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19"/>
  </p:notesMasterIdLst>
  <p:sldIdLst>
    <p:sldId id="354" r:id="rId5"/>
    <p:sldId id="355" r:id="rId6"/>
    <p:sldId id="356" r:id="rId7"/>
    <p:sldId id="464" r:id="rId8"/>
    <p:sldId id="358" r:id="rId9"/>
    <p:sldId id="468" r:id="rId10"/>
    <p:sldId id="362" r:id="rId11"/>
    <p:sldId id="361" r:id="rId12"/>
    <p:sldId id="470" r:id="rId13"/>
    <p:sldId id="368" r:id="rId14"/>
    <p:sldId id="363" r:id="rId15"/>
    <p:sldId id="364" r:id="rId16"/>
    <p:sldId id="466" r:id="rId17"/>
    <p:sldId id="36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Prometo Medium"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Jelbaoui, Gwynne" initials="JG" lastIdx="1" clrIdx="1">
    <p:extLst>
      <p:ext uri="{19B8F6BF-5375-455C-9EA6-DF929625EA0E}">
        <p15:presenceInfo xmlns:p15="http://schemas.microsoft.com/office/powerpoint/2012/main" userId="S-1-5-21-365749239-1257169667-72670798-32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8249" autoAdjust="0"/>
  </p:normalViewPr>
  <p:slideViewPr>
    <p:cSldViewPr snapToGrid="0">
      <p:cViewPr varScale="1">
        <p:scale>
          <a:sx n="97" d="100"/>
          <a:sy n="97" d="100"/>
        </p:scale>
        <p:origin x="16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baoui, Gwynne" userId="bea2f87c-403a-46f2-897f-bf64472eff4a" providerId="ADAL" clId="{9927D552-706C-4172-8958-C07BD0E0CE58}"/>
    <pc:docChg chg="modSld">
      <pc:chgData name="Jelbaoui, Gwynne" userId="bea2f87c-403a-46f2-897f-bf64472eff4a" providerId="ADAL" clId="{9927D552-706C-4172-8958-C07BD0E0CE58}" dt="2024-01-22T14:39:16.349" v="8" actId="6549"/>
      <pc:docMkLst>
        <pc:docMk/>
      </pc:docMkLst>
      <pc:sldChg chg="modNotesTx">
        <pc:chgData name="Jelbaoui, Gwynne" userId="bea2f87c-403a-46f2-897f-bf64472eff4a" providerId="ADAL" clId="{9927D552-706C-4172-8958-C07BD0E0CE58}" dt="2024-01-22T14:37:56.261" v="0" actId="6549"/>
        <pc:sldMkLst>
          <pc:docMk/>
          <pc:sldMk cId="791352698" sldId="355"/>
        </pc:sldMkLst>
      </pc:sldChg>
      <pc:sldChg chg="modNotesTx">
        <pc:chgData name="Jelbaoui, Gwynne" userId="bea2f87c-403a-46f2-897f-bf64472eff4a" providerId="ADAL" clId="{9927D552-706C-4172-8958-C07BD0E0CE58}" dt="2024-01-22T14:38:07.237" v="1" actId="6549"/>
        <pc:sldMkLst>
          <pc:docMk/>
          <pc:sldMk cId="3657674317" sldId="356"/>
        </pc:sldMkLst>
      </pc:sldChg>
      <pc:sldChg chg="modNotesTx">
        <pc:chgData name="Jelbaoui, Gwynne" userId="bea2f87c-403a-46f2-897f-bf64472eff4a" providerId="ADAL" clId="{9927D552-706C-4172-8958-C07BD0E0CE58}" dt="2024-01-22T14:38:19.695" v="3" actId="6549"/>
        <pc:sldMkLst>
          <pc:docMk/>
          <pc:sldMk cId="1992978145" sldId="358"/>
        </pc:sldMkLst>
      </pc:sldChg>
      <pc:sldChg chg="modNotesTx">
        <pc:chgData name="Jelbaoui, Gwynne" userId="bea2f87c-403a-46f2-897f-bf64472eff4a" providerId="ADAL" clId="{9927D552-706C-4172-8958-C07BD0E0CE58}" dt="2024-01-22T14:38:55.940" v="5" actId="6549"/>
        <pc:sldMkLst>
          <pc:docMk/>
          <pc:sldMk cId="2076594053" sldId="363"/>
        </pc:sldMkLst>
      </pc:sldChg>
      <pc:sldChg chg="modNotesTx">
        <pc:chgData name="Jelbaoui, Gwynne" userId="bea2f87c-403a-46f2-897f-bf64472eff4a" providerId="ADAL" clId="{9927D552-706C-4172-8958-C07BD0E0CE58}" dt="2024-01-22T14:39:01.571" v="6" actId="6549"/>
        <pc:sldMkLst>
          <pc:docMk/>
          <pc:sldMk cId="4251853610" sldId="364"/>
        </pc:sldMkLst>
      </pc:sldChg>
      <pc:sldChg chg="modNotesTx">
        <pc:chgData name="Jelbaoui, Gwynne" userId="bea2f87c-403a-46f2-897f-bf64472eff4a" providerId="ADAL" clId="{9927D552-706C-4172-8958-C07BD0E0CE58}" dt="2024-01-22T14:39:16.349" v="8" actId="6549"/>
        <pc:sldMkLst>
          <pc:docMk/>
          <pc:sldMk cId="3472001297" sldId="366"/>
        </pc:sldMkLst>
      </pc:sldChg>
      <pc:sldChg chg="modNotesTx">
        <pc:chgData name="Jelbaoui, Gwynne" userId="bea2f87c-403a-46f2-897f-bf64472eff4a" providerId="ADAL" clId="{9927D552-706C-4172-8958-C07BD0E0CE58}" dt="2024-01-22T14:38:12.135" v="2" actId="6549"/>
        <pc:sldMkLst>
          <pc:docMk/>
          <pc:sldMk cId="3114695684" sldId="464"/>
        </pc:sldMkLst>
      </pc:sldChg>
      <pc:sldChg chg="modNotesTx">
        <pc:chgData name="Jelbaoui, Gwynne" userId="bea2f87c-403a-46f2-897f-bf64472eff4a" providerId="ADAL" clId="{9927D552-706C-4172-8958-C07BD0E0CE58}" dt="2024-01-22T14:39:07.614" v="7" actId="6549"/>
        <pc:sldMkLst>
          <pc:docMk/>
          <pc:sldMk cId="4061754233" sldId="466"/>
        </pc:sldMkLst>
      </pc:sldChg>
      <pc:sldChg chg="modNotesTx">
        <pc:chgData name="Jelbaoui, Gwynne" userId="bea2f87c-403a-46f2-897f-bf64472eff4a" providerId="ADAL" clId="{9927D552-706C-4172-8958-C07BD0E0CE58}" dt="2024-01-22T14:38:26.242" v="4" actId="6549"/>
        <pc:sldMkLst>
          <pc:docMk/>
          <pc:sldMk cId="3819581445" sldId="4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Hello! Welcome to today’s Panel Discussion: </a:t>
            </a:r>
            <a:r>
              <a:rPr lang="en-US" sz="1800" b="1" dirty="0">
                <a:solidFill>
                  <a:schemeClr val="bg1"/>
                </a:solidFill>
                <a:latin typeface="Prometo Medium" panose="020B0704030203060203" pitchFamily="34" charset="0"/>
              </a:rPr>
              <a:t>Revolutionizing Patient Care: Exploring Hospital at Home Successes, Challenges, and Future Opportunities</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13231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10</a:t>
            </a:fld>
            <a:endParaRPr lang="en-US" dirty="0"/>
          </a:p>
        </p:txBody>
      </p:sp>
    </p:spTree>
    <p:extLst>
      <p:ext uri="{BB962C8B-B14F-4D97-AF65-F5344CB8AC3E}">
        <p14:creationId xmlns:p14="http://schemas.microsoft.com/office/powerpoint/2010/main" val="425720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11</a:t>
            </a:fld>
            <a:endParaRPr lang="en-US" dirty="0"/>
          </a:p>
        </p:txBody>
      </p:sp>
    </p:spTree>
    <p:extLst>
      <p:ext uri="{BB962C8B-B14F-4D97-AF65-F5344CB8AC3E}">
        <p14:creationId xmlns:p14="http://schemas.microsoft.com/office/powerpoint/2010/main" val="2508637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12</a:t>
            </a:fld>
            <a:endParaRPr lang="en-US" dirty="0"/>
          </a:p>
        </p:txBody>
      </p:sp>
    </p:spTree>
    <p:extLst>
      <p:ext uri="{BB962C8B-B14F-4D97-AF65-F5344CB8AC3E}">
        <p14:creationId xmlns:p14="http://schemas.microsoft.com/office/powerpoint/2010/main" val="214148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412877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20865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a:t>
            </a:fld>
            <a:endParaRPr lang="en-US" dirty="0"/>
          </a:p>
        </p:txBody>
      </p:sp>
    </p:spTree>
    <p:extLst>
      <p:ext uri="{BB962C8B-B14F-4D97-AF65-F5344CB8AC3E}">
        <p14:creationId xmlns:p14="http://schemas.microsoft.com/office/powerpoint/2010/main" val="76409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4" name="Google Shape;27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3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b="0" i="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162944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389851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6</a:t>
            </a:fld>
            <a:endParaRPr lang="en-US" dirty="0"/>
          </a:p>
        </p:txBody>
      </p:sp>
    </p:spTree>
    <p:extLst>
      <p:ext uri="{BB962C8B-B14F-4D97-AF65-F5344CB8AC3E}">
        <p14:creationId xmlns:p14="http://schemas.microsoft.com/office/powerpoint/2010/main" val="383921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628856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422254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220520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pic>
        <p:nvPicPr>
          <p:cNvPr id="9" name="Picture 8">
            <a:extLst>
              <a:ext uri="{FF2B5EF4-FFF2-40B4-BE49-F238E27FC236}">
                <a16:creationId xmlns:a16="http://schemas.microsoft.com/office/drawing/2014/main" id="{5A8A8D22-515C-AA4A-B312-CDAD2323D27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39263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pic>
        <p:nvPicPr>
          <p:cNvPr id="10" name="Picture 9">
            <a:extLst>
              <a:ext uri="{FF2B5EF4-FFF2-40B4-BE49-F238E27FC236}">
                <a16:creationId xmlns:a16="http://schemas.microsoft.com/office/drawing/2014/main" id="{052C5D15-A821-3B44-86EC-A97D6D63769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834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spTree>
    <p:extLst>
      <p:ext uri="{BB962C8B-B14F-4D97-AF65-F5344CB8AC3E}">
        <p14:creationId xmlns:p14="http://schemas.microsoft.com/office/powerpoint/2010/main" val="311706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70877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pic>
        <p:nvPicPr>
          <p:cNvPr id="9" name="Picture 8">
            <a:extLst>
              <a:ext uri="{FF2B5EF4-FFF2-40B4-BE49-F238E27FC236}">
                <a16:creationId xmlns:a16="http://schemas.microsoft.com/office/drawing/2014/main" id="{8D9B09EF-B7CF-7B40-BCCF-4D3D95697F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90908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FA086156-E11E-AF46-8F88-7B60B00053C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C5A3D5D4-954C-9140-83B8-C4B4857889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6380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14600"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302" y="1633719"/>
            <a:ext cx="2064897" cy="4209756"/>
          </a:xfrm>
          <a:prstGeom prst="rect">
            <a:avLst/>
          </a:prstGeom>
        </p:spPr>
      </p:pic>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2997" y="465318"/>
            <a:ext cx="2915798" cy="5944509"/>
          </a:xfrm>
          <a:prstGeom prst="rect">
            <a:avLst/>
          </a:prstGeom>
        </p:spPr>
      </p:pic>
      <p:sp>
        <p:nvSpPr>
          <p:cNvPr id="8" name="Picture Placeholder 4"/>
          <p:cNvSpPr>
            <a:spLocks noGrp="1"/>
          </p:cNvSpPr>
          <p:nvPr>
            <p:ph type="pic" sz="quarter" idx="14"/>
          </p:nvPr>
        </p:nvSpPr>
        <p:spPr>
          <a:xfrm>
            <a:off x="47965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6523" y="-7716539"/>
            <a:ext cx="2935516" cy="22532368"/>
          </a:xfrm>
          <a:prstGeom prst="rect">
            <a:avLst/>
          </a:prstGeom>
        </p:spPr>
      </p:pic>
      <p:sp>
        <p:nvSpPr>
          <p:cNvPr id="11" name="Picture Placeholder 4"/>
          <p:cNvSpPr>
            <a:spLocks noGrp="1"/>
          </p:cNvSpPr>
          <p:nvPr>
            <p:ph type="pic" sz="quarter" idx="14"/>
          </p:nvPr>
        </p:nvSpPr>
        <p:spPr>
          <a:xfrm>
            <a:off x="4683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271626"/>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271626"/>
            <a:ext cx="2408238" cy="4909739"/>
          </a:xfrm>
          <a:prstGeom prst="rect">
            <a:avLst/>
          </a:prstGeom>
        </p:spPr>
      </p:pic>
      <p:sp>
        <p:nvSpPr>
          <p:cNvPr id="16" name="Picture Placeholder 4"/>
          <p:cNvSpPr>
            <a:spLocks noGrp="1"/>
          </p:cNvSpPr>
          <p:nvPr>
            <p:ph type="pic" sz="quarter" idx="15"/>
          </p:nvPr>
        </p:nvSpPr>
        <p:spPr>
          <a:xfrm>
            <a:off x="-411681"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88141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Title 1"/>
          <p:cNvSpPr>
            <a:spLocks noGrp="1"/>
          </p:cNvSpPr>
          <p:nvPr>
            <p:ph type="title"/>
          </p:nvPr>
        </p:nvSpPr>
        <p:spPr>
          <a:xfrm>
            <a:off x="5101771" y="1171169"/>
            <a:ext cx="5401129" cy="1028700"/>
          </a:xfrm>
        </p:spPr>
        <p:txBody>
          <a:bodyPr/>
          <a:lstStyle>
            <a:lvl1pPr>
              <a:lnSpc>
                <a:spcPct val="100000"/>
              </a:lnSpc>
              <a:defRPr sz="32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48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_Custom Layout">
  <p:cSld name="19_Custom Layout">
    <p:bg>
      <p:bgPr>
        <a:solidFill>
          <a:srgbClr val="1E22AA"/>
        </a:solidFill>
        <a:effectLst/>
      </p:bgPr>
    </p:bg>
    <p:spTree>
      <p:nvGrpSpPr>
        <p:cNvPr id="1" name="Shape 30"/>
        <p:cNvGrpSpPr/>
        <p:nvPr/>
      </p:nvGrpSpPr>
      <p:grpSpPr>
        <a:xfrm>
          <a:off x="0" y="0"/>
          <a:ext cx="0" cy="0"/>
          <a:chOff x="0" y="0"/>
          <a:chExt cx="0" cy="0"/>
        </a:xfrm>
      </p:grpSpPr>
      <p:sp>
        <p:nvSpPr>
          <p:cNvPr id="31" name="Google Shape;31;p28"/>
          <p:cNvSpPr>
            <a:spLocks noGrp="1"/>
          </p:cNvSpPr>
          <p:nvPr>
            <p:ph type="pic" idx="2"/>
          </p:nvPr>
        </p:nvSpPr>
        <p:spPr>
          <a:xfrm>
            <a:off x="4117702" y="-2038880"/>
            <a:ext cx="9089318" cy="9089318"/>
          </a:xfrm>
          <a:prstGeom prst="ellipse">
            <a:avLst/>
          </a:prstGeom>
          <a:gradFill>
            <a:gsLst>
              <a:gs pos="0">
                <a:srgbClr val="D8D8D8"/>
              </a:gs>
              <a:gs pos="99000">
                <a:srgbClr val="BFBFBF"/>
              </a:gs>
              <a:gs pos="100000">
                <a:srgbClr val="BFBFBF"/>
              </a:gs>
            </a:gsLst>
            <a:lin ang="5400000" scaled="0"/>
          </a:gradFill>
          <a:ln>
            <a:noFill/>
          </a:ln>
        </p:spPr>
        <p:txBody>
          <a:bodyPr spcFirstLastPara="1" wrap="square" lIns="0" tIns="0" rIns="0" bIns="0" anchor="ctr" anchorCtr="0">
            <a:normAutofit/>
          </a:bodyPr>
          <a:lstStyle>
            <a:lvl1pPr marR="0" lvl="0" algn="ctr" rtl="0">
              <a:lnSpc>
                <a:spcPct val="150000"/>
              </a:lnSpc>
              <a:spcBef>
                <a:spcPts val="10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50000"/>
              </a:lnSpc>
              <a:spcBef>
                <a:spcPts val="499"/>
              </a:spcBef>
              <a:spcAft>
                <a:spcPts val="0"/>
              </a:spcAft>
              <a:buClr>
                <a:srgbClr val="FF5A5A"/>
              </a:buClr>
              <a:buSzPts val="1200"/>
              <a:buFont typeface="Arial"/>
              <a:buNone/>
              <a:defRPr sz="1200" b="0" i="0" u="none" strike="noStrike" cap="none">
                <a:solidFill>
                  <a:srgbClr val="FF5A5A"/>
                </a:solidFill>
                <a:latin typeface="Century Gothic"/>
                <a:ea typeface="Century Gothic"/>
                <a:cs typeface="Century Gothic"/>
                <a:sym typeface="Century Gothic"/>
              </a:defRPr>
            </a:lvl2pPr>
            <a:lvl3pPr marR="0" lvl="2" algn="l" rtl="0">
              <a:lnSpc>
                <a:spcPct val="150000"/>
              </a:lnSpc>
              <a:spcBef>
                <a:spcPts val="499"/>
              </a:spcBef>
              <a:spcAft>
                <a:spcPts val="0"/>
              </a:spcAft>
              <a:buClr>
                <a:schemeClr val="lt2"/>
              </a:buClr>
              <a:buSzPts val="1600"/>
              <a:buFont typeface="Arial"/>
              <a:buNone/>
              <a:defRPr sz="1600" b="0" i="0" u="none" strike="noStrike" cap="none">
                <a:solidFill>
                  <a:schemeClr val="lt2"/>
                </a:solidFill>
                <a:latin typeface="Century Gothic"/>
                <a:ea typeface="Century Gothic"/>
                <a:cs typeface="Century Gothic"/>
                <a:sym typeface="Century Gothic"/>
              </a:defRPr>
            </a:lvl3pPr>
            <a:lvl4pPr marR="0" lvl="3" algn="l" rtl="0">
              <a:lnSpc>
                <a:spcPct val="150000"/>
              </a:lnSpc>
              <a:spcBef>
                <a:spcPts val="499"/>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4pPr>
            <a:lvl5pPr marR="0" lvl="4" algn="l" rtl="0">
              <a:lnSpc>
                <a:spcPct val="150000"/>
              </a:lnSpc>
              <a:spcBef>
                <a:spcPts val="499"/>
              </a:spcBef>
              <a:spcAft>
                <a:spcPts val="0"/>
              </a:spcAft>
              <a:buClr>
                <a:schemeClr val="lt2"/>
              </a:buClr>
              <a:buSzPts val="1200"/>
              <a:buFont typeface="Arial"/>
              <a:buNone/>
              <a:defRPr sz="1200" b="0" i="0" u="none" strike="noStrike" cap="none">
                <a:solidFill>
                  <a:schemeClr val="lt2"/>
                </a:solidFill>
                <a:latin typeface="Century Gothic"/>
                <a:ea typeface="Century Gothic"/>
                <a:cs typeface="Century Gothic"/>
                <a:sym typeface="Century Gothic"/>
              </a:defRPr>
            </a:lvl5pPr>
            <a:lvl6pPr marR="0" lvl="5"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8"/>
          <p:cNvSpPr txBox="1">
            <a:spLocks noGrp="1"/>
          </p:cNvSpPr>
          <p:nvPr>
            <p:ph type="title"/>
          </p:nvPr>
        </p:nvSpPr>
        <p:spPr>
          <a:xfrm>
            <a:off x="863324" y="2142277"/>
            <a:ext cx="4187371" cy="178344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5400"/>
              <a:buFont typeface="Arial"/>
              <a:buNone/>
              <a:defRPr sz="54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l="39865"/>
          <a:stretch/>
        </p:blipFill>
        <p:spPr>
          <a:xfrm>
            <a:off x="810883" y="6188663"/>
            <a:ext cx="828818" cy="643457"/>
          </a:xfrm>
          <a:prstGeom prst="rect">
            <a:avLst/>
          </a:prstGeom>
          <a:noFill/>
          <a:ln>
            <a:noFill/>
          </a:ln>
        </p:spPr>
      </p:pic>
      <p:sp>
        <p:nvSpPr>
          <p:cNvPr id="34" name="Google Shape;34;p28"/>
          <p:cNvSpPr/>
          <p:nvPr/>
        </p:nvSpPr>
        <p:spPr>
          <a:xfrm>
            <a:off x="11432327" y="6318703"/>
            <a:ext cx="370114" cy="37011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Google Shape;35;p28"/>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3"/>
              <a:buFont typeface="Arial"/>
              <a:buNone/>
              <a:defRPr sz="803" b="0" i="0" u="none" strike="noStrike" cap="none">
                <a:solidFill>
                  <a:schemeClr val="accen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3229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5" name="Content Placeholder 4"/>
          <p:cNvSpPr>
            <a:spLocks noGrp="1"/>
          </p:cNvSpPr>
          <p:nvPr>
            <p:ph sz="quarter" idx="13"/>
          </p:nvPr>
        </p:nvSpPr>
        <p:spPr>
          <a:xfrm>
            <a:off x="1127125" y="619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0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7" name="Picture 6">
            <a:extLst>
              <a:ext uri="{FF2B5EF4-FFF2-40B4-BE49-F238E27FC236}">
                <a16:creationId xmlns:a16="http://schemas.microsoft.com/office/drawing/2014/main" id="{963F8FBF-0CA9-7D44-9C23-E0C23578A643}"/>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4187371" cy="579120"/>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endParaRPr lang="en-US" sz="1000" b="0" i="0" dirty="0">
              <a:latin typeface="Century Gothic" panose="020B0502020202020204" pitchFamily="3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89" r:id="rId18"/>
    <p:sldLayoutId id="2147483694" r:id="rId19"/>
    <p:sldLayoutId id="2147483690" r:id="rId20"/>
    <p:sldLayoutId id="2147483696" r:id="rId21"/>
    <p:sldLayoutId id="2147483695" r:id="rId22"/>
    <p:sldLayoutId id="2147483691" r:id="rId23"/>
    <p:sldLayoutId id="2147483692"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98" r:id="rId43"/>
    <p:sldLayoutId id="2147483699" r:id="rId44"/>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bg2"/>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bg2"/>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bg2"/>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image" Target="../media/image42.png"/><Relationship Id="rId5" Type="http://schemas.openxmlformats.org/officeDocument/2006/relationships/image" Target="../media/image31.jpg"/><Relationship Id="rId10" Type="http://schemas.openxmlformats.org/officeDocument/2006/relationships/image" Target="../media/image41.png"/><Relationship Id="rId4" Type="http://schemas.openxmlformats.org/officeDocument/2006/relationships/image" Target="../media/image37.jpe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hyperlink" Target="mailto:Gwynne.Jelbaoui@himss.org" TargetMode="External"/><Relationship Id="rId4" Type="http://schemas.openxmlformats.org/officeDocument/2006/relationships/hyperlink" Target="mailto:informatics@hims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hyperlink" Target="mailto:Gwynne.Jelbaoui@himss.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hyperlink" Target="https://www.himss.org/membership-participation/physician-commun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269404" y="2845422"/>
            <a:ext cx="11559459" cy="1098781"/>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4400" dirty="0">
                <a:solidFill>
                  <a:schemeClr val="bg1"/>
                </a:solidFill>
                <a:latin typeface="Prometo Medium" panose="020B0704030203060203" pitchFamily="34" charset="0"/>
              </a:rPr>
              <a:t>Revolutionizing Patient Care: Exploring Hospital at Home Successes, Challenges, and Future Opportunities</a:t>
            </a: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269404" y="4819811"/>
            <a:ext cx="3811712" cy="400110"/>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January 18, 2024</a:t>
            </a:r>
          </a:p>
        </p:txBody>
      </p:sp>
    </p:spTree>
    <p:extLst>
      <p:ext uri="{BB962C8B-B14F-4D97-AF65-F5344CB8AC3E}">
        <p14:creationId xmlns:p14="http://schemas.microsoft.com/office/powerpoint/2010/main" val="1451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2" name="Content Placeholder 11"/>
          <p:cNvSpPr>
            <a:spLocks noGrp="1"/>
          </p:cNvSpPr>
          <p:nvPr>
            <p:ph idx="1"/>
          </p:nvPr>
        </p:nvSpPr>
        <p:spPr>
          <a:xfrm>
            <a:off x="326603" y="1364412"/>
            <a:ext cx="6746001" cy="4801610"/>
          </a:xfrm>
        </p:spPr>
        <p:txBody>
          <a:bodyPr>
            <a:noAutofit/>
          </a:bodyPr>
          <a:lstStyle/>
          <a:p>
            <a:pPr marL="0" marR="0" indent="0">
              <a:spcBef>
                <a:spcPts val="0"/>
              </a:spcBef>
              <a:spcAft>
                <a:spcPts val="0"/>
              </a:spcAft>
              <a:buNone/>
            </a:pPr>
            <a:r>
              <a:rPr lang="en-US" b="0" dirty="0">
                <a:solidFill>
                  <a:srgbClr val="222222"/>
                </a:solidFill>
                <a:effectLst/>
                <a:latin typeface="+mn-lt"/>
                <a:ea typeface="Calibri" panose="020F0502020204030204" pitchFamily="34" charset="0"/>
              </a:rPr>
              <a:t>Dr. R. Ryan Sadeghian is a seasoned Physician Informatician, with strong background in Clinical and Biomedical Informatics. With over 15 years of healthcare leadership experience, he has been instrumental in implementing digital transformation initiatives, optimizing system workflows, and enhancing EMR systems. </a:t>
            </a:r>
          </a:p>
          <a:p>
            <a:pPr marL="0" marR="0" indent="0">
              <a:spcBef>
                <a:spcPts val="0"/>
              </a:spcBef>
              <a:spcAft>
                <a:spcPts val="0"/>
              </a:spcAft>
              <a:buNone/>
            </a:pPr>
            <a:endParaRPr lang="en-US" b="0" dirty="0">
              <a:solidFill>
                <a:srgbClr val="222222"/>
              </a:solidFill>
              <a:effectLst/>
              <a:latin typeface="+mn-lt"/>
              <a:ea typeface="Calibri" panose="020F0502020204030204" pitchFamily="34" charset="0"/>
            </a:endParaRPr>
          </a:p>
          <a:p>
            <a:pPr marL="0" marR="0" indent="0">
              <a:spcBef>
                <a:spcPts val="0"/>
              </a:spcBef>
              <a:spcAft>
                <a:spcPts val="0"/>
              </a:spcAft>
              <a:buNone/>
            </a:pPr>
            <a:r>
              <a:rPr lang="en-US" b="0" dirty="0">
                <a:solidFill>
                  <a:srgbClr val="222222"/>
                </a:solidFill>
                <a:effectLst/>
                <a:latin typeface="+mn-lt"/>
                <a:ea typeface="Calibri" panose="020F0502020204030204" pitchFamily="34" charset="0"/>
              </a:rPr>
              <a:t>Dr. Sadeghian’s dedication to improving healthcare value, quality, and safety, coupled with his commitment to reducing physician burnout and increasing access to care in underserved areas, underscores his impactful contributions to the field.</a:t>
            </a:r>
          </a:p>
          <a:p>
            <a:pPr marL="0" marR="0" indent="0">
              <a:spcBef>
                <a:spcPts val="0"/>
              </a:spcBef>
              <a:spcAft>
                <a:spcPts val="0"/>
              </a:spcAft>
              <a:buNone/>
            </a:pPr>
            <a:endParaRPr lang="en-US" b="0" dirty="0">
              <a:solidFill>
                <a:srgbClr val="222222"/>
              </a:solidFill>
              <a:latin typeface="+mn-lt"/>
              <a:ea typeface="Calibri" panose="020F0502020204030204" pitchFamily="34" charset="0"/>
            </a:endParaRPr>
          </a:p>
          <a:p>
            <a:pPr marL="0" marR="0" indent="0">
              <a:spcBef>
                <a:spcPts val="0"/>
              </a:spcBef>
              <a:spcAft>
                <a:spcPts val="0"/>
              </a:spcAft>
              <a:buNone/>
            </a:pPr>
            <a:r>
              <a:rPr lang="en-US" b="0" dirty="0">
                <a:solidFill>
                  <a:srgbClr val="222222"/>
                </a:solidFill>
                <a:effectLst/>
                <a:latin typeface="+mn-lt"/>
                <a:ea typeface="Calibri" panose="020F0502020204030204" pitchFamily="34" charset="0"/>
              </a:rPr>
              <a:t>Dr. </a:t>
            </a:r>
            <a:r>
              <a:rPr lang="en-US" b="0" dirty="0">
                <a:solidFill>
                  <a:srgbClr val="222222"/>
                </a:solidFill>
                <a:latin typeface="+mn-lt"/>
                <a:ea typeface="Calibri" panose="020F0502020204030204" pitchFamily="34" charset="0"/>
              </a:rPr>
              <a:t>Sadeghian is also in his second year on the HIMSS Physician Committee</a:t>
            </a:r>
            <a:endParaRPr lang="en-US" b="0" dirty="0">
              <a:solidFill>
                <a:srgbClr val="222222"/>
              </a:solidFill>
              <a:effectLst/>
              <a:latin typeface="+mn-lt"/>
              <a:ea typeface="Calibri" panose="020F0502020204030204" pitchFamily="34" charset="0"/>
            </a:endParaRPr>
          </a:p>
        </p:txBody>
      </p:sp>
      <p:pic>
        <p:nvPicPr>
          <p:cNvPr id="14" name="Picture Placeholder 1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1667" b="11667"/>
          <a:stretch/>
        </p:blipFill>
        <p:spPr>
          <a:xfrm>
            <a:off x="7742763" y="1571892"/>
            <a:ext cx="3874621" cy="3714215"/>
          </a:xfrm>
          <a:solidFill>
            <a:schemeClr val="tx2">
              <a:lumMod val="20000"/>
              <a:lumOff val="80000"/>
              <a:alpha val="0"/>
            </a:schemeClr>
          </a:solidFill>
        </p:spPr>
      </p:pic>
      <p:sp>
        <p:nvSpPr>
          <p:cNvPr id="11" name="Title 10"/>
          <p:cNvSpPr>
            <a:spLocks noGrp="1"/>
          </p:cNvSpPr>
          <p:nvPr>
            <p:ph type="title"/>
          </p:nvPr>
        </p:nvSpPr>
        <p:spPr>
          <a:xfrm>
            <a:off x="326603" y="335712"/>
            <a:ext cx="7783379" cy="1028700"/>
          </a:xfrm>
        </p:spPr>
        <p:txBody>
          <a:bodyPr/>
          <a:lstStyle/>
          <a:p>
            <a:pPr marL="0" indent="0">
              <a:buNone/>
            </a:pPr>
            <a:r>
              <a:rPr lang="en-US" dirty="0">
                <a:solidFill>
                  <a:schemeClr val="accent1"/>
                </a:solidFill>
              </a:rPr>
              <a:t>R. Ryan Sadeghian, MD, MBA, MSc</a:t>
            </a:r>
            <a:br>
              <a:rPr lang="en-US" dirty="0">
                <a:solidFill>
                  <a:schemeClr val="accent1"/>
                </a:solidFill>
              </a:rPr>
            </a:br>
            <a:r>
              <a:rPr lang="en-US" sz="1600" dirty="0">
                <a:solidFill>
                  <a:schemeClr val="accent1">
                    <a:lumMod val="75000"/>
                  </a:schemeClr>
                </a:solidFill>
                <a:latin typeface="Prometo Medium" panose="020B0604020202020204" charset="0"/>
              </a:rPr>
              <a:t>Principal Healthcare Strategist at MITConn Consulting</a:t>
            </a:r>
            <a:br>
              <a:rPr lang="en-US" sz="1600" dirty="0">
                <a:solidFill>
                  <a:schemeClr val="accent1"/>
                </a:solidFill>
              </a:rPr>
            </a:br>
            <a:br>
              <a:rPr lang="en-US" sz="12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68236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731385" y="2967811"/>
            <a:ext cx="8578788" cy="1783443"/>
          </a:xfrm>
        </p:spPr>
        <p:txBody>
          <a:bodyPr lIns="457200" tIns="0" rIns="457200" anchor="ctr"/>
          <a:lstStyle/>
          <a:p>
            <a:pPr algn="ctr"/>
            <a:r>
              <a:rPr lang="en-US" sz="7200" dirty="0"/>
              <a:t>Panel Discussion</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11</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207659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51938" y="3078374"/>
            <a:ext cx="8578788" cy="1783443"/>
          </a:xfrm>
        </p:spPr>
        <p:txBody>
          <a:bodyPr lIns="457200" tIns="0" rIns="457200" anchor="ctr"/>
          <a:lstStyle/>
          <a:p>
            <a:pPr algn="ctr"/>
            <a:r>
              <a:rPr lang="en-US" sz="7200" dirty="0"/>
              <a:t>Questions from the attendees?</a:t>
            </a:r>
            <a:br>
              <a:rPr lang="en-US" sz="7200" dirty="0">
                <a:solidFill>
                  <a:srgbClr val="FFFFFF"/>
                </a:solidFill>
              </a:rPr>
            </a:br>
            <a:br>
              <a:rPr lang="en-US" sz="7200" dirty="0">
                <a:solidFill>
                  <a:srgbClr val="FFFFFF"/>
                </a:solidFill>
              </a:rPr>
            </a:br>
            <a:endParaRPr lang="en-US" sz="28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12</a:t>
            </a:fld>
            <a:endParaRPr lang="en-US" dirty="0"/>
          </a:p>
        </p:txBody>
      </p:sp>
      <p:pic>
        <p:nvPicPr>
          <p:cNvPr id="4" name="Picture 3"/>
          <p:cNvPicPr>
            <a:picLocks noChangeAspect="1"/>
          </p:cNvPicPr>
          <p:nvPr/>
        </p:nvPicPr>
        <p:blipFill>
          <a:blip r:embed="rId4"/>
          <a:stretch>
            <a:fillRect/>
          </a:stretch>
        </p:blipFill>
        <p:spPr>
          <a:xfrm>
            <a:off x="5473502" y="5998762"/>
            <a:ext cx="1377815" cy="646232"/>
          </a:xfrm>
          <a:prstGeom prst="rect">
            <a:avLst/>
          </a:prstGeom>
        </p:spPr>
      </p:pic>
      <p:pic>
        <p:nvPicPr>
          <p:cNvPr id="7" name="Picture 6"/>
          <p:cNvPicPr>
            <a:picLocks noChangeAspect="1"/>
          </p:cNvPicPr>
          <p:nvPr/>
        </p:nvPicPr>
        <p:blipFill>
          <a:blip r:embed="rId5"/>
          <a:stretch>
            <a:fillRect/>
          </a:stretch>
        </p:blipFill>
        <p:spPr>
          <a:xfrm>
            <a:off x="9992309" y="6390178"/>
            <a:ext cx="592564" cy="287023"/>
          </a:xfrm>
          <a:prstGeom prst="rect">
            <a:avLst/>
          </a:prstGeom>
        </p:spPr>
      </p:pic>
    </p:spTree>
    <p:extLst>
      <p:ext uri="{BB962C8B-B14F-4D97-AF65-F5344CB8AC3E}">
        <p14:creationId xmlns:p14="http://schemas.microsoft.com/office/powerpoint/2010/main" val="425185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02E3F4-59D3-41B1-92F6-97C1869DC089}"/>
              </a:ext>
            </a:extLst>
          </p:cNvPr>
          <p:cNvSpPr>
            <a:spLocks noGrp="1"/>
          </p:cNvSpPr>
          <p:nvPr>
            <p:ph type="sldNum" sz="quarter" idx="10"/>
          </p:nvPr>
        </p:nvSpPr>
        <p:spPr/>
        <p:txBody>
          <a:bodyPr/>
          <a:lstStyle/>
          <a:p>
            <a:fld id="{D8D877B3-D348-4611-9BDB-C5374591D951}" type="slidenum">
              <a:rPr lang="en-US" smtClean="0"/>
              <a:pPr/>
              <a:t>13</a:t>
            </a:fld>
            <a:endParaRPr lang="en-US" dirty="0"/>
          </a:p>
        </p:txBody>
      </p:sp>
      <p:pic>
        <p:nvPicPr>
          <p:cNvPr id="7" name="Picture Placeholder 6">
            <a:extLst>
              <a:ext uri="{FF2B5EF4-FFF2-40B4-BE49-F238E27FC236}">
                <a16:creationId xmlns:a16="http://schemas.microsoft.com/office/drawing/2014/main" id="{76A5B6F4-8D25-40BA-9D2C-F5567518334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5214" b="21020"/>
          <a:stretch/>
        </p:blipFill>
        <p:spPr>
          <a:xfrm>
            <a:off x="221758" y="1816428"/>
            <a:ext cx="1956381" cy="2028840"/>
          </a:xfrm>
        </p:spPr>
      </p:pic>
      <p:pic>
        <p:nvPicPr>
          <p:cNvPr id="9" name="Picture Placeholder 8">
            <a:extLst>
              <a:ext uri="{FF2B5EF4-FFF2-40B4-BE49-F238E27FC236}">
                <a16:creationId xmlns:a16="http://schemas.microsoft.com/office/drawing/2014/main" id="{303B0F52-93F1-4BC8-A82F-03EC70FDC79E}"/>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362" b="21078"/>
          <a:stretch/>
        </p:blipFill>
        <p:spPr>
          <a:xfrm>
            <a:off x="2447246" y="1830378"/>
            <a:ext cx="2103110" cy="2028840"/>
          </a:xfrm>
        </p:spPr>
      </p:pic>
      <p:pic>
        <p:nvPicPr>
          <p:cNvPr id="4" name="Picture Placeholder 3">
            <a:extLst>
              <a:ext uri="{FF2B5EF4-FFF2-40B4-BE49-F238E27FC236}">
                <a16:creationId xmlns:a16="http://schemas.microsoft.com/office/drawing/2014/main" id="{AB3963DE-F198-4245-84E0-55B39D51EEF2}"/>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8578" r="8578"/>
          <a:stretch/>
        </p:blipFill>
        <p:spPr>
          <a:xfrm>
            <a:off x="4774120" y="1816428"/>
            <a:ext cx="2103110" cy="2113741"/>
          </a:xfrm>
        </p:spPr>
      </p:pic>
      <p:sp>
        <p:nvSpPr>
          <p:cNvPr id="10" name="TextBox 9">
            <a:extLst>
              <a:ext uri="{FF2B5EF4-FFF2-40B4-BE49-F238E27FC236}">
                <a16:creationId xmlns:a16="http://schemas.microsoft.com/office/drawing/2014/main" id="{562BC973-D8BB-44F5-A8B4-96D5F8E87FFA}"/>
              </a:ext>
            </a:extLst>
          </p:cNvPr>
          <p:cNvSpPr txBox="1"/>
          <p:nvPr/>
        </p:nvSpPr>
        <p:spPr>
          <a:xfrm>
            <a:off x="384048" y="374904"/>
            <a:ext cx="6181344" cy="646331"/>
          </a:xfrm>
          <a:prstGeom prst="rect">
            <a:avLst/>
          </a:prstGeom>
          <a:noFill/>
        </p:spPr>
        <p:txBody>
          <a:bodyPr wrap="square" rtlCol="0">
            <a:spAutoFit/>
          </a:bodyPr>
          <a:lstStyle/>
          <a:p>
            <a:r>
              <a:rPr lang="en-US" sz="3600" dirty="0">
                <a:solidFill>
                  <a:schemeClr val="accent1"/>
                </a:solidFill>
                <a:latin typeface="Prometo Medium" panose="020B0604020202020204" charset="0"/>
              </a:rPr>
              <a:t>Thank you, Speakers!! </a:t>
            </a:r>
          </a:p>
        </p:txBody>
      </p:sp>
      <p:sp>
        <p:nvSpPr>
          <p:cNvPr id="11" name="TextBox 10">
            <a:extLst>
              <a:ext uri="{FF2B5EF4-FFF2-40B4-BE49-F238E27FC236}">
                <a16:creationId xmlns:a16="http://schemas.microsoft.com/office/drawing/2014/main" id="{41F3993F-29C2-491A-8731-4F1F1352ED0B}"/>
              </a:ext>
            </a:extLst>
          </p:cNvPr>
          <p:cNvSpPr txBox="1"/>
          <p:nvPr/>
        </p:nvSpPr>
        <p:spPr>
          <a:xfrm>
            <a:off x="-1" y="4046413"/>
            <a:ext cx="2516467" cy="1146468"/>
          </a:xfrm>
          <a:prstGeom prst="rect">
            <a:avLst/>
          </a:prstGeom>
          <a:noFill/>
        </p:spPr>
        <p:txBody>
          <a:bodyPr wrap="square" rtlCol="0">
            <a:spAutoFit/>
          </a:bodyPr>
          <a:lstStyle/>
          <a:p>
            <a:pPr algn="ctr"/>
            <a:r>
              <a:rPr lang="it-IT" sz="1300" b="1" dirty="0">
                <a:solidFill>
                  <a:schemeClr val="accent1"/>
                </a:solidFill>
              </a:rPr>
              <a:t>Anwar Jebran, MD</a:t>
            </a:r>
          </a:p>
          <a:p>
            <a:pPr algn="ctr"/>
            <a:r>
              <a:rPr lang="en-US" sz="1100" spc="50" dirty="0">
                <a:solidFill>
                  <a:schemeClr val="accent3"/>
                </a:solidFill>
              </a:rPr>
              <a:t>Moderator</a:t>
            </a:r>
          </a:p>
          <a:p>
            <a:pPr algn="ctr"/>
            <a:r>
              <a:rPr lang="en-US" sz="1100" dirty="0">
                <a:solidFill>
                  <a:schemeClr val="accent1"/>
                </a:solidFill>
              </a:rPr>
              <a:t>Primary Care Physician Informaticist at Oak Street Health; and Clinical Assistant Professor at The University of Illinois Chicago</a:t>
            </a:r>
          </a:p>
        </p:txBody>
      </p:sp>
      <p:sp>
        <p:nvSpPr>
          <p:cNvPr id="14" name="TextBox 13">
            <a:extLst>
              <a:ext uri="{FF2B5EF4-FFF2-40B4-BE49-F238E27FC236}">
                <a16:creationId xmlns:a16="http://schemas.microsoft.com/office/drawing/2014/main" id="{4FAFB800-9330-4695-A88B-E427841D0BF4}"/>
              </a:ext>
            </a:extLst>
          </p:cNvPr>
          <p:cNvSpPr txBox="1"/>
          <p:nvPr/>
        </p:nvSpPr>
        <p:spPr>
          <a:xfrm>
            <a:off x="2447246" y="4046413"/>
            <a:ext cx="2016461" cy="1015663"/>
          </a:xfrm>
          <a:prstGeom prst="rect">
            <a:avLst/>
          </a:prstGeom>
          <a:noFill/>
        </p:spPr>
        <p:txBody>
          <a:bodyPr wrap="square" rtlCol="0">
            <a:spAutoFit/>
          </a:bodyPr>
          <a:lstStyle/>
          <a:p>
            <a:pPr algn="ctr"/>
            <a:r>
              <a:rPr lang="en-US" sz="1300" b="1" dirty="0">
                <a:solidFill>
                  <a:schemeClr val="accent1"/>
                </a:solidFill>
              </a:rPr>
              <a:t>Eve Cunningham, MD, MBA</a:t>
            </a:r>
          </a:p>
          <a:p>
            <a:pPr algn="ctr"/>
            <a:r>
              <a:rPr lang="en-US" sz="1100" dirty="0">
                <a:solidFill>
                  <a:schemeClr val="accent1"/>
                </a:solidFill>
              </a:rPr>
              <a:t>Head of Virtual Care and Digital Health at Providence </a:t>
            </a:r>
          </a:p>
        </p:txBody>
      </p:sp>
      <p:sp>
        <p:nvSpPr>
          <p:cNvPr id="12" name="TextBox 11">
            <a:extLst>
              <a:ext uri="{FF2B5EF4-FFF2-40B4-BE49-F238E27FC236}">
                <a16:creationId xmlns:a16="http://schemas.microsoft.com/office/drawing/2014/main" id="{A34FAA09-D962-4EE6-A870-851132721D01}"/>
              </a:ext>
            </a:extLst>
          </p:cNvPr>
          <p:cNvSpPr txBox="1"/>
          <p:nvPr/>
        </p:nvSpPr>
        <p:spPr>
          <a:xfrm>
            <a:off x="4506279" y="4047931"/>
            <a:ext cx="2638424" cy="1308050"/>
          </a:xfrm>
          <a:prstGeom prst="rect">
            <a:avLst/>
          </a:prstGeom>
          <a:noFill/>
        </p:spPr>
        <p:txBody>
          <a:bodyPr wrap="square" rtlCol="0">
            <a:spAutoFit/>
          </a:bodyPr>
          <a:lstStyle/>
          <a:p>
            <a:pPr algn="ctr"/>
            <a:r>
              <a:rPr lang="nl-NL" sz="1300" b="1" dirty="0">
                <a:solidFill>
                  <a:schemeClr val="accent1"/>
                </a:solidFill>
              </a:rPr>
              <a:t>Michael Maniaci, MD</a:t>
            </a:r>
          </a:p>
          <a:p>
            <a:pPr algn="ctr"/>
            <a:r>
              <a:rPr lang="en-US" sz="1100" dirty="0">
                <a:solidFill>
                  <a:schemeClr val="accent1"/>
                </a:solidFill>
              </a:rPr>
              <a:t>Internal Medicine, Hospital</a:t>
            </a:r>
          </a:p>
          <a:p>
            <a:pPr algn="ctr"/>
            <a:r>
              <a:rPr lang="en-US" sz="1100" dirty="0">
                <a:solidFill>
                  <a:schemeClr val="accent1"/>
                </a:solidFill>
              </a:rPr>
              <a:t> Medicine</a:t>
            </a:r>
          </a:p>
          <a:p>
            <a:pPr algn="ctr"/>
            <a:r>
              <a:rPr lang="en-US" sz="1100" dirty="0">
                <a:solidFill>
                  <a:schemeClr val="accent1"/>
                </a:solidFill>
              </a:rPr>
              <a:t>Enterprise Medical Director; Enterprise Physician Lead; and Medical Director at Mayo Clinic Hospital, FL </a:t>
            </a:r>
          </a:p>
        </p:txBody>
      </p:sp>
      <p:pic>
        <p:nvPicPr>
          <p:cNvPr id="13" name="Picture Placeholder 8">
            <a:extLst>
              <a:ext uri="{FF2B5EF4-FFF2-40B4-BE49-F238E27FC236}">
                <a16:creationId xmlns:a16="http://schemas.microsoft.com/office/drawing/2014/main" id="{731DA1D2-AAC4-4299-B4EE-A1CCF18C74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97" b="9069"/>
          <a:stretch/>
        </p:blipFill>
        <p:spPr>
          <a:xfrm>
            <a:off x="7176492" y="1816428"/>
            <a:ext cx="2213359" cy="2213359"/>
          </a:xfrm>
          <a:prstGeom prst="ellipse">
            <a:avLst/>
          </a:prstGeom>
          <a:gradFill>
            <a:gsLst>
              <a:gs pos="0">
                <a:schemeClr val="bg1">
                  <a:lumMod val="85000"/>
                </a:schemeClr>
              </a:gs>
              <a:gs pos="99000">
                <a:schemeClr val="bg1">
                  <a:lumMod val="75000"/>
                </a:schemeClr>
              </a:gs>
            </a:gsLst>
            <a:lin ang="5400000" scaled="1"/>
          </a:gradFill>
          <a:ln>
            <a:noFill/>
          </a:ln>
        </p:spPr>
      </p:pic>
      <p:sp>
        <p:nvSpPr>
          <p:cNvPr id="15" name="TextBox 14">
            <a:extLst>
              <a:ext uri="{FF2B5EF4-FFF2-40B4-BE49-F238E27FC236}">
                <a16:creationId xmlns:a16="http://schemas.microsoft.com/office/drawing/2014/main" id="{D5313C89-347D-47D2-8166-21FBD0370232}"/>
              </a:ext>
            </a:extLst>
          </p:cNvPr>
          <p:cNvSpPr txBox="1"/>
          <p:nvPr/>
        </p:nvSpPr>
        <p:spPr>
          <a:xfrm>
            <a:off x="9853941" y="4042565"/>
            <a:ext cx="2205308" cy="1031051"/>
          </a:xfrm>
          <a:prstGeom prst="rect">
            <a:avLst/>
          </a:prstGeom>
          <a:noFill/>
        </p:spPr>
        <p:txBody>
          <a:bodyPr wrap="square" rtlCol="0">
            <a:spAutoFit/>
          </a:bodyPr>
          <a:lstStyle/>
          <a:p>
            <a:pPr algn="ctr"/>
            <a:r>
              <a:rPr lang="nl-NL" sz="1300" b="1" dirty="0">
                <a:solidFill>
                  <a:schemeClr val="accent1"/>
                </a:solidFill>
              </a:rPr>
              <a:t>R. Ryan Sadeghian, MD, MBA, MSc</a:t>
            </a:r>
          </a:p>
          <a:p>
            <a:pPr algn="ctr"/>
            <a:r>
              <a:rPr lang="nl-NL" sz="1300" b="1" dirty="0">
                <a:solidFill>
                  <a:schemeClr val="accent1"/>
                </a:solidFill>
              </a:rPr>
              <a:t> </a:t>
            </a:r>
            <a:r>
              <a:rPr lang="it-IT" sz="1100" dirty="0">
                <a:solidFill>
                  <a:schemeClr val="accent1"/>
                </a:solidFill>
              </a:rPr>
              <a:t>Consulting Chief Health Information Officer at</a:t>
            </a:r>
          </a:p>
          <a:p>
            <a:pPr algn="ctr"/>
            <a:r>
              <a:rPr lang="it-IT" sz="1100" dirty="0">
                <a:solidFill>
                  <a:schemeClr val="accent1"/>
                </a:solidFill>
              </a:rPr>
              <a:t> MITConn</a:t>
            </a:r>
            <a:endParaRPr lang="en-US" sz="1200" dirty="0">
              <a:solidFill>
                <a:schemeClr val="accent1"/>
              </a:solidFill>
            </a:endParaRPr>
          </a:p>
        </p:txBody>
      </p:sp>
      <p:pic>
        <p:nvPicPr>
          <p:cNvPr id="3" name="Picture Placeholder 8">
            <a:extLst>
              <a:ext uri="{FF2B5EF4-FFF2-40B4-BE49-F238E27FC236}">
                <a16:creationId xmlns:a16="http://schemas.microsoft.com/office/drawing/2014/main" id="{7A3B3F01-CC71-0D86-4C7A-99D07A26134D}"/>
              </a:ext>
            </a:extLst>
          </p:cNvPr>
          <p:cNvPicPr>
            <a:picLocks noChangeAspect="1"/>
          </p:cNvPicPr>
          <p:nvPr/>
        </p:nvPicPr>
        <p:blipFill>
          <a:blip r:embed="rId7" cstate="print">
            <a:extLst>
              <a:ext uri="{28A0092B-C50C-407E-A947-70E740481C1C}">
                <a14:useLocalDpi xmlns:a14="http://schemas.microsoft.com/office/drawing/2010/main" val="0"/>
              </a:ext>
            </a:extLst>
          </a:blip>
          <a:srcRect t="10011" b="10011"/>
          <a:stretch/>
        </p:blipFill>
        <p:spPr>
          <a:xfrm>
            <a:off x="9744754" y="1810155"/>
            <a:ext cx="2213359" cy="2213359"/>
          </a:xfrm>
          <a:prstGeom prst="ellipse">
            <a:avLst/>
          </a:prstGeom>
          <a:gradFill>
            <a:gsLst>
              <a:gs pos="0">
                <a:schemeClr val="bg1">
                  <a:lumMod val="85000"/>
                </a:schemeClr>
              </a:gs>
              <a:gs pos="99000">
                <a:schemeClr val="bg1">
                  <a:lumMod val="75000"/>
                </a:schemeClr>
              </a:gs>
            </a:gsLst>
            <a:lin ang="5400000" scaled="1"/>
          </a:gradFill>
          <a:ln>
            <a:noFill/>
          </a:ln>
        </p:spPr>
      </p:pic>
      <p:sp>
        <p:nvSpPr>
          <p:cNvPr id="5" name="TextBox 4">
            <a:extLst>
              <a:ext uri="{FF2B5EF4-FFF2-40B4-BE49-F238E27FC236}">
                <a16:creationId xmlns:a16="http://schemas.microsoft.com/office/drawing/2014/main" id="{06606EA2-A80B-0BF0-77EF-1F22DC3FDD33}"/>
              </a:ext>
            </a:extLst>
          </p:cNvPr>
          <p:cNvSpPr txBox="1"/>
          <p:nvPr/>
        </p:nvSpPr>
        <p:spPr>
          <a:xfrm>
            <a:off x="7261678" y="4042565"/>
            <a:ext cx="2205308" cy="969496"/>
          </a:xfrm>
          <a:prstGeom prst="rect">
            <a:avLst/>
          </a:prstGeom>
          <a:noFill/>
        </p:spPr>
        <p:txBody>
          <a:bodyPr wrap="square" rtlCol="0">
            <a:spAutoFit/>
          </a:bodyPr>
          <a:lstStyle/>
          <a:p>
            <a:pPr algn="ctr"/>
            <a:r>
              <a:rPr lang="nl-NL" sz="1300" b="1" dirty="0">
                <a:solidFill>
                  <a:schemeClr val="accent1"/>
                </a:solidFill>
              </a:rPr>
              <a:t>Vimal Mishra, MD</a:t>
            </a:r>
          </a:p>
          <a:p>
            <a:pPr algn="ctr"/>
            <a:r>
              <a:rPr lang="en-US" sz="1100" dirty="0">
                <a:solidFill>
                  <a:schemeClr val="accent1"/>
                </a:solidFill>
              </a:rPr>
              <a:t>Assoc. Chief Medical Officer at UC Davis Health; and Director of Digital Health at AMA</a:t>
            </a:r>
            <a:endParaRPr lang="en-US" sz="1200" dirty="0">
              <a:solidFill>
                <a:schemeClr val="accent1"/>
              </a:solidFill>
            </a:endParaRPr>
          </a:p>
        </p:txBody>
      </p:sp>
      <p:pic>
        <p:nvPicPr>
          <p:cNvPr id="16" name="Picture 15">
            <a:extLst>
              <a:ext uri="{FF2B5EF4-FFF2-40B4-BE49-F238E27FC236}">
                <a16:creationId xmlns:a16="http://schemas.microsoft.com/office/drawing/2014/main" id="{33AC35E4-A701-657F-408D-0A35204AA231}"/>
              </a:ext>
            </a:extLst>
          </p:cNvPr>
          <p:cNvPicPr>
            <a:picLocks noChangeAspect="1"/>
          </p:cNvPicPr>
          <p:nvPr/>
        </p:nvPicPr>
        <p:blipFill>
          <a:blip r:embed="rId8"/>
          <a:stretch>
            <a:fillRect/>
          </a:stretch>
        </p:blipFill>
        <p:spPr>
          <a:xfrm>
            <a:off x="764962" y="5319227"/>
            <a:ext cx="986540" cy="990651"/>
          </a:xfrm>
          <a:prstGeom prst="rect">
            <a:avLst/>
          </a:prstGeom>
        </p:spPr>
      </p:pic>
      <p:pic>
        <p:nvPicPr>
          <p:cNvPr id="19" name="Picture 18">
            <a:extLst>
              <a:ext uri="{FF2B5EF4-FFF2-40B4-BE49-F238E27FC236}">
                <a16:creationId xmlns:a16="http://schemas.microsoft.com/office/drawing/2014/main" id="{10375D6D-6AF8-F274-7F95-E642E7E71EA3}"/>
              </a:ext>
            </a:extLst>
          </p:cNvPr>
          <p:cNvPicPr>
            <a:picLocks noChangeAspect="1"/>
          </p:cNvPicPr>
          <p:nvPr/>
        </p:nvPicPr>
        <p:blipFill>
          <a:blip r:embed="rId9"/>
          <a:stretch>
            <a:fillRect/>
          </a:stretch>
        </p:blipFill>
        <p:spPr>
          <a:xfrm>
            <a:off x="3112898" y="5374125"/>
            <a:ext cx="990435" cy="977951"/>
          </a:xfrm>
          <a:prstGeom prst="rect">
            <a:avLst/>
          </a:prstGeom>
        </p:spPr>
      </p:pic>
      <p:pic>
        <p:nvPicPr>
          <p:cNvPr id="22" name="Picture 21">
            <a:extLst>
              <a:ext uri="{FF2B5EF4-FFF2-40B4-BE49-F238E27FC236}">
                <a16:creationId xmlns:a16="http://schemas.microsoft.com/office/drawing/2014/main" id="{0EE84784-4F44-2D7D-DADA-21F40490FA7D}"/>
              </a:ext>
            </a:extLst>
          </p:cNvPr>
          <p:cNvPicPr>
            <a:picLocks noChangeAspect="1"/>
          </p:cNvPicPr>
          <p:nvPr/>
        </p:nvPicPr>
        <p:blipFill>
          <a:blip r:embed="rId10"/>
          <a:stretch>
            <a:fillRect/>
          </a:stretch>
        </p:blipFill>
        <p:spPr>
          <a:xfrm>
            <a:off x="5346042" y="5374125"/>
            <a:ext cx="969802" cy="977951"/>
          </a:xfrm>
          <a:prstGeom prst="rect">
            <a:avLst/>
          </a:prstGeom>
        </p:spPr>
      </p:pic>
      <p:pic>
        <p:nvPicPr>
          <p:cNvPr id="25" name="Picture 24">
            <a:extLst>
              <a:ext uri="{FF2B5EF4-FFF2-40B4-BE49-F238E27FC236}">
                <a16:creationId xmlns:a16="http://schemas.microsoft.com/office/drawing/2014/main" id="{04A89B98-7534-FA1D-61BE-2399E73C1267}"/>
              </a:ext>
            </a:extLst>
          </p:cNvPr>
          <p:cNvPicPr>
            <a:picLocks noChangeAspect="1"/>
          </p:cNvPicPr>
          <p:nvPr/>
        </p:nvPicPr>
        <p:blipFill>
          <a:blip r:embed="rId11"/>
          <a:stretch>
            <a:fillRect/>
          </a:stretch>
        </p:blipFill>
        <p:spPr>
          <a:xfrm>
            <a:off x="7950594" y="5348395"/>
            <a:ext cx="969802" cy="1003681"/>
          </a:xfrm>
          <a:prstGeom prst="rect">
            <a:avLst/>
          </a:prstGeom>
        </p:spPr>
      </p:pic>
      <p:pic>
        <p:nvPicPr>
          <p:cNvPr id="27" name="Picture 26">
            <a:extLst>
              <a:ext uri="{FF2B5EF4-FFF2-40B4-BE49-F238E27FC236}">
                <a16:creationId xmlns:a16="http://schemas.microsoft.com/office/drawing/2014/main" id="{8E36D3F4-67A2-2D32-E038-D9582FD84AD5}"/>
              </a:ext>
            </a:extLst>
          </p:cNvPr>
          <p:cNvPicPr>
            <a:picLocks noChangeAspect="1"/>
          </p:cNvPicPr>
          <p:nvPr/>
        </p:nvPicPr>
        <p:blipFill>
          <a:blip r:embed="rId12"/>
          <a:stretch>
            <a:fillRect/>
          </a:stretch>
        </p:blipFill>
        <p:spPr>
          <a:xfrm>
            <a:off x="10555146" y="5340076"/>
            <a:ext cx="969802" cy="969802"/>
          </a:xfrm>
          <a:prstGeom prst="rect">
            <a:avLst/>
          </a:prstGeom>
        </p:spPr>
      </p:pic>
    </p:spTree>
    <p:extLst>
      <p:ext uri="{BB962C8B-B14F-4D97-AF65-F5344CB8AC3E}">
        <p14:creationId xmlns:p14="http://schemas.microsoft.com/office/powerpoint/2010/main" val="406175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6667" r="16667"/>
          <a:stretch>
            <a:fillRect/>
          </a:stretch>
        </p:blipFill>
        <p:spPr>
          <a:xfrm>
            <a:off x="4546327" y="-1996018"/>
            <a:ext cx="9089318" cy="9089318"/>
          </a:xfrm>
        </p:spPr>
      </p:pic>
      <p:sp>
        <p:nvSpPr>
          <p:cNvPr id="3" name="Title 2"/>
          <p:cNvSpPr>
            <a:spLocks noGrp="1"/>
          </p:cNvSpPr>
          <p:nvPr>
            <p:ph type="title"/>
          </p:nvPr>
        </p:nvSpPr>
        <p:spPr>
          <a:xfrm>
            <a:off x="374754" y="389744"/>
            <a:ext cx="4675941" cy="2998033"/>
          </a:xfrm>
        </p:spPr>
        <p:txBody>
          <a:bodyPr/>
          <a:lstStyle/>
          <a:p>
            <a:r>
              <a:rPr lang="en-US" sz="5600" dirty="0"/>
              <a:t>Thank you!</a:t>
            </a:r>
            <a:br>
              <a:rPr lang="en-US" dirty="0"/>
            </a:br>
            <a:br>
              <a:rPr lang="en-US" dirty="0"/>
            </a:br>
            <a:r>
              <a:rPr lang="en-US" sz="2400" dirty="0"/>
              <a:t>Contact emails: </a:t>
            </a:r>
            <a:br>
              <a:rPr lang="en-US" sz="2400" dirty="0"/>
            </a:br>
            <a:br>
              <a:rPr lang="en-US" sz="2400" dirty="0"/>
            </a:br>
            <a:r>
              <a:rPr lang="en-US" sz="2400" dirty="0"/>
              <a:t>Physician Community</a:t>
            </a:r>
            <a:br>
              <a:rPr lang="en-US" sz="2400" dirty="0"/>
            </a:br>
            <a:r>
              <a:rPr lang="en-US" sz="2400" dirty="0">
                <a:hlinkClick r:id="rId4"/>
              </a:rPr>
              <a:t>informatics@himss.org</a:t>
            </a:r>
            <a:r>
              <a:rPr lang="en-US" sz="2400" dirty="0"/>
              <a:t> </a:t>
            </a:r>
            <a:br>
              <a:rPr lang="en-US" sz="2400" dirty="0"/>
            </a:br>
            <a:br>
              <a:rPr lang="en-US" sz="2400" dirty="0"/>
            </a:br>
            <a:br>
              <a:rPr lang="en-US" sz="2400" dirty="0"/>
            </a:br>
            <a:r>
              <a:rPr lang="en-US" sz="2400" dirty="0">
                <a:solidFill>
                  <a:schemeClr val="bg1"/>
                </a:solidFill>
              </a:rPr>
              <a:t>Gwynne Jelbaoui</a:t>
            </a:r>
            <a:br>
              <a:rPr lang="en-US" sz="2400" dirty="0">
                <a:solidFill>
                  <a:schemeClr val="bg1"/>
                </a:solidFill>
              </a:rPr>
            </a:br>
            <a:r>
              <a:rPr lang="en-US" sz="2400" dirty="0">
                <a:hlinkClick r:id="rId5"/>
              </a:rPr>
              <a:t>Gwynne.Jelbaoui@himss.org</a:t>
            </a:r>
            <a:r>
              <a:rPr lang="en-US" sz="2400" dirty="0"/>
              <a:t> </a:t>
            </a:r>
          </a:p>
        </p:txBody>
      </p:sp>
      <p:sp>
        <p:nvSpPr>
          <p:cNvPr id="4" name="Slide Number Placeholder 3"/>
          <p:cNvSpPr>
            <a:spLocks noGrp="1"/>
          </p:cNvSpPr>
          <p:nvPr>
            <p:ph type="sldNum" sz="quarter" idx="4"/>
          </p:nvPr>
        </p:nvSpPr>
        <p:spPr/>
        <p:txBody>
          <a:bodyPr/>
          <a:lstStyle/>
          <a:p>
            <a:fld id="{D8D877B3-D348-4611-9BDB-C5374591D951}" type="slidenum">
              <a:rPr lang="en-US" smtClean="0"/>
              <a:pPr/>
              <a:t>14</a:t>
            </a:fld>
            <a:endParaRPr lang="en-US" dirty="0"/>
          </a:p>
        </p:txBody>
      </p:sp>
      <p:pic>
        <p:nvPicPr>
          <p:cNvPr id="6" name="Picture 5">
            <a:extLst>
              <a:ext uri="{FF2B5EF4-FFF2-40B4-BE49-F238E27FC236}">
                <a16:creationId xmlns:a16="http://schemas.microsoft.com/office/drawing/2014/main" id="{12233719-E7BA-212C-0D4E-E1BAE4ED111B}"/>
              </a:ext>
            </a:extLst>
          </p:cNvPr>
          <p:cNvPicPr>
            <a:picLocks noChangeAspect="1"/>
          </p:cNvPicPr>
          <p:nvPr/>
        </p:nvPicPr>
        <p:blipFill>
          <a:blip r:embed="rId6"/>
          <a:stretch>
            <a:fillRect/>
          </a:stretch>
        </p:blipFill>
        <p:spPr>
          <a:xfrm>
            <a:off x="1448972" y="5092506"/>
            <a:ext cx="986163" cy="998806"/>
          </a:xfrm>
          <a:prstGeom prst="rect">
            <a:avLst/>
          </a:prstGeom>
        </p:spPr>
      </p:pic>
    </p:spTree>
    <p:extLst>
      <p:ext uri="{BB962C8B-B14F-4D97-AF65-F5344CB8AC3E}">
        <p14:creationId xmlns:p14="http://schemas.microsoft.com/office/powerpoint/2010/main" val="347200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8D877B3-D348-4611-9BDB-C5374591D951}" type="slidenum">
              <a:rPr lang="en-US" smtClean="0"/>
              <a:pPr/>
              <a:t>2</a:t>
            </a:fld>
            <a:endParaRPr lang="en-US" dirty="0"/>
          </a:p>
        </p:txBody>
      </p:sp>
      <p:sp>
        <p:nvSpPr>
          <p:cNvPr id="9" name="TextBox 8"/>
          <p:cNvSpPr txBox="1"/>
          <p:nvPr/>
        </p:nvSpPr>
        <p:spPr>
          <a:xfrm>
            <a:off x="6231877" y="3270095"/>
            <a:ext cx="3873458" cy="1030860"/>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Reform the global health ecosystem through the power of information and technology.</a:t>
            </a:r>
          </a:p>
        </p:txBody>
      </p:sp>
      <p:sp>
        <p:nvSpPr>
          <p:cNvPr id="10" name="TextBox 9"/>
          <p:cNvSpPr txBox="1"/>
          <p:nvPr/>
        </p:nvSpPr>
        <p:spPr>
          <a:xfrm>
            <a:off x="6178869"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Mission</a:t>
            </a:r>
          </a:p>
        </p:txBody>
      </p:sp>
      <p:sp>
        <p:nvSpPr>
          <p:cNvPr id="8" name="TextBox 7">
            <a:extLst>
              <a:ext uri="{FF2B5EF4-FFF2-40B4-BE49-F238E27FC236}">
                <a16:creationId xmlns:a16="http://schemas.microsoft.com/office/drawing/2014/main" id="{A741EF62-155E-9A4F-9D30-C7E6A55533B0}"/>
              </a:ext>
            </a:extLst>
          </p:cNvPr>
          <p:cNvSpPr txBox="1"/>
          <p:nvPr/>
        </p:nvSpPr>
        <p:spPr>
          <a:xfrm>
            <a:off x="2206367" y="3270095"/>
            <a:ext cx="3655893" cy="1025152"/>
          </a:xfrm>
          <a:prstGeom prst="rect">
            <a:avLst/>
          </a:prstGeom>
          <a:noFill/>
        </p:spPr>
        <p:txBody>
          <a:bodyPr wrap="square" lIns="0" rIns="0" rtlCol="0">
            <a:spAutoFit/>
          </a:bodyPr>
          <a:lstStyle/>
          <a:p>
            <a:pPr>
              <a:lnSpc>
                <a:spcPts val="2460"/>
              </a:lnSpc>
            </a:pPr>
            <a:r>
              <a:rPr lang="en-US" sz="2000" dirty="0">
                <a:solidFill>
                  <a:schemeClr val="bg1"/>
                </a:solidFill>
                <a:latin typeface="Century Gothic" panose="020B0502020202020204" pitchFamily="34" charset="0"/>
              </a:rPr>
              <a:t>To realize the full health </a:t>
            </a:r>
          </a:p>
          <a:p>
            <a:pPr>
              <a:lnSpc>
                <a:spcPts val="2460"/>
              </a:lnSpc>
            </a:pPr>
            <a:r>
              <a:rPr lang="en-US" sz="2000" dirty="0">
                <a:solidFill>
                  <a:schemeClr val="bg1"/>
                </a:solidFill>
                <a:latin typeface="Century Gothic" panose="020B0502020202020204" pitchFamily="34" charset="0"/>
              </a:rPr>
              <a:t>potential of every human, everywhere.</a:t>
            </a:r>
          </a:p>
        </p:txBody>
      </p:sp>
      <p:sp>
        <p:nvSpPr>
          <p:cNvPr id="12" name="TextBox 11">
            <a:extLst>
              <a:ext uri="{FF2B5EF4-FFF2-40B4-BE49-F238E27FC236}">
                <a16:creationId xmlns:a16="http://schemas.microsoft.com/office/drawing/2014/main" id="{9F619561-3EDA-CC45-85A4-555951FEFFAB}"/>
              </a:ext>
            </a:extLst>
          </p:cNvPr>
          <p:cNvSpPr txBox="1"/>
          <p:nvPr/>
        </p:nvSpPr>
        <p:spPr>
          <a:xfrm>
            <a:off x="2088941" y="2439098"/>
            <a:ext cx="2707266" cy="830997"/>
          </a:xfrm>
          <a:prstGeom prst="rect">
            <a:avLst/>
          </a:prstGeom>
          <a:noFill/>
        </p:spPr>
        <p:txBody>
          <a:bodyPr wrap="square" rtlCol="0">
            <a:spAutoFit/>
          </a:bodyPr>
          <a:lstStyle/>
          <a:p>
            <a:r>
              <a:rPr lang="en-US" sz="4800" i="1" dirty="0">
                <a:solidFill>
                  <a:schemeClr val="accent2"/>
                </a:solidFill>
                <a:latin typeface="Prometo Medium" panose="020B0604030203060203" pitchFamily="34" charset="77"/>
              </a:rPr>
              <a:t>Vision</a:t>
            </a:r>
          </a:p>
        </p:txBody>
      </p:sp>
      <p:pic>
        <p:nvPicPr>
          <p:cNvPr id="11" name="Picture Placeholder 6">
            <a:extLst>
              <a:ext uri="{FF2B5EF4-FFF2-40B4-BE49-F238E27FC236}">
                <a16:creationId xmlns:a16="http://schemas.microsoft.com/office/drawing/2014/main" id="{58712663-A0A4-9A4C-BDB3-76025FFA4D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27" t="32270" r="25074" b="731"/>
          <a:stretch/>
        </p:blipFill>
        <p:spPr>
          <a:xfrm rot="6494833">
            <a:off x="6677625" y="4929943"/>
            <a:ext cx="3369983" cy="3374798"/>
          </a:xfrm>
          <a:prstGeom prst="ellipse">
            <a:avLst/>
          </a:prstGeom>
          <a:noFill/>
          <a:ln>
            <a:noFill/>
          </a:ln>
        </p:spPr>
      </p:pic>
      <p:pic>
        <p:nvPicPr>
          <p:cNvPr id="13" name="Picture Placeholder 6">
            <a:extLst>
              <a:ext uri="{FF2B5EF4-FFF2-40B4-BE49-F238E27FC236}">
                <a16:creationId xmlns:a16="http://schemas.microsoft.com/office/drawing/2014/main" id="{49D6DEE4-4407-D24B-BE27-73BD24EAF5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05" t="8701" r="13093" b="66296"/>
          <a:stretch/>
        </p:blipFill>
        <p:spPr>
          <a:xfrm>
            <a:off x="3708120" y="5535484"/>
            <a:ext cx="1393648" cy="1395639"/>
          </a:xfrm>
          <a:prstGeom prst="ellipse">
            <a:avLst/>
          </a:prstGeom>
          <a:noFill/>
          <a:ln>
            <a:noFill/>
          </a:ln>
        </p:spPr>
      </p:pic>
      <p:pic>
        <p:nvPicPr>
          <p:cNvPr id="14" name="Picture Placeholder 6">
            <a:extLst>
              <a:ext uri="{FF2B5EF4-FFF2-40B4-BE49-F238E27FC236}">
                <a16:creationId xmlns:a16="http://schemas.microsoft.com/office/drawing/2014/main" id="{19C60F75-50D2-9144-856A-5AE669C42E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52" t="13974" r="16054" b="35931"/>
          <a:stretch/>
        </p:blipFill>
        <p:spPr>
          <a:xfrm rot="5400000">
            <a:off x="4173178" y="-1281920"/>
            <a:ext cx="2612092" cy="2615824"/>
          </a:xfrm>
          <a:prstGeom prst="ellipse">
            <a:avLst/>
          </a:prstGeom>
          <a:noFill/>
          <a:ln>
            <a:noFill/>
          </a:ln>
        </p:spPr>
      </p:pic>
      <p:pic>
        <p:nvPicPr>
          <p:cNvPr id="15" name="Picture Placeholder 6">
            <a:extLst>
              <a:ext uri="{FF2B5EF4-FFF2-40B4-BE49-F238E27FC236}">
                <a16:creationId xmlns:a16="http://schemas.microsoft.com/office/drawing/2014/main" id="{36265AF8-15C8-5C46-842E-CAEC310FD6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875" r="20875"/>
          <a:stretch/>
        </p:blipFill>
        <p:spPr>
          <a:xfrm rot="2700000">
            <a:off x="-2102942" y="-738879"/>
            <a:ext cx="3878838" cy="3884379"/>
          </a:xfrm>
          <a:prstGeom prst="ellipse">
            <a:avLst/>
          </a:prstGeom>
          <a:noFill/>
          <a:ln>
            <a:noFill/>
          </a:ln>
        </p:spPr>
      </p:pic>
      <p:pic>
        <p:nvPicPr>
          <p:cNvPr id="16" name="Picture Placeholder 6">
            <a:extLst>
              <a:ext uri="{FF2B5EF4-FFF2-40B4-BE49-F238E27FC236}">
                <a16:creationId xmlns:a16="http://schemas.microsoft.com/office/drawing/2014/main" id="{D24752E2-4E24-0649-9A56-B264D49C4E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178" t="28178"/>
          <a:stretch/>
        </p:blipFill>
        <p:spPr>
          <a:xfrm rot="20179082">
            <a:off x="10384498" y="317075"/>
            <a:ext cx="3878838" cy="3884380"/>
          </a:xfrm>
          <a:prstGeom prst="ellipse">
            <a:avLst/>
          </a:prstGeom>
          <a:noFill/>
          <a:ln>
            <a:noFill/>
          </a:ln>
        </p:spPr>
      </p:pic>
    </p:spTree>
    <p:extLst>
      <p:ext uri="{BB962C8B-B14F-4D97-AF65-F5344CB8AC3E}">
        <p14:creationId xmlns:p14="http://schemas.microsoft.com/office/powerpoint/2010/main" val="79135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60"/>
          <p:cNvPicPr preferRelativeResize="0">
            <a:picLocks noGrp="1"/>
          </p:cNvPicPr>
          <p:nvPr>
            <p:ph type="pic" idx="2"/>
          </p:nvPr>
        </p:nvPicPr>
        <p:blipFill>
          <a:blip r:embed="rId3" cstate="print">
            <a:extLst>
              <a:ext uri="{28A0092B-C50C-407E-A947-70E740481C1C}">
                <a14:useLocalDpi xmlns:a14="http://schemas.microsoft.com/office/drawing/2010/main" val="0"/>
              </a:ext>
            </a:extLst>
          </a:blip>
          <a:srcRect l="10257" r="10257"/>
          <a:stretch/>
        </p:blipFill>
        <p:spPr>
          <a:xfrm>
            <a:off x="7130143" y="1673741"/>
            <a:ext cx="3312305" cy="3333688"/>
          </a:xfrm>
          <a:prstGeom prst="ellipse">
            <a:avLst/>
          </a:prstGeom>
          <a:gradFill>
            <a:gsLst>
              <a:gs pos="0">
                <a:srgbClr val="D8D8D8"/>
              </a:gs>
              <a:gs pos="99000">
                <a:srgbClr val="BFBFBF"/>
              </a:gs>
              <a:gs pos="100000">
                <a:srgbClr val="BFBFBF"/>
              </a:gs>
            </a:gsLst>
            <a:lin ang="5400000" scaled="0"/>
          </a:gradFill>
          <a:ln>
            <a:noFill/>
          </a:ln>
        </p:spPr>
      </p:pic>
      <p:sp>
        <p:nvSpPr>
          <p:cNvPr id="277" name="Google Shape;277;p60"/>
          <p:cNvSpPr txBox="1">
            <a:spLocks noGrp="1"/>
          </p:cNvSpPr>
          <p:nvPr>
            <p:ph type="title"/>
          </p:nvPr>
        </p:nvSpPr>
        <p:spPr>
          <a:xfrm>
            <a:off x="725100" y="1759505"/>
            <a:ext cx="6488617" cy="17834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5400"/>
              <a:buFont typeface="Arial"/>
              <a:buNone/>
            </a:pPr>
            <a:r>
              <a:rPr lang="en-US" dirty="0">
                <a:latin typeface="Century Gothic"/>
                <a:ea typeface="Century Gothic"/>
                <a:cs typeface="Century Gothic"/>
                <a:sym typeface="Century Gothic"/>
              </a:rPr>
              <a:t>Welcome </a:t>
            </a:r>
            <a:br>
              <a:rPr lang="en-US" dirty="0">
                <a:latin typeface="Century Gothic"/>
                <a:ea typeface="Century Gothic"/>
                <a:cs typeface="Century Gothic"/>
                <a:sym typeface="Century Gothic"/>
              </a:rPr>
            </a:br>
            <a:br>
              <a:rPr lang="en-US" dirty="0">
                <a:latin typeface="Century Gothic"/>
                <a:ea typeface="Century Gothic"/>
                <a:cs typeface="Century Gothic"/>
                <a:sym typeface="Century Gothic"/>
              </a:rPr>
            </a:br>
            <a:r>
              <a:rPr lang="en-US" sz="2800" dirty="0">
                <a:latin typeface="Century Gothic"/>
                <a:ea typeface="Century Gothic"/>
                <a:cs typeface="Century Gothic"/>
                <a:sym typeface="Century Gothic"/>
              </a:rPr>
              <a:t>Gwynne Jelbaoui</a:t>
            </a:r>
            <a:br>
              <a:rPr lang="en-US" sz="2800" dirty="0">
                <a:latin typeface="Century Gothic"/>
                <a:ea typeface="Century Gothic"/>
                <a:cs typeface="Century Gothic"/>
                <a:sym typeface="Century Gothic"/>
              </a:rPr>
            </a:br>
            <a:r>
              <a:rPr lang="en-US" sz="2800" dirty="0">
                <a:latin typeface="Century Gothic"/>
                <a:ea typeface="Century Gothic"/>
                <a:cs typeface="Century Gothic"/>
                <a:sym typeface="Century Gothic"/>
              </a:rPr>
              <a:t>Program Manager</a:t>
            </a:r>
            <a:endParaRPr sz="2800" dirty="0">
              <a:latin typeface="Century Gothic"/>
              <a:ea typeface="Century Gothic"/>
              <a:cs typeface="Century Gothic"/>
              <a:sym typeface="Century Gothic"/>
            </a:endParaRPr>
          </a:p>
          <a:p>
            <a:pPr marL="0" lvl="0" indent="0" algn="l" rtl="0">
              <a:lnSpc>
                <a:spcPct val="100000"/>
              </a:lnSpc>
              <a:spcBef>
                <a:spcPts val="0"/>
              </a:spcBef>
              <a:spcAft>
                <a:spcPts val="0"/>
              </a:spcAft>
              <a:buClr>
                <a:srgbClr val="FFFFFF"/>
              </a:buClr>
              <a:buSzPts val="5400"/>
              <a:buFont typeface="Arial"/>
              <a:buNone/>
            </a:pPr>
            <a:r>
              <a:rPr lang="en-US" sz="2800" dirty="0">
                <a:latin typeface="Century Gothic"/>
                <a:ea typeface="Century Gothic"/>
                <a:cs typeface="Century Gothic"/>
                <a:sym typeface="Century Gothic"/>
              </a:rPr>
              <a:t>Clinical Informatics  HIMSS</a:t>
            </a:r>
            <a:br>
              <a:rPr lang="en-US" sz="2800" dirty="0">
                <a:latin typeface="Century Gothic"/>
                <a:ea typeface="Century Gothic"/>
                <a:cs typeface="Century Gothic"/>
                <a:sym typeface="Century Gothic"/>
              </a:rPr>
            </a:br>
            <a:r>
              <a:rPr lang="en-US" sz="2800" u="sng" dirty="0">
                <a:solidFill>
                  <a:schemeClr val="hlink"/>
                </a:solidFill>
                <a:latin typeface="Century Gothic"/>
                <a:ea typeface="Century Gothic"/>
                <a:cs typeface="Century Gothic"/>
                <a:sym typeface="Century Gothic"/>
                <a:hlinkClick r:id="rId4"/>
              </a:rPr>
              <a:t>Gwynne.Jelbaoui@himss.org</a:t>
            </a:r>
            <a:r>
              <a:rPr lang="en-US" sz="2800" dirty="0">
                <a:latin typeface="Century Gothic"/>
                <a:ea typeface="Century Gothic"/>
                <a:cs typeface="Century Gothic"/>
                <a:sym typeface="Century Gothic"/>
              </a:rPr>
              <a:t> </a:t>
            </a:r>
            <a:endParaRPr sz="2800" dirty="0">
              <a:latin typeface="Century Gothic"/>
              <a:ea typeface="Century Gothic"/>
              <a:cs typeface="Century Gothic"/>
              <a:sym typeface="Century Gothic"/>
            </a:endParaRPr>
          </a:p>
        </p:txBody>
      </p:sp>
      <p:sp>
        <p:nvSpPr>
          <p:cNvPr id="278" name="Google Shape;278;p60"/>
          <p:cNvSpPr txBox="1">
            <a:spLocks noGrp="1"/>
          </p:cNvSpPr>
          <p:nvPr>
            <p:ph type="sldNum" idx="12"/>
          </p:nvPr>
        </p:nvSpPr>
        <p:spPr>
          <a:xfrm>
            <a:off x="11360517" y="6390178"/>
            <a:ext cx="513735" cy="227164"/>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extLst>
      <p:ext uri="{BB962C8B-B14F-4D97-AF65-F5344CB8AC3E}">
        <p14:creationId xmlns:p14="http://schemas.microsoft.com/office/powerpoint/2010/main" val="365767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28278" y="1379524"/>
            <a:ext cx="4346094" cy="4346092"/>
          </a:xfrm>
          <a:prstGeom prst="ellipse">
            <a:avLst/>
          </a:prstGeom>
          <a:noFill/>
          <a:ln w="12700">
            <a:solidFill>
              <a:schemeClr val="tx1">
                <a:alpha val="2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Oval 2"/>
          <p:cNvSpPr/>
          <p:nvPr/>
        </p:nvSpPr>
        <p:spPr>
          <a:xfrm>
            <a:off x="4606434" y="1398573"/>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Oval 32"/>
          <p:cNvSpPr/>
          <p:nvPr/>
        </p:nvSpPr>
        <p:spPr>
          <a:xfrm>
            <a:off x="6813855" y="140783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4106" y="4459219"/>
            <a:ext cx="701268" cy="70126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Oval 38"/>
          <p:cNvSpPr/>
          <p:nvPr/>
        </p:nvSpPr>
        <p:spPr>
          <a:xfrm>
            <a:off x="5777082" y="5439560"/>
            <a:ext cx="701268" cy="70126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7" name="Picture Placeholder 6">
            <a:extLst>
              <a:ext uri="{FF2B5EF4-FFF2-40B4-BE49-F238E27FC236}">
                <a16:creationId xmlns:a16="http://schemas.microsoft.com/office/drawing/2014/main" id="{A65900B5-2917-164E-A95C-5B21E09BC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57" t="27080" r="19947" b="34162"/>
          <a:stretch/>
        </p:blipFill>
        <p:spPr>
          <a:xfrm rot="19800000">
            <a:off x="4695853" y="1793681"/>
            <a:ext cx="2662142" cy="343277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29" name="TextBox 28"/>
          <p:cNvSpPr txBox="1"/>
          <p:nvPr/>
        </p:nvSpPr>
        <p:spPr>
          <a:xfrm>
            <a:off x="735842" y="1635271"/>
            <a:ext cx="3393886" cy="954107"/>
          </a:xfrm>
          <a:prstGeom prst="rect">
            <a:avLst/>
          </a:prstGeom>
          <a:noFill/>
        </p:spPr>
        <p:txBody>
          <a:bodyPr wrap="square" lIns="0" tIns="45720" rIns="0" bIns="45720" rtlCol="0" anchor="t">
            <a:spAutoFit/>
          </a:bodyPr>
          <a:lstStyle/>
          <a:p>
            <a:pPr algn="r"/>
            <a:r>
              <a:rPr lang="en-US" sz="1400" dirty="0">
                <a:solidFill>
                  <a:schemeClr val="bg2"/>
                </a:solidFill>
                <a:latin typeface="Century Gothic"/>
              </a:rPr>
              <a:t>Present webinars on topics such as: telehealth, medical informatics, AI, Interoperability, and best use of EHR systems  </a:t>
            </a:r>
            <a:endParaRPr lang="en-US" sz="1400" dirty="0">
              <a:solidFill>
                <a:schemeClr val="bg2"/>
              </a:solidFill>
              <a:latin typeface="Century Gothic" panose="020B0502020202020204" pitchFamily="34" charset="0"/>
            </a:endParaRPr>
          </a:p>
        </p:txBody>
      </p:sp>
      <p:sp>
        <p:nvSpPr>
          <p:cNvPr id="35" name="TextBox 34"/>
          <p:cNvSpPr txBox="1"/>
          <p:nvPr/>
        </p:nvSpPr>
        <p:spPr>
          <a:xfrm>
            <a:off x="721007" y="5177950"/>
            <a:ext cx="3295523" cy="523220"/>
          </a:xfrm>
          <a:prstGeom prst="rect">
            <a:avLst/>
          </a:prstGeom>
          <a:noFill/>
        </p:spPr>
        <p:txBody>
          <a:bodyPr wrap="square" lIns="0" rIns="0" rtlCol="0">
            <a:spAutoFit/>
          </a:bodyPr>
          <a:lstStyle/>
          <a:p>
            <a:pPr algn="r"/>
            <a:r>
              <a:rPr lang="en-US" sz="1400" dirty="0">
                <a:solidFill>
                  <a:schemeClr val="bg2"/>
                </a:solidFill>
                <a:latin typeface="Century Gothic" panose="020B0502020202020204" pitchFamily="34" charset="0"/>
              </a:rPr>
              <a:t>Access career profiles, education, articles, and news items</a:t>
            </a:r>
          </a:p>
        </p:txBody>
      </p:sp>
      <p:sp>
        <p:nvSpPr>
          <p:cNvPr id="45" name="Freeform 85"/>
          <p:cNvSpPr>
            <a:spLocks noEditPoints="1"/>
          </p:cNvSpPr>
          <p:nvPr/>
        </p:nvSpPr>
        <p:spPr bwMode="auto">
          <a:xfrm>
            <a:off x="4236658" y="4640784"/>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6" name="Freeform 104"/>
          <p:cNvSpPr>
            <a:spLocks noEditPoints="1"/>
          </p:cNvSpPr>
          <p:nvPr/>
        </p:nvSpPr>
        <p:spPr bwMode="auto">
          <a:xfrm>
            <a:off x="4844223" y="5447561"/>
            <a:ext cx="236511" cy="31786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48" name="TextBox 47"/>
          <p:cNvSpPr txBox="1"/>
          <p:nvPr/>
        </p:nvSpPr>
        <p:spPr>
          <a:xfrm>
            <a:off x="832915" y="4694434"/>
            <a:ext cx="3099915" cy="507831"/>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Physician  Resources</a:t>
            </a:r>
          </a:p>
        </p:txBody>
      </p:sp>
      <p:sp>
        <p:nvSpPr>
          <p:cNvPr id="49" name="TextBox 48"/>
          <p:cNvSpPr txBox="1"/>
          <p:nvPr/>
        </p:nvSpPr>
        <p:spPr>
          <a:xfrm>
            <a:off x="1418353" y="1227345"/>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Education</a:t>
            </a:r>
          </a:p>
        </p:txBody>
      </p:sp>
      <p:sp>
        <p:nvSpPr>
          <p:cNvPr id="50" name="TextBox 49"/>
          <p:cNvSpPr txBox="1"/>
          <p:nvPr/>
        </p:nvSpPr>
        <p:spPr>
          <a:xfrm>
            <a:off x="6701287" y="5598237"/>
            <a:ext cx="4065840"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Strategic Partners</a:t>
            </a:r>
          </a:p>
        </p:txBody>
      </p:sp>
      <p:sp>
        <p:nvSpPr>
          <p:cNvPr id="53" name="TextBox 52"/>
          <p:cNvSpPr txBox="1"/>
          <p:nvPr/>
        </p:nvSpPr>
        <p:spPr>
          <a:xfrm>
            <a:off x="7970135" y="1297634"/>
            <a:ext cx="2438710"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Community </a:t>
            </a:r>
          </a:p>
        </p:txBody>
      </p:sp>
      <p:sp>
        <p:nvSpPr>
          <p:cNvPr id="54" name="Oval 53"/>
          <p:cNvSpPr/>
          <p:nvPr/>
        </p:nvSpPr>
        <p:spPr>
          <a:xfrm>
            <a:off x="4986064" y="2344945"/>
            <a:ext cx="2268114" cy="22681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93695" y="3063242"/>
            <a:ext cx="2268114"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Physician Community</a:t>
            </a:r>
          </a:p>
        </p:txBody>
      </p:sp>
      <p:sp>
        <p:nvSpPr>
          <p:cNvPr id="32" name="Oval 31"/>
          <p:cNvSpPr/>
          <p:nvPr/>
        </p:nvSpPr>
        <p:spPr>
          <a:xfrm>
            <a:off x="3654632" y="2734803"/>
            <a:ext cx="701268" cy="6687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1425" y="3215200"/>
            <a:ext cx="3266397" cy="954107"/>
          </a:xfrm>
          <a:prstGeom prst="rect">
            <a:avLst/>
          </a:prstGeom>
          <a:noFill/>
        </p:spPr>
        <p:txBody>
          <a:bodyPr wrap="square" lIns="0" tIns="45720" rIns="0" bIns="45720" rtlCol="0" anchor="t">
            <a:spAutoFit/>
          </a:bodyPr>
          <a:lstStyle/>
          <a:p>
            <a:pPr algn="r"/>
            <a:r>
              <a:rPr lang="en-US" sz="1400" dirty="0">
                <a:solidFill>
                  <a:schemeClr val="bg2"/>
                </a:solidFill>
                <a:latin typeface="Century Gothic"/>
              </a:rPr>
              <a:t>Physician Executive subject matter expertise;  Interview with HIMSS Media; contribute to  preconference forum planning</a:t>
            </a:r>
          </a:p>
        </p:txBody>
      </p:sp>
      <p:sp>
        <p:nvSpPr>
          <p:cNvPr id="40" name="TextBox 39"/>
          <p:cNvSpPr txBox="1"/>
          <p:nvPr/>
        </p:nvSpPr>
        <p:spPr>
          <a:xfrm>
            <a:off x="851474" y="2670688"/>
            <a:ext cx="2728198" cy="460832"/>
          </a:xfrm>
          <a:prstGeom prst="rect">
            <a:avLst/>
          </a:prstGeom>
          <a:noFill/>
        </p:spPr>
        <p:txBody>
          <a:bodyPr wrap="square" rtlCol="0">
            <a:spAutoFit/>
          </a:bodyPr>
          <a:lstStyle/>
          <a:p>
            <a:pPr algn="r">
              <a:lnSpc>
                <a:spcPct val="150000"/>
              </a:lnSpc>
            </a:pPr>
            <a:r>
              <a:rPr lang="en-US" i="1" dirty="0">
                <a:solidFill>
                  <a:schemeClr val="accent1"/>
                </a:solidFill>
                <a:latin typeface="Prometo Medium" panose="020B0704030203060203" pitchFamily="34" charset="0"/>
              </a:rPr>
              <a:t>Thought Leadership</a:t>
            </a:r>
          </a:p>
        </p:txBody>
      </p:sp>
      <p:sp>
        <p:nvSpPr>
          <p:cNvPr id="56" name="Oval 55"/>
          <p:cNvSpPr/>
          <p:nvPr/>
        </p:nvSpPr>
        <p:spPr>
          <a:xfrm>
            <a:off x="7829976" y="2698176"/>
            <a:ext cx="701268" cy="70126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TextBox 58"/>
          <p:cNvSpPr txBox="1"/>
          <p:nvPr/>
        </p:nvSpPr>
        <p:spPr>
          <a:xfrm>
            <a:off x="8562423" y="2692563"/>
            <a:ext cx="2087382" cy="460832"/>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Public Policy</a:t>
            </a:r>
          </a:p>
        </p:txBody>
      </p:sp>
      <p:sp>
        <p:nvSpPr>
          <p:cNvPr id="60" name="Oval 59"/>
          <p:cNvSpPr/>
          <p:nvPr/>
        </p:nvSpPr>
        <p:spPr>
          <a:xfrm>
            <a:off x="7715980" y="4174731"/>
            <a:ext cx="701268" cy="70126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2" name="Freeform 36"/>
          <p:cNvSpPr>
            <a:spLocks noEditPoints="1"/>
          </p:cNvSpPr>
          <p:nvPr/>
        </p:nvSpPr>
        <p:spPr bwMode="auto">
          <a:xfrm>
            <a:off x="7898339" y="4356296"/>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3" name="TextBox 62"/>
          <p:cNvSpPr txBox="1"/>
          <p:nvPr/>
        </p:nvSpPr>
        <p:spPr>
          <a:xfrm>
            <a:off x="8517359" y="4113885"/>
            <a:ext cx="3457004" cy="507831"/>
          </a:xfrm>
          <a:prstGeom prst="rect">
            <a:avLst/>
          </a:prstGeom>
          <a:noFill/>
        </p:spPr>
        <p:txBody>
          <a:bodyPr wrap="square" rtlCol="0">
            <a:spAutoFit/>
          </a:bodyPr>
          <a:lstStyle/>
          <a:p>
            <a:pPr>
              <a:lnSpc>
                <a:spcPct val="150000"/>
              </a:lnSpc>
            </a:pPr>
            <a:r>
              <a:rPr lang="en-US" i="1" dirty="0">
                <a:solidFill>
                  <a:schemeClr val="accent1"/>
                </a:solidFill>
                <a:latin typeface="Prometo Medium" panose="020B0704030203060203" pitchFamily="34" charset="0"/>
              </a:rPr>
              <a:t>Education Task Force </a:t>
            </a:r>
            <a:r>
              <a:rPr lang="en-US" sz="1000" i="1" dirty="0">
                <a:solidFill>
                  <a:schemeClr val="accent1"/>
                </a:solidFill>
                <a:latin typeface="Prometo Medium" panose="020B0704030203060203" pitchFamily="34" charset="0"/>
              </a:rPr>
              <a:t> </a:t>
            </a:r>
          </a:p>
        </p:txBody>
      </p:sp>
      <p:sp>
        <p:nvSpPr>
          <p:cNvPr id="72" name="TextBox 71"/>
          <p:cNvSpPr txBox="1"/>
          <p:nvPr/>
        </p:nvSpPr>
        <p:spPr>
          <a:xfrm>
            <a:off x="6813855" y="6081024"/>
            <a:ext cx="4293661" cy="954107"/>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Collaborate with high profile Physician Societies such as AMDIS, EHRA, and AMIA</a:t>
            </a:r>
          </a:p>
          <a:p>
            <a:endParaRPr lang="en-US" sz="1400" dirty="0">
              <a:solidFill>
                <a:schemeClr val="bg2"/>
              </a:solidFill>
              <a:latin typeface="Century Gothic" panose="020B0502020202020204" pitchFamily="34" charset="0"/>
            </a:endParaRPr>
          </a:p>
          <a:p>
            <a:endParaRPr lang="en-US" sz="1400" dirty="0">
              <a:solidFill>
                <a:schemeClr val="bg2"/>
              </a:solidFill>
              <a:latin typeface="Century Gothic" panose="020B0502020202020204" pitchFamily="34" charset="0"/>
            </a:endParaRPr>
          </a:p>
        </p:txBody>
      </p:sp>
      <p:pic>
        <p:nvPicPr>
          <p:cNvPr id="68" name="Graphic 62">
            <a:extLst>
              <a:ext uri="{FF2B5EF4-FFF2-40B4-BE49-F238E27FC236}">
                <a16:creationId xmlns:a16="http://schemas.microsoft.com/office/drawing/2014/main" id="{7CDF8234-C98C-2B42-A5DB-98C6444A5C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7397" y="1270242"/>
            <a:ext cx="427400" cy="427400"/>
          </a:xfrm>
          <a:prstGeom prst="rect">
            <a:avLst/>
          </a:prstGeom>
        </p:spPr>
      </p:pic>
      <p:pic>
        <p:nvPicPr>
          <p:cNvPr id="70" name="Graphic 129">
            <a:extLst>
              <a:ext uri="{FF2B5EF4-FFF2-40B4-BE49-F238E27FC236}">
                <a16:creationId xmlns:a16="http://schemas.microsoft.com/office/drawing/2014/main" id="{991A161E-A268-CF45-9837-B36DF4C983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2548" y="2952704"/>
            <a:ext cx="304003" cy="396125"/>
          </a:xfrm>
          <a:prstGeom prst="rect">
            <a:avLst/>
          </a:prstGeom>
        </p:spPr>
      </p:pic>
      <p:pic>
        <p:nvPicPr>
          <p:cNvPr id="71" name="Graphic 174">
            <a:extLst>
              <a:ext uri="{FF2B5EF4-FFF2-40B4-BE49-F238E27FC236}">
                <a16:creationId xmlns:a16="http://schemas.microsoft.com/office/drawing/2014/main" id="{4A52842A-158D-354C-B049-9166C9D3AA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34242" y="5602887"/>
            <a:ext cx="371757" cy="375802"/>
          </a:xfrm>
          <a:prstGeom prst="rect">
            <a:avLst/>
          </a:prstGeom>
        </p:spPr>
      </p:pic>
      <p:sp>
        <p:nvSpPr>
          <p:cNvPr id="73" name="TextBox 72"/>
          <p:cNvSpPr txBox="1"/>
          <p:nvPr/>
        </p:nvSpPr>
        <p:spPr>
          <a:xfrm>
            <a:off x="8066614" y="1714375"/>
            <a:ext cx="3623510"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Volunteer and show leadership through CMIO Roundtable and Workgroups</a:t>
            </a:r>
          </a:p>
        </p:txBody>
      </p:sp>
      <p:pic>
        <p:nvPicPr>
          <p:cNvPr id="74" name="Graphic 81">
            <a:extLst>
              <a:ext uri="{FF2B5EF4-FFF2-40B4-BE49-F238E27FC236}">
                <a16:creationId xmlns:a16="http://schemas.microsoft.com/office/drawing/2014/main" id="{06513BD8-A7F8-444D-A15D-E163ABC84F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1497" y="2808447"/>
            <a:ext cx="470357" cy="391432"/>
          </a:xfrm>
          <a:prstGeom prst="rect">
            <a:avLst/>
          </a:prstGeom>
        </p:spPr>
      </p:pic>
      <p:sp>
        <p:nvSpPr>
          <p:cNvPr id="77" name="TextBox 76"/>
          <p:cNvSpPr txBox="1"/>
          <p:nvPr/>
        </p:nvSpPr>
        <p:spPr>
          <a:xfrm>
            <a:off x="8609746" y="4548243"/>
            <a:ext cx="3169981" cy="523220"/>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Drive education and content for  the community</a:t>
            </a:r>
          </a:p>
        </p:txBody>
      </p:sp>
      <p:pic>
        <p:nvPicPr>
          <p:cNvPr id="58" name="Graphic 170">
            <a:extLst>
              <a:ext uri="{FF2B5EF4-FFF2-40B4-BE49-F238E27FC236}">
                <a16:creationId xmlns:a16="http://schemas.microsoft.com/office/drawing/2014/main" id="{D7525D57-A861-634B-80AF-6D903ADAEA5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36038" y="1483942"/>
            <a:ext cx="482600" cy="502910"/>
          </a:xfrm>
          <a:prstGeom prst="rect">
            <a:avLst/>
          </a:prstGeom>
        </p:spPr>
      </p:pic>
      <p:sp>
        <p:nvSpPr>
          <p:cNvPr id="66" name="Freeform 55"/>
          <p:cNvSpPr>
            <a:spLocks noEditPoints="1"/>
          </p:cNvSpPr>
          <p:nvPr/>
        </p:nvSpPr>
        <p:spPr bwMode="auto">
          <a:xfrm>
            <a:off x="4788793" y="1580138"/>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3CEBD10E-F39B-40E8-A134-9A09497B6F7E}"/>
              </a:ext>
            </a:extLst>
          </p:cNvPr>
          <p:cNvSpPr txBox="1"/>
          <p:nvPr/>
        </p:nvSpPr>
        <p:spPr>
          <a:xfrm>
            <a:off x="232718" y="191281"/>
            <a:ext cx="8684155" cy="800219"/>
          </a:xfrm>
          <a:prstGeom prst="rect">
            <a:avLst/>
          </a:prstGeom>
          <a:noFill/>
        </p:spPr>
        <p:txBody>
          <a:bodyPr wrap="square" rtlCol="0">
            <a:spAutoFit/>
          </a:bodyPr>
          <a:lstStyle/>
          <a:p>
            <a:r>
              <a:rPr lang="en-US" sz="2800" i="1" dirty="0">
                <a:solidFill>
                  <a:srgbClr val="000099"/>
                </a:solidFill>
                <a:latin typeface="Prometo Medium" panose="020B0604020202020204" charset="0"/>
              </a:rPr>
              <a:t>Opportunities</a:t>
            </a:r>
            <a:r>
              <a:rPr lang="en-US" i="1" dirty="0"/>
              <a:t> </a:t>
            </a:r>
          </a:p>
          <a:p>
            <a:r>
              <a:rPr lang="en-US" i="1" dirty="0">
                <a:hlinkClick r:id="rId14"/>
              </a:rPr>
              <a:t>https://www.himss.org/membership-participation/physician-community</a:t>
            </a:r>
            <a:r>
              <a:rPr lang="en-US" i="1" dirty="0"/>
              <a:t> </a:t>
            </a:r>
          </a:p>
        </p:txBody>
      </p:sp>
      <p:sp>
        <p:nvSpPr>
          <p:cNvPr id="38" name="TextBox 37">
            <a:extLst>
              <a:ext uri="{FF2B5EF4-FFF2-40B4-BE49-F238E27FC236}">
                <a16:creationId xmlns:a16="http://schemas.microsoft.com/office/drawing/2014/main" id="{C43BD1F1-74D3-49E3-870E-CF2EEACDEA97}"/>
              </a:ext>
            </a:extLst>
          </p:cNvPr>
          <p:cNvSpPr txBox="1"/>
          <p:nvPr/>
        </p:nvSpPr>
        <p:spPr>
          <a:xfrm>
            <a:off x="8609746" y="3119823"/>
            <a:ext cx="3169981" cy="738664"/>
          </a:xfrm>
          <a:prstGeom prst="rect">
            <a:avLst/>
          </a:prstGeom>
          <a:noFill/>
        </p:spPr>
        <p:txBody>
          <a:bodyPr wrap="square" lIns="0" rIns="0" rtlCol="0">
            <a:spAutoFit/>
          </a:bodyPr>
          <a:lstStyle/>
          <a:p>
            <a:r>
              <a:rPr lang="en-US" sz="1400" dirty="0">
                <a:solidFill>
                  <a:schemeClr val="bg2"/>
                </a:solidFill>
                <a:latin typeface="Century Gothic" panose="020B0502020202020204" pitchFamily="34" charset="0"/>
              </a:rPr>
              <a:t>Gain insight into current policy updates and affect change in healthcare systems and planning </a:t>
            </a:r>
          </a:p>
        </p:txBody>
      </p:sp>
    </p:spTree>
    <p:extLst>
      <p:ext uri="{BB962C8B-B14F-4D97-AF65-F5344CB8AC3E}">
        <p14:creationId xmlns:p14="http://schemas.microsoft.com/office/powerpoint/2010/main" val="31146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35304" y="458278"/>
            <a:ext cx="10413766" cy="645833"/>
          </a:xfrm>
        </p:spPr>
        <p:txBody>
          <a:bodyPr/>
          <a:lstStyle/>
          <a:p>
            <a:pPr>
              <a:lnSpc>
                <a:spcPct val="100000"/>
              </a:lnSpc>
            </a:pPr>
            <a:r>
              <a:rPr lang="en-US" sz="2800" dirty="0">
                <a:latin typeface="Prometo Medium"/>
              </a:rPr>
              <a:t>Revolutionizing Patient Care: Exploring Hospital at Home Successes, Challenges, and Future Opportunities</a:t>
            </a:r>
            <a:br>
              <a:rPr lang="en-US" sz="2400" dirty="0"/>
            </a:br>
            <a:r>
              <a:rPr lang="en-US" sz="2400" dirty="0">
                <a:solidFill>
                  <a:srgbClr val="FF0000"/>
                </a:solidFill>
                <a:latin typeface="Prometo Medium"/>
              </a:rPr>
              <a:t>Learning Objectives:</a:t>
            </a:r>
            <a:br>
              <a:rPr lang="en-US" sz="2400" dirty="0"/>
            </a:br>
            <a:br>
              <a:rPr lang="en-US" dirty="0"/>
            </a:br>
            <a:br>
              <a:rPr lang="en-US" sz="3200" i="0" dirty="0">
                <a:latin typeface="Century Gothic" panose="020B0502020202020204" pitchFamily="34" charset="0"/>
              </a:rPr>
            </a:br>
            <a:br>
              <a:rPr lang="en-US" sz="2000" i="0" dirty="0">
                <a:latin typeface="Century Gothic" panose="020B0502020202020204" pitchFamily="34" charset="0"/>
              </a:rPr>
            </a:br>
            <a:endParaRPr lang="en-US" sz="2000" i="0" dirty="0">
              <a:latin typeface="Century Gothic" panose="020B0502020202020204" pitchFamily="34" charset="0"/>
            </a:endParaRP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735304" y="1882510"/>
            <a:ext cx="10160378" cy="4396027"/>
          </a:xfrm>
        </p:spPr>
        <p:txBody>
          <a:bodyPr vert="horz" wrap="square" lIns="0" tIns="0" rIns="0" bIns="0" rtlCol="0" anchor="t">
            <a:noAutofit/>
          </a:bodyPr>
          <a:lstStyle/>
          <a:p>
            <a:pPr fontAlgn="ctr">
              <a:lnSpc>
                <a:spcPct val="100000"/>
              </a:lnSpc>
              <a:spcBef>
                <a:spcPts val="600"/>
              </a:spcBef>
              <a:spcAft>
                <a:spcPts val="1200"/>
              </a:spcAft>
            </a:pPr>
            <a:r>
              <a:rPr lang="en-US" sz="2400" b="0" dirty="0">
                <a:latin typeface="Century Gothic"/>
              </a:rPr>
              <a:t>Obtain a clear understanding of the benefits, challenges, and solutions that are part of implementing a hospital at home program. </a:t>
            </a:r>
          </a:p>
          <a:p>
            <a:pPr fontAlgn="ctr">
              <a:lnSpc>
                <a:spcPct val="100000"/>
              </a:lnSpc>
              <a:spcBef>
                <a:spcPts val="600"/>
              </a:spcBef>
              <a:spcAft>
                <a:spcPts val="1200"/>
              </a:spcAft>
            </a:pPr>
            <a:r>
              <a:rPr lang="en-US" sz="2400" b="0" dirty="0">
                <a:latin typeface="Century Gothic"/>
              </a:rPr>
              <a:t>Understand the key technical solutions and interoperability considerations for a successful hospital at home program. </a:t>
            </a:r>
          </a:p>
          <a:p>
            <a:pPr fontAlgn="ctr">
              <a:lnSpc>
                <a:spcPct val="100000"/>
              </a:lnSpc>
              <a:spcBef>
                <a:spcPts val="600"/>
              </a:spcBef>
              <a:spcAft>
                <a:spcPts val="1200"/>
              </a:spcAft>
            </a:pPr>
            <a:r>
              <a:rPr lang="en-US" sz="2400" b="0" dirty="0">
                <a:latin typeface="Century Gothic"/>
              </a:rPr>
              <a:t>Receive insight on the future of hospital at home programs and regulatory factors that need to be top of mind.  </a:t>
            </a:r>
          </a:p>
          <a:p>
            <a:pPr fontAlgn="ctr">
              <a:lnSpc>
                <a:spcPct val="100000"/>
              </a:lnSpc>
              <a:spcBef>
                <a:spcPts val="600"/>
              </a:spcBef>
              <a:spcAft>
                <a:spcPts val="1200"/>
              </a:spcAft>
            </a:pPr>
            <a:r>
              <a:rPr lang="en-US" sz="2400" b="0" dirty="0">
                <a:latin typeface="Century Gothic"/>
              </a:rPr>
              <a:t>Deduce the importance of patient education and engagement.</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spTree>
    <p:extLst>
      <p:ext uri="{BB962C8B-B14F-4D97-AF65-F5344CB8AC3E}">
        <p14:creationId xmlns:p14="http://schemas.microsoft.com/office/powerpoint/2010/main" val="199297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A98E-4269-74E4-A5E6-54A8E15D847E}"/>
              </a:ext>
            </a:extLst>
          </p:cNvPr>
          <p:cNvSpPr>
            <a:spLocks noGrp="1"/>
          </p:cNvSpPr>
          <p:nvPr>
            <p:ph type="title"/>
          </p:nvPr>
        </p:nvSpPr>
        <p:spPr>
          <a:xfrm>
            <a:off x="1873483" y="2315678"/>
            <a:ext cx="2247491" cy="646173"/>
          </a:xfrm>
        </p:spPr>
        <p:txBody>
          <a:bodyPr/>
          <a:lstStyle/>
          <a:p>
            <a:r>
              <a:rPr lang="en-US" sz="3600" dirty="0">
                <a:latin typeface="Prometo Medium"/>
              </a:rPr>
              <a:t>Moderator</a:t>
            </a:r>
            <a:r>
              <a:rPr lang="en-US" dirty="0">
                <a:latin typeface="Prometo Medium"/>
              </a:rPr>
              <a:t> </a:t>
            </a:r>
            <a:endParaRPr lang="en-US" dirty="0"/>
          </a:p>
        </p:txBody>
      </p:sp>
      <p:sp>
        <p:nvSpPr>
          <p:cNvPr id="3" name="Slide Number Placeholder 2">
            <a:extLst>
              <a:ext uri="{FF2B5EF4-FFF2-40B4-BE49-F238E27FC236}">
                <a16:creationId xmlns:a16="http://schemas.microsoft.com/office/drawing/2014/main" id="{637DA196-74C6-85A4-03A3-B123290AA953}"/>
              </a:ext>
            </a:extLst>
          </p:cNvPr>
          <p:cNvSpPr>
            <a:spLocks noGrp="1"/>
          </p:cNvSpPr>
          <p:nvPr>
            <p:ph type="sldNum" sz="quarter" idx="10"/>
          </p:nvPr>
        </p:nvSpPr>
        <p:spPr/>
        <p:txBody>
          <a:bodyPr/>
          <a:lstStyle/>
          <a:p>
            <a:fld id="{D8D877B3-D348-4611-9BDB-C5374591D951}" type="slidenum">
              <a:rPr lang="en-US" smtClean="0"/>
              <a:pPr/>
              <a:t>6</a:t>
            </a:fld>
            <a:endParaRPr lang="en-US" dirty="0"/>
          </a:p>
        </p:txBody>
      </p:sp>
      <p:pic>
        <p:nvPicPr>
          <p:cNvPr id="7" name="Picture Placeholder 6">
            <a:extLst>
              <a:ext uri="{FF2B5EF4-FFF2-40B4-BE49-F238E27FC236}">
                <a16:creationId xmlns:a16="http://schemas.microsoft.com/office/drawing/2014/main" id="{4F185975-80CB-BE16-568E-28253549146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6902" b="13087"/>
          <a:stretch/>
        </p:blipFill>
        <p:spPr>
          <a:xfrm>
            <a:off x="6509942" y="1184864"/>
            <a:ext cx="4206240" cy="4731194"/>
          </a:xfrm>
        </p:spPr>
      </p:pic>
      <p:sp>
        <p:nvSpPr>
          <p:cNvPr id="8" name="TextBox 7">
            <a:extLst>
              <a:ext uri="{FF2B5EF4-FFF2-40B4-BE49-F238E27FC236}">
                <a16:creationId xmlns:a16="http://schemas.microsoft.com/office/drawing/2014/main" id="{FE2CF8B2-95F5-1639-BC51-8828B9B7B985}"/>
              </a:ext>
            </a:extLst>
          </p:cNvPr>
          <p:cNvSpPr txBox="1"/>
          <p:nvPr/>
        </p:nvSpPr>
        <p:spPr>
          <a:xfrm>
            <a:off x="287675" y="2961851"/>
            <a:ext cx="5504041" cy="491096"/>
          </a:xfrm>
          <a:prstGeom prst="rect">
            <a:avLst/>
          </a:prstGeom>
          <a:noFill/>
        </p:spPr>
        <p:txBody>
          <a:bodyPr wrap="square" lIns="0" rIns="0"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lang="en-US" sz="2400" b="1" i="1" kern="0" dirty="0">
                <a:solidFill>
                  <a:srgbClr val="FF5959">
                    <a:alpha val="70000"/>
                  </a:srgbClr>
                </a:solidFill>
              </a:rPr>
              <a:t>Anwar Jebran, MD</a:t>
            </a:r>
            <a:endParaRPr kumimoji="0" lang="en-US" sz="2400" b="1" i="1" u="none" strike="noStrike" kern="0" cap="none" spc="0" normalizeH="0" baseline="0" noProof="0" dirty="0">
              <a:ln>
                <a:noFill/>
              </a:ln>
              <a:solidFill>
                <a:srgbClr val="FF5959">
                  <a:alpha val="70000"/>
                </a:srgbClr>
              </a:solidFill>
              <a:effectLst/>
              <a:uLnTx/>
              <a:uFillTx/>
            </a:endParaRPr>
          </a:p>
        </p:txBody>
      </p:sp>
      <p:sp>
        <p:nvSpPr>
          <p:cNvPr id="9" name="TextBox 8">
            <a:extLst>
              <a:ext uri="{FF2B5EF4-FFF2-40B4-BE49-F238E27FC236}">
                <a16:creationId xmlns:a16="http://schemas.microsoft.com/office/drawing/2014/main" id="{96F69B73-417C-CC53-E868-39E1E6353D97}"/>
              </a:ext>
            </a:extLst>
          </p:cNvPr>
          <p:cNvSpPr txBox="1"/>
          <p:nvPr/>
        </p:nvSpPr>
        <p:spPr>
          <a:xfrm>
            <a:off x="580830" y="3608024"/>
            <a:ext cx="4917729" cy="1722459"/>
          </a:xfrm>
          <a:prstGeom prst="rect">
            <a:avLst/>
          </a:prstGeom>
          <a:noFill/>
        </p:spPr>
        <p:txBody>
          <a:bodyPr wrap="square" lIns="0" rIns="0" rtlCol="0">
            <a:spAutoFit/>
          </a:bodyPr>
          <a:lstStyle/>
          <a:p>
            <a:pPr algn="ctr">
              <a:lnSpc>
                <a:spcPct val="120000"/>
              </a:lnSpc>
            </a:pPr>
            <a:r>
              <a:rPr lang="en-US" i="1" dirty="0">
                <a:solidFill>
                  <a:schemeClr val="bg2"/>
                </a:solidFill>
                <a:latin typeface="Century Gothic" panose="020B0502020202020204" pitchFamily="34" charset="0"/>
              </a:rPr>
              <a:t>Primary Care Physician Informaticist at Oak Street Health, and Clinical Assistant Professor at The University of Illinois Chicago. </a:t>
            </a:r>
          </a:p>
          <a:p>
            <a:pPr algn="ctr">
              <a:lnSpc>
                <a:spcPct val="120000"/>
              </a:lnSpc>
            </a:pPr>
            <a:endParaRPr lang="en-US" i="1" dirty="0">
              <a:solidFill>
                <a:schemeClr val="bg2"/>
              </a:solidFill>
              <a:latin typeface="Century Gothic" panose="020B0502020202020204" pitchFamily="34" charset="0"/>
            </a:endParaRPr>
          </a:p>
          <a:p>
            <a:pPr algn="ctr">
              <a:lnSpc>
                <a:spcPct val="120000"/>
              </a:lnSpc>
            </a:pPr>
            <a:r>
              <a:rPr lang="en-US" i="1" dirty="0">
                <a:solidFill>
                  <a:schemeClr val="bg2"/>
                </a:solidFill>
                <a:latin typeface="Century Gothic" panose="020B0502020202020204" pitchFamily="34" charset="0"/>
              </a:rPr>
              <a:t>HIMSS Physician Committee member </a:t>
            </a:r>
          </a:p>
        </p:txBody>
      </p:sp>
    </p:spTree>
    <p:extLst>
      <p:ext uri="{BB962C8B-B14F-4D97-AF65-F5344CB8AC3E}">
        <p14:creationId xmlns:p14="http://schemas.microsoft.com/office/powerpoint/2010/main" val="381958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3" name="Content Placeholder 2"/>
          <p:cNvSpPr>
            <a:spLocks noGrp="1"/>
          </p:cNvSpPr>
          <p:nvPr>
            <p:ph idx="1"/>
          </p:nvPr>
        </p:nvSpPr>
        <p:spPr>
          <a:xfrm>
            <a:off x="317748" y="1569493"/>
            <a:ext cx="6722030" cy="4820685"/>
          </a:xfrm>
        </p:spPr>
        <p:txBody>
          <a:bodyPr>
            <a:normAutofit/>
          </a:bodyPr>
          <a:lstStyle/>
          <a:p>
            <a:pPr marL="0" indent="0">
              <a:spcBef>
                <a:spcPts val="600"/>
              </a:spcBef>
              <a:buNone/>
            </a:pPr>
            <a:r>
              <a:rPr lang="en-US" sz="1800" b="0" dirty="0"/>
              <a:t>As Providence's Group VP and Chief of Virtual Care and Digital Health, Dr. Cunningham leads a team of 100+ caregivers and 250 providers that offer a care delivery portfolio including 9 enterprise virtual care service lines, hospital-at-home, remote patient monitoring, a virtual nursing team, virtual behavioral health platform, and the </a:t>
            </a:r>
            <a:r>
              <a:rPr lang="en-US" sz="1800" b="0" dirty="0" err="1"/>
              <a:t>MedPearl</a:t>
            </a:r>
            <a:r>
              <a:rPr lang="en-US" sz="1800" b="0" dirty="0"/>
              <a:t> a digital assistant. Her team has launched virtual care services to 100 + sites across 8 states. </a:t>
            </a:r>
          </a:p>
          <a:p>
            <a:pPr marL="0" indent="0">
              <a:spcBef>
                <a:spcPts val="600"/>
              </a:spcBef>
              <a:buNone/>
            </a:pPr>
            <a:r>
              <a:rPr lang="en-US" sz="1800" b="0" dirty="0"/>
              <a:t>She is board certified in Obstetrics and Gynecology. Passionate about healthcare tech and transformation, she excels in clinical informatics, applied technologies and clinical operations. Dr. Cunningham earned her medical degree from Saint Louis University and MBA from University of Massachusetts.</a:t>
            </a:r>
          </a:p>
          <a:p>
            <a:pPr marL="0" indent="0">
              <a:spcBef>
                <a:spcPts val="600"/>
              </a:spcBef>
              <a:buNone/>
            </a:pPr>
            <a:r>
              <a:rPr lang="en-US" sz="1800" b="0" dirty="0"/>
              <a:t>Dr. Cunningham is also in her second year on the HIMSS Physician Committee. </a:t>
            </a:r>
          </a:p>
        </p:txBody>
      </p:sp>
      <p:sp>
        <p:nvSpPr>
          <p:cNvPr id="5" name="Title 4"/>
          <p:cNvSpPr>
            <a:spLocks noGrp="1"/>
          </p:cNvSpPr>
          <p:nvPr>
            <p:ph type="title"/>
          </p:nvPr>
        </p:nvSpPr>
        <p:spPr>
          <a:xfrm>
            <a:off x="498547" y="332997"/>
            <a:ext cx="6816653" cy="618550"/>
          </a:xfrm>
        </p:spPr>
        <p:txBody>
          <a:bodyPr/>
          <a:lstStyle/>
          <a:p>
            <a:r>
              <a:rPr lang="en-US" sz="4400" dirty="0">
                <a:solidFill>
                  <a:schemeClr val="accent1"/>
                </a:solidFill>
              </a:rPr>
              <a:t>Eve Cunningham, MD, MBA</a:t>
            </a:r>
            <a:br>
              <a:rPr lang="en-US" sz="4400" dirty="0">
                <a:solidFill>
                  <a:schemeClr val="accent1"/>
                </a:solidFill>
              </a:rPr>
            </a:br>
            <a:r>
              <a:rPr lang="en-US" sz="1700" dirty="0">
                <a:solidFill>
                  <a:schemeClr val="accent1"/>
                </a:solidFill>
              </a:rPr>
              <a:t>Head of Virtual Care and Digital Health at Providence</a:t>
            </a:r>
            <a:br>
              <a:rPr lang="en-US" sz="5400" dirty="0">
                <a:solidFill>
                  <a:schemeClr val="accent1"/>
                </a:solidFill>
              </a:rPr>
            </a:br>
            <a:br>
              <a:rPr lang="en-US" sz="1400" b="0" dirty="0"/>
            </a:br>
            <a:br>
              <a:rPr lang="en-US" dirty="0">
                <a:solidFill>
                  <a:schemeClr val="accent1"/>
                </a:solidFill>
              </a:rPr>
            </a:br>
            <a:endParaRPr lang="en-US" dirty="0"/>
          </a:p>
        </p:txBody>
      </p:sp>
      <p:pic>
        <p:nvPicPr>
          <p:cNvPr id="7" name="Picture Placeholder 6">
            <a:extLst>
              <a:ext uri="{FF2B5EF4-FFF2-40B4-BE49-F238E27FC236}">
                <a16:creationId xmlns:a16="http://schemas.microsoft.com/office/drawing/2014/main" id="{4394AF43-18CF-4FB0-884B-E30712D8A751}"/>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1688" b="17491"/>
          <a:stretch/>
        </p:blipFill>
        <p:spPr>
          <a:xfrm>
            <a:off x="7813108" y="1558437"/>
            <a:ext cx="3804276" cy="3741126"/>
          </a:xfrm>
        </p:spPr>
      </p:pic>
    </p:spTree>
    <p:extLst>
      <p:ext uri="{BB962C8B-B14F-4D97-AF65-F5344CB8AC3E}">
        <p14:creationId xmlns:p14="http://schemas.microsoft.com/office/powerpoint/2010/main" val="132213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5" name="Title 4"/>
          <p:cNvSpPr>
            <a:spLocks noGrp="1"/>
          </p:cNvSpPr>
          <p:nvPr>
            <p:ph type="title"/>
          </p:nvPr>
        </p:nvSpPr>
        <p:spPr>
          <a:xfrm>
            <a:off x="361404" y="212107"/>
            <a:ext cx="7054380" cy="1028700"/>
          </a:xfrm>
        </p:spPr>
        <p:txBody>
          <a:bodyPr/>
          <a:lstStyle/>
          <a:p>
            <a:pPr marL="0" indent="0">
              <a:buNone/>
            </a:pPr>
            <a:r>
              <a:rPr lang="en-US" sz="4400" dirty="0">
                <a:solidFill>
                  <a:schemeClr val="accent1"/>
                </a:solidFill>
              </a:rPr>
              <a:t>Michael Maniaci, MD</a:t>
            </a:r>
            <a:br>
              <a:rPr lang="en-US" sz="4400" dirty="0">
                <a:solidFill>
                  <a:schemeClr val="accent1"/>
                </a:solidFill>
              </a:rPr>
            </a:br>
            <a:r>
              <a:rPr lang="en-US" sz="1600" dirty="0">
                <a:solidFill>
                  <a:schemeClr val="accent1"/>
                </a:solidFill>
              </a:rPr>
              <a:t>Enterprise Medical Director of Care Anyplace at Mayo Clinic Center for Digital Health; Medical Director of Mayo Clinic Hospital Florida</a:t>
            </a:r>
            <a:br>
              <a:rPr lang="en-US" sz="4400" b="0" dirty="0"/>
            </a:br>
            <a:br>
              <a:rPr lang="en-US" sz="4400" dirty="0">
                <a:solidFill>
                  <a:schemeClr val="accent1"/>
                </a:solidFill>
              </a:rPr>
            </a:br>
            <a:br>
              <a:rPr lang="en-US" dirty="0">
                <a:solidFill>
                  <a:schemeClr val="accent1"/>
                </a:solidFill>
              </a:rPr>
            </a:br>
            <a:endParaRPr lang="en-US" dirty="0"/>
          </a:p>
        </p:txBody>
      </p:sp>
      <p:pic>
        <p:nvPicPr>
          <p:cNvPr id="7" name="Picture Placeholder 6">
            <a:extLst>
              <a:ext uri="{FF2B5EF4-FFF2-40B4-BE49-F238E27FC236}">
                <a16:creationId xmlns:a16="http://schemas.microsoft.com/office/drawing/2014/main" id="{D9C5BF0D-9B45-40E0-A5ED-998868EA821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3296" r="13296"/>
          <a:stretch/>
        </p:blipFill>
        <p:spPr>
          <a:xfrm>
            <a:off x="8135453" y="1529902"/>
            <a:ext cx="3348631" cy="3798195"/>
          </a:xfrm>
        </p:spPr>
      </p:pic>
      <p:sp>
        <p:nvSpPr>
          <p:cNvPr id="6" name="Content Placeholder 5">
            <a:extLst>
              <a:ext uri="{FF2B5EF4-FFF2-40B4-BE49-F238E27FC236}">
                <a16:creationId xmlns:a16="http://schemas.microsoft.com/office/drawing/2014/main" id="{116EC667-51D6-E2E8-AADA-DEEF6CF3D658}"/>
              </a:ext>
            </a:extLst>
          </p:cNvPr>
          <p:cNvSpPr>
            <a:spLocks noGrp="1"/>
          </p:cNvSpPr>
          <p:nvPr>
            <p:ph idx="1"/>
          </p:nvPr>
        </p:nvSpPr>
        <p:spPr>
          <a:xfrm>
            <a:off x="361404" y="1513378"/>
            <a:ext cx="7054380" cy="4876800"/>
          </a:xfrm>
        </p:spPr>
        <p:txBody>
          <a:bodyPr>
            <a:normAutofit lnSpcReduction="10000"/>
          </a:bodyPr>
          <a:lstStyle/>
          <a:p>
            <a:pPr marL="0" indent="0">
              <a:buNone/>
            </a:pPr>
            <a:r>
              <a:rPr lang="en-US" sz="1800" b="0" dirty="0"/>
              <a:t>Michael J. Maniaci, M.D. is the Enterprise Medical Director of Care Anyplace in the Mayo Clinic Center for Digital Health, the Enterprise Physician Lead for the Advanced Care at Home program, and the current Medical Director of Mayo Clinic Hospital in Florida. </a:t>
            </a:r>
          </a:p>
          <a:p>
            <a:pPr marL="0" indent="0">
              <a:buNone/>
            </a:pPr>
            <a:r>
              <a:rPr lang="en-US" sz="1800" b="0" dirty="0"/>
              <a:t>He received his M.D. from Saint Louis University Medical School in 2003.  He completed his residency training at the Mayo Graduate School of Medicine in 2006 and is boarded in Internal Medicine. </a:t>
            </a:r>
          </a:p>
          <a:p>
            <a:pPr marL="0" indent="0">
              <a:buNone/>
            </a:pPr>
            <a:r>
              <a:rPr lang="en-US" sz="1800" b="0" dirty="0"/>
              <a:t>Dr. Maniaci has a passion for innovation and technology in the medical field.  He is recognized as leader in faculty development for the teaching of simulation medicine and has had several invited professorships to teach faculty development in simulation both in United States and throughout Asia.  His current focus is developing the Advanced Care at Home program and the Care Hotel program, Mayo Clinic’s first expansion into the virtual home hospital and surgical aftercare realm. </a:t>
            </a:r>
          </a:p>
        </p:txBody>
      </p:sp>
    </p:spTree>
    <p:extLst>
      <p:ext uri="{BB962C8B-B14F-4D97-AF65-F5344CB8AC3E}">
        <p14:creationId xmlns:p14="http://schemas.microsoft.com/office/powerpoint/2010/main" val="24833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9</a:t>
            </a:fld>
            <a:endParaRPr lang="en-US" dirty="0"/>
          </a:p>
        </p:txBody>
      </p:sp>
      <p:sp>
        <p:nvSpPr>
          <p:cNvPr id="5" name="Title 4"/>
          <p:cNvSpPr>
            <a:spLocks noGrp="1"/>
          </p:cNvSpPr>
          <p:nvPr>
            <p:ph type="title"/>
          </p:nvPr>
        </p:nvSpPr>
        <p:spPr>
          <a:xfrm>
            <a:off x="361404" y="212107"/>
            <a:ext cx="7054380" cy="1028700"/>
          </a:xfrm>
        </p:spPr>
        <p:txBody>
          <a:bodyPr/>
          <a:lstStyle/>
          <a:p>
            <a:pPr marL="0" indent="0">
              <a:buNone/>
            </a:pPr>
            <a:r>
              <a:rPr lang="en-US" sz="4400" dirty="0">
                <a:solidFill>
                  <a:schemeClr val="accent1"/>
                </a:solidFill>
              </a:rPr>
              <a:t>Vimal Mishra, MD</a:t>
            </a:r>
            <a:br>
              <a:rPr lang="en-US" sz="4400" dirty="0">
                <a:solidFill>
                  <a:schemeClr val="accent1"/>
                </a:solidFill>
              </a:rPr>
            </a:br>
            <a:r>
              <a:rPr lang="en-US" sz="1600" dirty="0">
                <a:solidFill>
                  <a:schemeClr val="accent1"/>
                </a:solidFill>
              </a:rPr>
              <a:t>Assoc. Chief Medical Officer at UC Davis Health; and Director of Digital Health at AMA</a:t>
            </a:r>
            <a:br>
              <a:rPr lang="en-US" sz="4400" dirty="0">
                <a:solidFill>
                  <a:schemeClr val="accent1"/>
                </a:solidFill>
              </a:rPr>
            </a:br>
            <a:br>
              <a:rPr lang="en-US" dirty="0">
                <a:solidFill>
                  <a:schemeClr val="accent1"/>
                </a:solidFill>
              </a:rPr>
            </a:br>
            <a:endParaRPr lang="en-US" dirty="0"/>
          </a:p>
        </p:txBody>
      </p:sp>
      <p:pic>
        <p:nvPicPr>
          <p:cNvPr id="7" name="Picture Placeholder 6">
            <a:extLst>
              <a:ext uri="{FF2B5EF4-FFF2-40B4-BE49-F238E27FC236}">
                <a16:creationId xmlns:a16="http://schemas.microsoft.com/office/drawing/2014/main" id="{D9C5BF0D-9B45-40E0-A5ED-998868EA821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667" b="2667"/>
          <a:stretch/>
        </p:blipFill>
        <p:spPr>
          <a:xfrm>
            <a:off x="8248427" y="1513378"/>
            <a:ext cx="3625825" cy="3846608"/>
          </a:xfrm>
        </p:spPr>
      </p:pic>
      <p:sp>
        <p:nvSpPr>
          <p:cNvPr id="6" name="Content Placeholder 5">
            <a:extLst>
              <a:ext uri="{FF2B5EF4-FFF2-40B4-BE49-F238E27FC236}">
                <a16:creationId xmlns:a16="http://schemas.microsoft.com/office/drawing/2014/main" id="{116EC667-51D6-E2E8-AADA-DEEF6CF3D658}"/>
              </a:ext>
            </a:extLst>
          </p:cNvPr>
          <p:cNvSpPr>
            <a:spLocks noGrp="1"/>
          </p:cNvSpPr>
          <p:nvPr>
            <p:ph idx="1"/>
          </p:nvPr>
        </p:nvSpPr>
        <p:spPr>
          <a:xfrm>
            <a:off x="361403" y="1513378"/>
            <a:ext cx="7225645" cy="4876800"/>
          </a:xfrm>
        </p:spPr>
        <p:txBody>
          <a:bodyPr>
            <a:normAutofit fontScale="85000" lnSpcReduction="20000"/>
          </a:bodyPr>
          <a:lstStyle/>
          <a:p>
            <a:pPr marL="0" marR="0" indent="0">
              <a:spcBef>
                <a:spcPts val="0"/>
              </a:spcBef>
              <a:spcAft>
                <a:spcPts val="0"/>
              </a:spcAft>
              <a:buNone/>
            </a:pPr>
            <a:r>
              <a:rPr lang="en-US" sz="1800" b="0" dirty="0">
                <a:effectLst/>
                <a:latin typeface="+mn-lt"/>
                <a:ea typeface="Calibri" panose="020F0502020204030204" pitchFamily="34" charset="0"/>
              </a:rPr>
              <a:t>Dr. Vimal Mishra serves as an Associate Chief Medical Officer at UC Davis Health. He provides executive leadership in the development and orchestration of transformative healthcare, focusing on innovations in clinical practices, digital strategies, and business models. </a:t>
            </a:r>
          </a:p>
          <a:p>
            <a:pPr marL="0" marR="0" indent="0">
              <a:spcBef>
                <a:spcPts val="0"/>
              </a:spcBef>
              <a:spcAft>
                <a:spcPts val="0"/>
              </a:spcAft>
              <a:buNone/>
            </a:pPr>
            <a:endParaRPr lang="en-US" sz="1800" b="0" dirty="0">
              <a:effectLst/>
              <a:latin typeface="+mn-lt"/>
              <a:ea typeface="Calibri" panose="020F0502020204030204" pitchFamily="34" charset="0"/>
            </a:endParaRPr>
          </a:p>
          <a:p>
            <a:pPr marL="0" marR="0" indent="0">
              <a:spcBef>
                <a:spcPts val="0"/>
              </a:spcBef>
              <a:spcAft>
                <a:spcPts val="0"/>
              </a:spcAft>
              <a:buNone/>
            </a:pPr>
            <a:r>
              <a:rPr lang="en-US" sz="1800" b="0" dirty="0">
                <a:effectLst/>
                <a:latin typeface="+mn-lt"/>
                <a:ea typeface="Calibri" panose="020F0502020204030204" pitchFamily="34" charset="0"/>
              </a:rPr>
              <a:t>In his executive roles at various organizations, Dr. Mishra has spearheaded large-scale clinical and digital transformations. He has launched key initiatives such as hospital-at-home, care at home, and virtual healthcare, as well as programs aimed at improving clinical access, capacity, and throughput. All of these have significantly impacted healthcare. His contributions have notably advanced the science and practice of digital health, including the development of new care delivery resources and the promotion of initiatives like the Physician Innovation Network.</a:t>
            </a:r>
            <a:endParaRPr lang="en-US" sz="1800" b="0" dirty="0">
              <a:effectLst/>
              <a:latin typeface="+mn-lt"/>
              <a:ea typeface="Times New Roman" panose="02020603050405020304" pitchFamily="18" charset="0"/>
            </a:endParaRPr>
          </a:p>
          <a:p>
            <a:pPr marL="0" marR="0" indent="0">
              <a:spcBef>
                <a:spcPts val="0"/>
              </a:spcBef>
              <a:spcAft>
                <a:spcPts val="0"/>
              </a:spcAft>
              <a:buNone/>
            </a:pPr>
            <a:endParaRPr lang="en-US" sz="1800" b="0" dirty="0">
              <a:latin typeface="+mn-lt"/>
              <a:ea typeface="Calibri" panose="020F0502020204030204" pitchFamily="34" charset="0"/>
            </a:endParaRPr>
          </a:p>
          <a:p>
            <a:pPr marL="0" marR="0" indent="0">
              <a:spcBef>
                <a:spcPts val="0"/>
              </a:spcBef>
              <a:spcAft>
                <a:spcPts val="0"/>
              </a:spcAft>
              <a:buNone/>
            </a:pPr>
            <a:r>
              <a:rPr lang="en-US" sz="1800" b="0" dirty="0">
                <a:effectLst/>
                <a:latin typeface="+mn-lt"/>
                <a:ea typeface="Calibri" panose="020F0502020204030204" pitchFamily="34" charset="0"/>
              </a:rPr>
              <a:t>An award-winning physician, Dr. Mishra is known for his clinical leadership and expertise in informatics. His influential work, including publications like "Return on Health" and "Health at Home," has spurred discussions on digitally enabled care and its impact. A consistent “Top Doctor” in Richmond, Virginia, he is actively involved in healthcare improvement through speaking and various advisory roles. His commitment to healthcare innovation and excellence is matched by his board certifications in Internal Medicine and Clinical Informatics and his Duke University School of Business education.</a:t>
            </a:r>
            <a:endParaRPr lang="en-US" sz="1800" b="0" dirty="0">
              <a:effectLst/>
              <a:latin typeface="+mn-lt"/>
              <a:ea typeface="Times New Roman" panose="02020603050405020304" pitchFamily="18" charset="0"/>
            </a:endParaRPr>
          </a:p>
          <a:p>
            <a:pPr marL="0" indent="0">
              <a:buNone/>
            </a:pPr>
            <a:r>
              <a:rPr lang="en-US" sz="1800" b="0" dirty="0"/>
              <a:t>Dr. Mishra just completed his two years of service on the HIMSS Physician Committee</a:t>
            </a:r>
          </a:p>
        </p:txBody>
      </p:sp>
    </p:spTree>
    <p:extLst>
      <p:ext uri="{BB962C8B-B14F-4D97-AF65-F5344CB8AC3E}">
        <p14:creationId xmlns:p14="http://schemas.microsoft.com/office/powerpoint/2010/main" val="2379393317"/>
      </p:ext>
    </p:extLst>
  </p:cSld>
  <p:clrMapOvr>
    <a:masterClrMapping/>
  </p:clrMapOvr>
</p:sld>
</file>

<file path=ppt/theme/theme1.xml><?xml version="1.0" encoding="utf-8"?>
<a:theme xmlns:a="http://schemas.openxmlformats.org/drawingml/2006/main" name="Ravi Powerpoint Template">
  <a:themeElements>
    <a:clrScheme name="Body Copy">
      <a:dk1>
        <a:srgbClr val="000000"/>
      </a:dk1>
      <a:lt1>
        <a:srgbClr val="FFFFFF"/>
      </a:lt1>
      <a:dk2>
        <a:srgbClr val="777777"/>
      </a:dk2>
      <a:lt2>
        <a:srgbClr val="333333"/>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4" ma:contentTypeDescription="Create a new document." ma:contentTypeScope="" ma:versionID="805a85744d4c97ccb07370e3594e3546">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552762c23c68928b21322971dc0747e9"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695A76-0D30-43F1-B4CD-5C5CBBF85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5d7ae4-1544-4bab-9de5-36c0e866f09f"/>
    <ds:schemaRef ds:uri="bc0b4a9f-f94f-42ef-8e22-11e70e568882"/>
    <ds:schemaRef ds:uri="184eedcf-d762-48f5-a2a1-4f5efa595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86978-C9FE-4C7E-84FD-E51DAC869A60}">
  <ds:schemaRefs>
    <ds:schemaRef ds:uri="http://schemas.microsoft.com/sharepoint/v3/contenttype/forms"/>
  </ds:schemaRefs>
</ds:datastoreItem>
</file>

<file path=customXml/itemProps3.xml><?xml version="1.0" encoding="utf-8"?>
<ds:datastoreItem xmlns:ds="http://schemas.openxmlformats.org/officeDocument/2006/customXml" ds:itemID="{A479258B-BAF6-439A-8C8D-D74B1CFAE093}">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sharepoint/v3"/>
    <ds:schemaRef ds:uri="http://purl.org/dc/terms/"/>
    <ds:schemaRef ds:uri="http://schemas.microsoft.com/office/2006/metadata/properties"/>
    <ds:schemaRef ds:uri="http://purl.org/dc/dcmitype/"/>
    <ds:schemaRef ds:uri="184eedcf-d762-48f5-a2a1-4f5efa5950c3"/>
    <ds:schemaRef ds:uri="bc0b4a9f-f94f-42ef-8e22-11e70e568882"/>
    <ds:schemaRef ds:uri="865d7ae4-1544-4bab-9de5-36c0e866f09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1259</Words>
  <Application>Microsoft Office PowerPoint</Application>
  <PresentationFormat>Widescreen</PresentationFormat>
  <Paragraphs>106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Prometo Medium</vt:lpstr>
      <vt:lpstr>Calibri</vt:lpstr>
      <vt:lpstr>Times New Roman</vt:lpstr>
      <vt:lpstr>Century Gothic</vt:lpstr>
      <vt:lpstr>Ravi Powerpoint Template</vt:lpstr>
      <vt:lpstr>PowerPoint Presentation</vt:lpstr>
      <vt:lpstr>PowerPoint Presentation</vt:lpstr>
      <vt:lpstr>Welcome   Gwynne Jelbaoui Program Manager Clinical Informatics  HIMSS Gwynne.Jelbaoui@himss.org </vt:lpstr>
      <vt:lpstr>PowerPoint Presentation</vt:lpstr>
      <vt:lpstr>Revolutionizing Patient Care: Exploring Hospital at Home Successes, Challenges, and Future Opportunities Learning Objectives:    </vt:lpstr>
      <vt:lpstr>Moderator </vt:lpstr>
      <vt:lpstr>Eve Cunningham, MD, MBA Head of Virtual Care and Digital Health at Providence   </vt:lpstr>
      <vt:lpstr>Michael Maniaci, MD Enterprise Medical Director of Care Anyplace at Mayo Clinic Center for Digital Health; Medical Director of Mayo Clinic Hospital Florida   </vt:lpstr>
      <vt:lpstr>Vimal Mishra, MD Assoc. Chief Medical Officer at UC Davis Health; and Director of Digital Health at AMA  </vt:lpstr>
      <vt:lpstr>R. Ryan Sadeghian, MD, MBA, MSc Principal Healthcare Strategist at MITConn Consulting  </vt:lpstr>
      <vt:lpstr>Panel Discussion  </vt:lpstr>
      <vt:lpstr>Questions from the attendees?  </vt:lpstr>
      <vt:lpstr>PowerPoint Presentation</vt:lpstr>
      <vt:lpstr>Thank you!  Contact emails:   Physician Community informatics@himss.org    Gwynne Jelbaoui Gwynne.Jelbaoui@himss.org </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Jelbaoui, Gwynne</cp:lastModifiedBy>
  <cp:revision>140</cp:revision>
  <dcterms:created xsi:type="dcterms:W3CDTF">2019-10-16T19:16:43Z</dcterms:created>
  <dcterms:modified xsi:type="dcterms:W3CDTF">2024-01-22T14:39:27Z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0x01010080D1F02C1D75F14BA2B4011E96EA457F</vt:lpwstr>
  </property>
  <property fmtid="{D5CDD505-2E9C-101B-9397-08002B2CF9AE}" pid="3" name="Order">
    <vt:r8>3514800</vt:r8>
  </property>
  <property fmtid="{D5CDD505-2E9C-101B-9397-08002B2CF9AE}" pid="4" name="MediaServiceImageTags">
    <vt:lpwstr/>
  </property>
</Properties>
</file>