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rts/chart1.xml" ContentType="application/vnd.openxmlformats-officedocument.drawingml.chart+xml"/>
  <Override PartName="/ppt/notesSlides/notesSlide10.xml" ContentType="application/vnd.openxmlformats-officedocument.presentationml.notesSlide+xml"/>
  <Override PartName="/ppt/charts/chart2.xml" ContentType="application/vnd.openxmlformats-officedocument.drawingml.chart+xml"/>
  <Override PartName="/ppt/theme/themeOverride1.xml" ContentType="application/vnd.openxmlformats-officedocument.themeOverride+xml"/>
  <Override PartName="/ppt/notesSlides/notesSlide11.xml" ContentType="application/vnd.openxmlformats-officedocument.presentationml.notesSlide+xml"/>
  <Override PartName="/ppt/charts/chart3.xml" ContentType="application/vnd.openxmlformats-officedocument.drawingml.chart+xml"/>
  <Override PartName="/ppt/theme/themeOverride2.xml" ContentType="application/vnd.openxmlformats-officedocument.themeOverride+xml"/>
  <Override PartName="/ppt/notesSlides/notesSlide12.xml" ContentType="application/vnd.openxmlformats-officedocument.presentationml.notesSlide+xml"/>
  <Override PartName="/ppt/charts/chart4.xml" ContentType="application/vnd.openxmlformats-officedocument.drawingml.chart+xml"/>
  <Override PartName="/ppt/theme/themeOverride3.xml" ContentType="application/vnd.openxmlformats-officedocument.themeOverride+xml"/>
  <Override PartName="/ppt/notesSlides/notesSlide13.xml" ContentType="application/vnd.openxmlformats-officedocument.presentationml.notesSlide+xml"/>
  <Override PartName="/ppt/charts/chart5.xml" ContentType="application/vnd.openxmlformats-officedocument.drawingml.chart+xml"/>
  <Override PartName="/ppt/theme/themeOverride4.xml" ContentType="application/vnd.openxmlformats-officedocument.themeOverride+xml"/>
  <Override PartName="/ppt/notesSlides/notesSlide14.xml" ContentType="application/vnd.openxmlformats-officedocument.presentationml.notesSlide+xml"/>
  <Override PartName="/ppt/charts/chart6.xml" ContentType="application/vnd.openxmlformats-officedocument.drawingml.chart+xml"/>
  <Override PartName="/ppt/theme/themeOverride5.xml" ContentType="application/vnd.openxmlformats-officedocument.themeOverr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rts/chart7.xml" ContentType="application/vnd.openxmlformats-officedocument.drawingml.chart+xml"/>
  <Override PartName="/ppt/theme/themeOverride6.xml" ContentType="application/vnd.openxmlformats-officedocument.themeOverride+xml"/>
  <Override PartName="/ppt/notesSlides/notesSlide17.xml" ContentType="application/vnd.openxmlformats-officedocument.presentationml.notesSlide+xml"/>
  <Override PartName="/ppt/charts/chart8.xml" ContentType="application/vnd.openxmlformats-officedocument.drawingml.chart+xml"/>
  <Override PartName="/ppt/theme/themeOverride7.xml" ContentType="application/vnd.openxmlformats-officedocument.themeOverride+xml"/>
  <Override PartName="/ppt/notesSlides/notesSlide18.xml" ContentType="application/vnd.openxmlformats-officedocument.presentationml.notesSlide+xml"/>
  <Override PartName="/ppt/charts/chart9.xml" ContentType="application/vnd.openxmlformats-officedocument.drawingml.chart+xml"/>
  <Override PartName="/ppt/theme/themeOverride8.xml" ContentType="application/vnd.openxmlformats-officedocument.themeOverride+xml"/>
  <Override PartName="/ppt/notesSlides/notesSlide19.xml" ContentType="application/vnd.openxmlformats-officedocument.presentationml.notesSlide+xml"/>
  <Override PartName="/ppt/charts/chart10.xml" ContentType="application/vnd.openxmlformats-officedocument.drawingml.chart+xml"/>
  <Override PartName="/ppt/theme/themeOverride9.xml" ContentType="application/vnd.openxmlformats-officedocument.themeOverr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charts/chart11.xml" ContentType="application/vnd.openxmlformats-officedocument.drawingml.chart+xml"/>
  <Override PartName="/ppt/theme/themeOverride10.xml" ContentType="application/vnd.openxmlformats-officedocument.themeOverride+xml"/>
  <Override PartName="/ppt/notesSlides/notesSlide22.xml" ContentType="application/vnd.openxmlformats-officedocument.presentationml.notesSlide+xml"/>
  <Override PartName="/ppt/charts/chart12.xml" ContentType="application/vnd.openxmlformats-officedocument.drawingml.chart+xml"/>
  <Override PartName="/ppt/theme/themeOverride11.xml" ContentType="application/vnd.openxmlformats-officedocument.themeOverride+xml"/>
  <Override PartName="/ppt/notesSlides/notesSlide23.xml" ContentType="application/vnd.openxmlformats-officedocument.presentationml.notesSlide+xml"/>
  <Override PartName="/ppt/charts/chart13.xml" ContentType="application/vnd.openxmlformats-officedocument.drawingml.chart+xml"/>
  <Override PartName="/ppt/theme/themeOverride12.xml" ContentType="application/vnd.openxmlformats-officedocument.themeOverride+xml"/>
  <Override PartName="/ppt/notesSlides/notesSlide24.xml" ContentType="application/vnd.openxmlformats-officedocument.presentationml.notesSlide+xml"/>
  <Override PartName="/ppt/charts/chart14.xml" ContentType="application/vnd.openxmlformats-officedocument.drawingml.chart+xml"/>
  <Override PartName="/ppt/theme/themeOverride13.xml" ContentType="application/vnd.openxmlformats-officedocument.themeOverride+xml"/>
  <Override PartName="/ppt/notesSlides/notesSlide25.xml" ContentType="application/vnd.openxmlformats-officedocument.presentationml.notesSlide+xml"/>
  <Override PartName="/ppt/charts/chart15.xml" ContentType="application/vnd.openxmlformats-officedocument.drawingml.chart+xml"/>
  <Override PartName="/ppt/theme/themeOverride14.xml" ContentType="application/vnd.openxmlformats-officedocument.themeOverride+xml"/>
  <Override PartName="/ppt/notesSlides/notesSlide26.xml" ContentType="application/vnd.openxmlformats-officedocument.presentationml.notesSlide+xml"/>
  <Override PartName="/ppt/charts/chart16.xml" ContentType="application/vnd.openxmlformats-officedocument.drawingml.chart+xml"/>
  <Override PartName="/ppt/theme/themeOverride15.xml" ContentType="application/vnd.openxmlformats-officedocument.themeOverride+xml"/>
  <Override PartName="/ppt/notesSlides/notesSlide27.xml" ContentType="application/vnd.openxmlformats-officedocument.presentationml.notesSlide+xml"/>
  <Override PartName="/ppt/charts/chart17.xml" ContentType="application/vnd.openxmlformats-officedocument.drawingml.chart+xml"/>
  <Override PartName="/ppt/theme/themeOverride16.xml" ContentType="application/vnd.openxmlformats-officedocument.themeOverride+xml"/>
  <Override PartName="/ppt/notesSlides/notesSlide28.xml" ContentType="application/vnd.openxmlformats-officedocument.presentationml.notesSlide+xml"/>
  <Override PartName="/ppt/charts/chart18.xml" ContentType="application/vnd.openxmlformats-officedocument.drawingml.chart+xml"/>
  <Override PartName="/ppt/theme/themeOverride17.xml" ContentType="application/vnd.openxmlformats-officedocument.themeOverride+xml"/>
  <Override PartName="/ppt/notesSlides/notesSlide29.xml" ContentType="application/vnd.openxmlformats-officedocument.presentationml.notesSlide+xml"/>
  <Override PartName="/ppt/charts/chart19.xml" ContentType="application/vnd.openxmlformats-officedocument.drawingml.chart+xml"/>
  <Override PartName="/ppt/theme/themeOverride18.xml" ContentType="application/vnd.openxmlformats-officedocument.themeOverride+xml"/>
  <Override PartName="/ppt/notesSlides/notesSlide30.xml" ContentType="application/vnd.openxmlformats-officedocument.presentationml.notesSlide+xml"/>
  <Override PartName="/ppt/charts/chart20.xml" ContentType="application/vnd.openxmlformats-officedocument.drawingml.chart+xml"/>
  <Override PartName="/ppt/theme/themeOverride19.xml" ContentType="application/vnd.openxmlformats-officedocument.themeOverr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charts/chart21.xml" ContentType="application/vnd.openxmlformats-officedocument.drawingml.chart+xml"/>
  <Override PartName="/ppt/theme/themeOverride20.xml" ContentType="application/vnd.openxmlformats-officedocument.themeOverride+xml"/>
  <Override PartName="/ppt/notesSlides/notesSlide33.xml" ContentType="application/vnd.openxmlformats-officedocument.presentationml.notesSlide+xml"/>
  <Override PartName="/ppt/charts/chart22.xml" ContentType="application/vnd.openxmlformats-officedocument.drawingml.chart+xml"/>
  <Override PartName="/ppt/theme/themeOverride21.xml" ContentType="application/vnd.openxmlformats-officedocument.themeOverride+xml"/>
  <Override PartName="/ppt/notesSlides/notesSlide34.xml" ContentType="application/vnd.openxmlformats-officedocument.presentationml.notesSlide+xml"/>
  <Override PartName="/ppt/charts/chart23.xml" ContentType="application/vnd.openxmlformats-officedocument.drawingml.chart+xml"/>
  <Override PartName="/ppt/theme/themeOverride22.xml" ContentType="application/vnd.openxmlformats-officedocument.themeOverride+xml"/>
  <Override PartName="/ppt/notesSlides/notesSlide35.xml" ContentType="application/vnd.openxmlformats-officedocument.presentationml.notesSlide+xml"/>
  <Override PartName="/ppt/charts/chart24.xml" ContentType="application/vnd.openxmlformats-officedocument.drawingml.chart+xml"/>
  <Override PartName="/ppt/theme/themeOverride23.xml" ContentType="application/vnd.openxmlformats-officedocument.themeOverr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charts/chart25.xml" ContentType="application/vnd.openxmlformats-officedocument.drawingml.chart+xml"/>
  <Override PartName="/ppt/theme/themeOverride24.xml" ContentType="application/vnd.openxmlformats-officedocument.themeOverride+xml"/>
  <Override PartName="/ppt/notesSlides/notesSlide38.xml" ContentType="application/vnd.openxmlformats-officedocument.presentationml.notesSlide+xml"/>
  <Override PartName="/ppt/charts/chart26.xml" ContentType="application/vnd.openxmlformats-officedocument.drawingml.chart+xml"/>
  <Override PartName="/ppt/theme/themeOverride25.xml" ContentType="application/vnd.openxmlformats-officedocument.themeOverride+xml"/>
  <Override PartName="/ppt/notesSlides/notesSlide39.xml" ContentType="application/vnd.openxmlformats-officedocument.presentationml.notesSlide+xml"/>
  <Override PartName="/ppt/charts/chart27.xml" ContentType="application/vnd.openxmlformats-officedocument.drawingml.chart+xml"/>
  <Override PartName="/ppt/theme/themeOverride26.xml" ContentType="application/vnd.openxmlformats-officedocument.themeOverr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charts/chart28.xml" ContentType="application/vnd.openxmlformats-officedocument.drawingml.chart+xml"/>
  <Override PartName="/ppt/theme/themeOverride27.xml" ContentType="application/vnd.openxmlformats-officedocument.themeOverride+xml"/>
  <Override PartName="/ppt/notesSlides/notesSlide42.xml" ContentType="application/vnd.openxmlformats-officedocument.presentationml.notesSlide+xml"/>
  <Override PartName="/ppt/charts/chart29.xml" ContentType="application/vnd.openxmlformats-officedocument.drawingml.chart+xml"/>
  <Override PartName="/ppt/theme/themeOverride28.xml" ContentType="application/vnd.openxmlformats-officedocument.themeOverride+xml"/>
  <Override PartName="/ppt/notesSlides/notesSlide43.xml" ContentType="application/vnd.openxmlformats-officedocument.presentationml.notesSlide+xml"/>
  <Override PartName="/ppt/charts/chart30.xml" ContentType="application/vnd.openxmlformats-officedocument.drawingml.chart+xml"/>
  <Override PartName="/ppt/theme/themeOverride29.xml" ContentType="application/vnd.openxmlformats-officedocument.themeOverride+xml"/>
  <Override PartName="/ppt/notesSlides/notesSlide44.xml" ContentType="application/vnd.openxmlformats-officedocument.presentationml.notesSlide+xml"/>
  <Override PartName="/ppt/charts/chart31.xml" ContentType="application/vnd.openxmlformats-officedocument.drawingml.chart+xml"/>
  <Override PartName="/ppt/theme/themeOverride30.xml" ContentType="application/vnd.openxmlformats-officedocument.themeOverr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charts/chart32.xml" ContentType="application/vnd.openxmlformats-officedocument.drawingml.chart+xml"/>
  <Override PartName="/ppt/theme/themeOverride31.xml" ContentType="application/vnd.openxmlformats-officedocument.themeOverride+xml"/>
  <Override PartName="/ppt/notesSlides/notesSlide49.xml" ContentType="application/vnd.openxmlformats-officedocument.presentationml.notesSlide+xml"/>
  <Override PartName="/ppt/charts/chart33.xml" ContentType="application/vnd.openxmlformats-officedocument.drawingml.chart+xml"/>
  <Override PartName="/ppt/theme/themeOverride32.xml" ContentType="application/vnd.openxmlformats-officedocument.themeOverride+xml"/>
  <Override PartName="/ppt/charts/chart34.xml" ContentType="application/vnd.openxmlformats-officedocument.drawingml.chart+xml"/>
  <Override PartName="/ppt/theme/themeOverride33.xml" ContentType="application/vnd.openxmlformats-officedocument.themeOverride+xml"/>
  <Override PartName="/ppt/notesSlides/notesSlide50.xml" ContentType="application/vnd.openxmlformats-officedocument.presentationml.notesSlide+xml"/>
  <Override PartName="/ppt/charts/chart35.xml" ContentType="application/vnd.openxmlformats-officedocument.drawingml.chart+xml"/>
  <Override PartName="/ppt/theme/themeOverride34.xml" ContentType="application/vnd.openxmlformats-officedocument.themeOverride+xml"/>
  <Override PartName="/ppt/notesSlides/notesSlide51.xml" ContentType="application/vnd.openxmlformats-officedocument.presentationml.notesSlide+xml"/>
  <Override PartName="/ppt/comments/modernComment_1F3_D1789000.xml" ContentType="application/vnd.ms-powerpoint.comments+xml"/>
  <Override PartName="/ppt/charts/chart36.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35.xml" ContentType="application/vnd.openxmlformats-officedocument.themeOverride+xml"/>
  <Override PartName="/ppt/drawings/drawing1.xml" ContentType="application/vnd.openxmlformats-officedocument.drawingml.chartshapes+xml"/>
  <Override PartName="/ppt/notesSlides/notesSlide52.xml" ContentType="application/vnd.openxmlformats-officedocument.presentationml.notesSlide+xml"/>
  <Override PartName="/ppt/comments/modernComment_1E8_1B8CF825.xml" ContentType="application/vnd.ms-powerpoint.comments+xml"/>
  <Override PartName="/ppt/charts/chart37.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36.xml" ContentType="application/vnd.openxmlformats-officedocument.themeOverride+xml"/>
  <Override PartName="/ppt/notesSlides/notesSlide53.xml" ContentType="application/vnd.openxmlformats-officedocument.presentationml.notesSlide+xml"/>
  <Override PartName="/ppt/charts/chart38.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37.xml" ContentType="application/vnd.openxmlformats-officedocument.themeOverride+xml"/>
  <Override PartName="/ppt/notesSlides/notesSlide54.xml" ContentType="application/vnd.openxmlformats-officedocument.presentationml.notesSlide+xml"/>
  <Override PartName="/ppt/charts/chart39.xml" ContentType="application/vnd.openxmlformats-officedocument.drawingml.chart+xml"/>
  <Override PartName="/ppt/charts/style4.xml" ContentType="application/vnd.ms-office.chartstyle+xml"/>
  <Override PartName="/ppt/charts/colors4.xml" ContentType="application/vnd.ms-office.chartcolorstyle+xml"/>
  <Override PartName="/ppt/theme/themeOverride38.xml" ContentType="application/vnd.openxmlformats-officedocument.themeOverride+xml"/>
  <Override PartName="/ppt/notesSlides/notesSlide55.xml" ContentType="application/vnd.openxmlformats-officedocument.presentationml.notesSlide+xml"/>
  <Override PartName="/ppt/charts/chart40.xml" ContentType="application/vnd.openxmlformats-officedocument.drawingml.chart+xml"/>
  <Override PartName="/ppt/charts/style5.xml" ContentType="application/vnd.ms-office.chartstyle+xml"/>
  <Override PartName="/ppt/charts/colors5.xml" ContentType="application/vnd.ms-office.chartcolorstyle+xml"/>
  <Override PartName="/ppt/theme/themeOverride39.xml" ContentType="application/vnd.openxmlformats-officedocument.themeOverride+xml"/>
  <Override PartName="/ppt/notesSlides/notesSlide56.xml" ContentType="application/vnd.openxmlformats-officedocument.presentationml.notesSlide+xml"/>
  <Override PartName="/ppt/comments/modernComment_1F6_2AD5B7C7.xml" ContentType="application/vnd.ms-powerpoint.comments+xml"/>
  <Override PartName="/ppt/charts/chart41.xml" ContentType="application/vnd.openxmlformats-officedocument.drawingml.chart+xml"/>
  <Override PartName="/ppt/theme/themeOverride40.xml" ContentType="application/vnd.openxmlformats-officedocument.themeOverride+xml"/>
  <Override PartName="/ppt/notesSlides/notesSlide57.xml" ContentType="application/vnd.openxmlformats-officedocument.presentationml.notesSlide+xml"/>
  <Override PartName="/ppt/charts/chart42.xml" ContentType="application/vnd.openxmlformats-officedocument.drawingml.chart+xml"/>
  <Override PartName="/ppt/charts/style6.xml" ContentType="application/vnd.ms-office.chartstyle+xml"/>
  <Override PartName="/ppt/charts/colors6.xml" ContentType="application/vnd.ms-office.chartcolorstyle+xml"/>
  <Override PartName="/ppt/theme/themeOverride41.xml" ContentType="application/vnd.openxmlformats-officedocument.themeOverride+xml"/>
  <Override PartName="/ppt/notesSlides/notesSlide58.xml" ContentType="application/vnd.openxmlformats-officedocument.presentationml.notesSlide+xml"/>
  <Override PartName="/ppt/charts/chart43.xml" ContentType="application/vnd.openxmlformats-officedocument.drawingml.chart+xml"/>
  <Override PartName="/ppt/theme/themeOverride42.xml" ContentType="application/vnd.openxmlformats-officedocument.themeOverride+xml"/>
  <Override PartName="/ppt/notesSlides/notesSlide59.xml" ContentType="application/vnd.openxmlformats-officedocument.presentationml.notesSlide+xml"/>
  <Override PartName="/ppt/charts/chart44.xml" ContentType="application/vnd.openxmlformats-officedocument.drawingml.chart+xml"/>
  <Override PartName="/ppt/theme/themeOverride43.xml" ContentType="application/vnd.openxmlformats-officedocument.themeOverride+xml"/>
  <Override PartName="/ppt/notesSlides/notesSlide60.xml" ContentType="application/vnd.openxmlformats-officedocument.presentationml.notesSlide+xml"/>
  <Override PartName="/ppt/charts/chart45.xml" ContentType="application/vnd.openxmlformats-officedocument.drawingml.chart+xml"/>
  <Override PartName="/ppt/theme/themeOverride44.xml" ContentType="application/vnd.openxmlformats-officedocument.themeOverride+xml"/>
  <Override PartName="/ppt/notesSlides/notesSlide61.xml" ContentType="application/vnd.openxmlformats-officedocument.presentationml.notesSlide+xml"/>
  <Override PartName="/ppt/charts/chart46.xml" ContentType="application/vnd.openxmlformats-officedocument.drawingml.chart+xml"/>
  <Override PartName="/ppt/theme/themeOverride45.xml" ContentType="application/vnd.openxmlformats-officedocument.themeOverride+xml"/>
  <Override PartName="/ppt/notesSlides/notesSlide62.xml" ContentType="application/vnd.openxmlformats-officedocument.presentationml.notesSlide+xml"/>
  <Override PartName="/ppt/comments/modernComment_15B_4D6E83AF.xml" ContentType="application/vnd.ms-powerpoint.comments+xml"/>
  <Override PartName="/ppt/charts/chart47.xml" ContentType="application/vnd.openxmlformats-officedocument.drawingml.chart+xml"/>
  <Override PartName="/ppt/theme/themeOverride46.xml" ContentType="application/vnd.openxmlformats-officedocument.themeOverride+xml"/>
  <Override PartName="/ppt/notesSlides/notesSlide63.xml" ContentType="application/vnd.openxmlformats-officedocument.presentationml.notesSlide+xml"/>
  <Override PartName="/ppt/charts/chart48.xml" ContentType="application/vnd.openxmlformats-officedocument.drawingml.chart+xml"/>
  <Override PartName="/ppt/theme/themeOverride47.xml" ContentType="application/vnd.openxmlformats-officedocument.themeOverride+xml"/>
  <Override PartName="/ppt/notesSlides/notesSlide64.xml" ContentType="application/vnd.openxmlformats-officedocument.presentationml.notesSlide+xml"/>
  <Override PartName="/ppt/charts/chart49.xml" ContentType="application/vnd.openxmlformats-officedocument.drawingml.chart+xml"/>
  <Override PartName="/ppt/theme/themeOverride48.xml" ContentType="application/vnd.openxmlformats-officedocument.themeOverride+xml"/>
  <Override PartName="/ppt/notesSlides/notesSlide65.xml" ContentType="application/vnd.openxmlformats-officedocument.presentationml.notesSlide+xml"/>
  <Override PartName="/ppt/comments/modernComment_1C5_9125875D.xml" ContentType="application/vnd.ms-powerpoint.comments+xml"/>
  <Override PartName="/ppt/charts/chart50.xml" ContentType="application/vnd.openxmlformats-officedocument.drawingml.chart+xml"/>
  <Override PartName="/ppt/theme/themeOverride49.xml" ContentType="application/vnd.openxmlformats-officedocument.themeOverride+xml"/>
  <Override PartName="/ppt/notesSlides/notesSlide66.xml" ContentType="application/vnd.openxmlformats-officedocument.presentationml.notesSlide+xml"/>
  <Override PartName="/ppt/charts/chart51.xml" ContentType="application/vnd.openxmlformats-officedocument.drawingml.chart+xml"/>
  <Override PartName="/ppt/theme/themeOverride50.xml" ContentType="application/vnd.openxmlformats-officedocument.themeOverride+xml"/>
  <Override PartName="/ppt/notesSlides/notesSlide67.xml" ContentType="application/vnd.openxmlformats-officedocument.presentationml.notesSlide+xml"/>
  <Override PartName="/ppt/charts/chart52.xml" ContentType="application/vnd.openxmlformats-officedocument.drawingml.chart+xml"/>
  <Override PartName="/ppt/theme/themeOverride51.xml" ContentType="application/vnd.openxmlformats-officedocument.themeOverride+xml"/>
  <Override PartName="/ppt/notesSlides/notesSlide68.xml" ContentType="application/vnd.openxmlformats-officedocument.presentationml.notesSlide+xml"/>
  <Override PartName="/ppt/charts/chart53.xml" ContentType="application/vnd.openxmlformats-officedocument.drawingml.chart+xml"/>
  <Override PartName="/ppt/theme/themeOverride52.xml" ContentType="application/vnd.openxmlformats-officedocument.themeOverride+xml"/>
  <Override PartName="/ppt/notesSlides/notesSlide69.xml" ContentType="application/vnd.openxmlformats-officedocument.presentationml.notesSlide+xml"/>
  <Override PartName="/ppt/charts/chart54.xml" ContentType="application/vnd.openxmlformats-officedocument.drawingml.chart+xml"/>
  <Override PartName="/ppt/theme/themeOverride53.xml" ContentType="application/vnd.openxmlformats-officedocument.themeOverride+xml"/>
  <Override PartName="/ppt/notesSlides/notesSlide70.xml" ContentType="application/vnd.openxmlformats-officedocument.presentationml.notesSlide+xml"/>
  <Override PartName="/ppt/charts/chart55.xml" ContentType="application/vnd.openxmlformats-officedocument.drawingml.chart+xml"/>
  <Override PartName="/ppt/theme/themeOverride54.xml" ContentType="application/vnd.openxmlformats-officedocument.themeOverride+xml"/>
  <Override PartName="/ppt/notesSlides/notesSlide71.xml" ContentType="application/vnd.openxmlformats-officedocument.presentationml.notesSlide+xml"/>
  <Override PartName="/ppt/charts/chart56.xml" ContentType="application/vnd.openxmlformats-officedocument.drawingml.chart+xml"/>
  <Override PartName="/ppt/charts/style7.xml" ContentType="application/vnd.ms-office.chartstyle+xml"/>
  <Override PartName="/ppt/charts/colors7.xml" ContentType="application/vnd.ms-office.chartcolorstyle+xml"/>
  <Override PartName="/ppt/theme/themeOverride55.xml" ContentType="application/vnd.openxmlformats-officedocument.themeOverride+xml"/>
  <Override PartName="/ppt/notesSlides/notesSlide72.xml" ContentType="application/vnd.openxmlformats-officedocument.presentationml.notesSlide+xml"/>
  <Override PartName="/ppt/charts/chart57.xml" ContentType="application/vnd.openxmlformats-officedocument.drawingml.chart+xml"/>
  <Override PartName="/ppt/charts/style8.xml" ContentType="application/vnd.ms-office.chartstyle+xml"/>
  <Override PartName="/ppt/charts/colors8.xml" ContentType="application/vnd.ms-office.chartcolorstyle+xml"/>
  <Override PartName="/ppt/theme/themeOverride56.xml" ContentType="application/vnd.openxmlformats-officedocument.themeOverride+xml"/>
  <Override PartName="/ppt/drawings/drawing2.xml" ContentType="application/vnd.openxmlformats-officedocument.drawingml.chartshapes+xml"/>
  <Override PartName="/ppt/notesSlides/notesSlide73.xml" ContentType="application/vnd.openxmlformats-officedocument.presentationml.notesSlide+xml"/>
  <Override PartName="/ppt/comments/modernComment_167_100DBD0F.xml" ContentType="application/vnd.ms-powerpoint.comments+xml"/>
  <Override PartName="/ppt/charts/chart58.xml" ContentType="application/vnd.openxmlformats-officedocument.drawingml.chart+xml"/>
  <Override PartName="/ppt/theme/themeOverride57.xml" ContentType="application/vnd.openxmlformats-officedocument.themeOverride+xml"/>
  <Override PartName="/ppt/notesSlides/notesSlide74.xml" ContentType="application/vnd.openxmlformats-officedocument.presentationml.notesSlide+xml"/>
  <Override PartName="/ppt/comments/modernComment_17E_304E5CDF.xml" ContentType="application/vnd.ms-powerpoint.comments+xml"/>
  <Override PartName="/ppt/charts/chart59.xml" ContentType="application/vnd.openxmlformats-officedocument.drawingml.chart+xml"/>
  <Override PartName="/ppt/theme/themeOverride58.xml" ContentType="application/vnd.openxmlformats-officedocument.themeOverride+xml"/>
  <Override PartName="/ppt/notesSlides/notesSlide75.xml" ContentType="application/vnd.openxmlformats-officedocument.presentationml.notesSlide+xml"/>
  <Override PartName="/ppt/comments/modernComment_1F0_D521B604.xml" ContentType="application/vnd.ms-powerpoint.comments+xml"/>
  <Override PartName="/ppt/charts/chart60.xml" ContentType="application/vnd.openxmlformats-officedocument.drawingml.chart+xml"/>
  <Override PartName="/ppt/charts/style9.xml" ContentType="application/vnd.ms-office.chartstyle+xml"/>
  <Override PartName="/ppt/charts/colors9.xml" ContentType="application/vnd.ms-office.chartcolorstyle+xml"/>
  <Override PartName="/ppt/theme/themeOverride59.xml" ContentType="application/vnd.openxmlformats-officedocument.themeOverride+xml"/>
  <Override PartName="/ppt/drawings/drawing3.xml" ContentType="application/vnd.openxmlformats-officedocument.drawingml.chartshapes+xml"/>
  <Override PartName="/ppt/notesSlides/notesSlide76.xml" ContentType="application/vnd.openxmlformats-officedocument.presentationml.notesSlide+xml"/>
  <Override PartName="/ppt/charts/chart61.xml" ContentType="application/vnd.openxmlformats-officedocument.drawingml.chart+xml"/>
  <Override PartName="/ppt/theme/themeOverride60.xml" ContentType="application/vnd.openxmlformats-officedocument.themeOverride+xml"/>
  <Override PartName="/ppt/notesSlides/notesSlide77.xml" ContentType="application/vnd.openxmlformats-officedocument.presentationml.notesSlide+xml"/>
  <Override PartName="/ppt/charts/chart62.xml" ContentType="application/vnd.openxmlformats-officedocument.drawingml.chart+xml"/>
  <Override PartName="/ppt/theme/themeOverride61.xml" ContentType="application/vnd.openxmlformats-officedocument.themeOverride+xml"/>
  <Override PartName="/ppt/notesSlides/notesSlide78.xml" ContentType="application/vnd.openxmlformats-officedocument.presentationml.notesSlide+xml"/>
  <Override PartName="/ppt/charts/chart63.xml" ContentType="application/vnd.openxmlformats-officedocument.drawingml.chart+xml"/>
  <Override PartName="/ppt/theme/themeOverride62.xml" ContentType="application/vnd.openxmlformats-officedocument.themeOverride+xml"/>
  <Override PartName="/ppt/notesSlides/notesSlide79.xml" ContentType="application/vnd.openxmlformats-officedocument.presentationml.notesSlide+xml"/>
  <Override PartName="/ppt/charts/chart64.xml" ContentType="application/vnd.openxmlformats-officedocument.drawingml.chart+xml"/>
  <Override PartName="/ppt/charts/style10.xml" ContentType="application/vnd.ms-office.chartstyle+xml"/>
  <Override PartName="/ppt/charts/colors10.xml" ContentType="application/vnd.ms-office.chartcolorstyle+xml"/>
  <Override PartName="/ppt/theme/themeOverride63.xml" ContentType="application/vnd.openxmlformats-officedocument.themeOverride+xml"/>
  <Override PartName="/ppt/drawings/drawing4.xml" ContentType="application/vnd.openxmlformats-officedocument.drawingml.chartshapes+xml"/>
  <Override PartName="/ppt/notesSlides/notesSlide80.xml" ContentType="application/vnd.openxmlformats-officedocument.presentationml.notesSlide+xml"/>
  <Override PartName="/ppt/charts/chart65.xml" ContentType="application/vnd.openxmlformats-officedocument.drawingml.chart+xml"/>
  <Override PartName="/ppt/charts/style11.xml" ContentType="application/vnd.ms-office.chartstyle+xml"/>
  <Override PartName="/ppt/charts/colors11.xml" ContentType="application/vnd.ms-office.chartcolorstyle+xml"/>
  <Override PartName="/ppt/theme/themeOverride64.xml" ContentType="application/vnd.openxmlformats-officedocument.themeOverride+xml"/>
  <Override PartName="/ppt/notesSlides/notesSlide81.xml" ContentType="application/vnd.openxmlformats-officedocument.presentationml.notesSlide+xml"/>
  <Override PartName="/ppt/charts/chart66.xml" ContentType="application/vnd.openxmlformats-officedocument.drawingml.chart+xml"/>
  <Override PartName="/ppt/theme/themeOverride65.xml" ContentType="application/vnd.openxmlformats-officedocument.themeOverride+xml"/>
  <Override PartName="/ppt/notesSlides/notesSlide82.xml" ContentType="application/vnd.openxmlformats-officedocument.presentationml.notesSlide+xml"/>
  <Override PartName="/ppt/charts/chart67.xml" ContentType="application/vnd.openxmlformats-officedocument.drawingml.chart+xml"/>
  <Override PartName="/ppt/charts/style12.xml" ContentType="application/vnd.ms-office.chartstyle+xml"/>
  <Override PartName="/ppt/charts/colors12.xml" ContentType="application/vnd.ms-office.chartcolorstyle+xml"/>
  <Override PartName="/ppt/theme/themeOverride66.xml" ContentType="application/vnd.openxmlformats-officedocument.themeOverr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52" r:id="rId4"/>
    <p:sldMasterId id="2147483697" r:id="rId5"/>
  </p:sldMasterIdLst>
  <p:notesMasterIdLst>
    <p:notesMasterId r:id="rId103"/>
  </p:notesMasterIdLst>
  <p:handoutMasterIdLst>
    <p:handoutMasterId r:id="rId104"/>
  </p:handoutMasterIdLst>
  <p:sldIdLst>
    <p:sldId id="514" r:id="rId6"/>
    <p:sldId id="9001" r:id="rId7"/>
    <p:sldId id="354" r:id="rId8"/>
    <p:sldId id="256" r:id="rId9"/>
    <p:sldId id="296" r:id="rId10"/>
    <p:sldId id="2381" r:id="rId11"/>
    <p:sldId id="8999" r:id="rId12"/>
    <p:sldId id="2382" r:id="rId13"/>
    <p:sldId id="9004" r:id="rId14"/>
    <p:sldId id="9003" r:id="rId15"/>
    <p:sldId id="2435" r:id="rId16"/>
    <p:sldId id="439" r:id="rId17"/>
    <p:sldId id="452" r:id="rId18"/>
    <p:sldId id="299" r:id="rId19"/>
    <p:sldId id="340" r:id="rId20"/>
    <p:sldId id="389" r:id="rId21"/>
    <p:sldId id="395" r:id="rId22"/>
    <p:sldId id="474" r:id="rId23"/>
    <p:sldId id="475" r:id="rId24"/>
    <p:sldId id="455" r:id="rId25"/>
    <p:sldId id="8998" r:id="rId26"/>
    <p:sldId id="422" r:id="rId27"/>
    <p:sldId id="462" r:id="rId28"/>
    <p:sldId id="463" r:id="rId29"/>
    <p:sldId id="427" r:id="rId30"/>
    <p:sldId id="513" r:id="rId31"/>
    <p:sldId id="8993" r:id="rId32"/>
    <p:sldId id="385" r:id="rId33"/>
    <p:sldId id="454" r:id="rId34"/>
    <p:sldId id="344" r:id="rId35"/>
    <p:sldId id="345" r:id="rId36"/>
    <p:sldId id="346" r:id="rId37"/>
    <p:sldId id="378" r:id="rId38"/>
    <p:sldId id="379" r:id="rId39"/>
    <p:sldId id="380" r:id="rId40"/>
    <p:sldId id="381" r:id="rId41"/>
    <p:sldId id="404" r:id="rId42"/>
    <p:sldId id="383" r:id="rId43"/>
    <p:sldId id="8994" r:id="rId44"/>
    <p:sldId id="406" r:id="rId45"/>
    <p:sldId id="436" r:id="rId46"/>
    <p:sldId id="498" r:id="rId47"/>
    <p:sldId id="469" r:id="rId48"/>
    <p:sldId id="497" r:id="rId49"/>
    <p:sldId id="8995" r:id="rId50"/>
    <p:sldId id="398" r:id="rId51"/>
    <p:sldId id="341" r:id="rId52"/>
    <p:sldId id="342" r:id="rId53"/>
    <p:sldId id="343" r:id="rId54"/>
    <p:sldId id="8997" r:id="rId55"/>
    <p:sldId id="414" r:id="rId56"/>
    <p:sldId id="415" r:id="rId57"/>
    <p:sldId id="468" r:id="rId58"/>
    <p:sldId id="419" r:id="rId59"/>
    <p:sldId id="420" r:id="rId60"/>
    <p:sldId id="8996" r:id="rId61"/>
    <p:sldId id="9002" r:id="rId62"/>
    <p:sldId id="460" r:id="rId63"/>
    <p:sldId id="8992" r:id="rId64"/>
    <p:sldId id="339" r:id="rId65"/>
    <p:sldId id="494" r:id="rId66"/>
    <p:sldId id="493" r:id="rId67"/>
    <p:sldId id="2438" r:id="rId68"/>
    <p:sldId id="511" r:id="rId69"/>
    <p:sldId id="499" r:id="rId70"/>
    <p:sldId id="488" r:id="rId71"/>
    <p:sldId id="484" r:id="rId72"/>
    <p:sldId id="485" r:id="rId73"/>
    <p:sldId id="512" r:id="rId74"/>
    <p:sldId id="502" r:id="rId75"/>
    <p:sldId id="487" r:id="rId76"/>
    <p:sldId id="409" r:id="rId77"/>
    <p:sldId id="391" r:id="rId78"/>
    <p:sldId id="472" r:id="rId79"/>
    <p:sldId id="473" r:id="rId80"/>
    <p:sldId id="347" r:id="rId81"/>
    <p:sldId id="495" r:id="rId82"/>
    <p:sldId id="500" r:id="rId83"/>
    <p:sldId id="453" r:id="rId84"/>
    <p:sldId id="507" r:id="rId85"/>
    <p:sldId id="465" r:id="rId86"/>
    <p:sldId id="410" r:id="rId87"/>
    <p:sldId id="401" r:id="rId88"/>
    <p:sldId id="467" r:id="rId89"/>
    <p:sldId id="489" r:id="rId90"/>
    <p:sldId id="471" r:id="rId91"/>
    <p:sldId id="359" r:id="rId92"/>
    <p:sldId id="382" r:id="rId93"/>
    <p:sldId id="496" r:id="rId94"/>
    <p:sldId id="461" r:id="rId95"/>
    <p:sldId id="490" r:id="rId96"/>
    <p:sldId id="477" r:id="rId97"/>
    <p:sldId id="479" r:id="rId98"/>
    <p:sldId id="480" r:id="rId99"/>
    <p:sldId id="491" r:id="rId100"/>
    <p:sldId id="483" r:id="rId101"/>
    <p:sldId id="492" r:id="rId102"/>
  </p:sldIdLst>
  <p:sldSz cx="12192000" cy="6858000"/>
  <p:notesSz cx="6858000" cy="9144000"/>
  <p:embeddedFontLst>
    <p:embeddedFont>
      <p:font typeface="Calibri" panose="020F0502020204030204" pitchFamily="34" charset="0"/>
      <p:regular r:id="rId105"/>
      <p:bold r:id="rId106"/>
      <p:italic r:id="rId107"/>
      <p:boldItalic r:id="rId108"/>
    </p:embeddedFont>
    <p:embeddedFont>
      <p:font typeface="Century Gothic" panose="020B0502020202020204" pitchFamily="34" charset="0"/>
      <p:regular r:id="rId109"/>
      <p:bold r:id="rId110"/>
      <p:italic r:id="rId111"/>
      <p:boldItalic r:id="rId112"/>
    </p:embeddedFont>
    <p:embeddedFont>
      <p:font typeface="Open Sans" panose="020B0606030504020204" pitchFamily="34" charset="0"/>
      <p:regular r:id="rId113"/>
      <p:bold r:id="rId114"/>
      <p:italic r:id="rId115"/>
      <p:boldItalic r:id="rId116"/>
    </p:embeddedFont>
    <p:embeddedFont>
      <p:font typeface="Prometo Medium" panose="020B0604020202020204" charset="0"/>
      <p:regular r:id="rId117"/>
      <p:bold r:id="rId118"/>
      <p:italic r:id="rId119"/>
      <p:boldItalic r:id="rId120"/>
    </p:embeddedFont>
    <p:embeddedFont>
      <p:font typeface="Segoe UI" panose="020B0502040204020203" pitchFamily="34" charset="0"/>
      <p:regular r:id="rId121"/>
      <p:bold r:id="rId122"/>
      <p:italic r:id="rId123"/>
      <p:boldItalic r:id="rId124"/>
    </p:embeddedFont>
    <p:embeddedFont>
      <p:font typeface="Trebuchet MS" panose="020B0603020202020204" pitchFamily="34" charset="0"/>
      <p:regular r:id="rId125"/>
      <p:bold r:id="rId126"/>
      <p:italic r:id="rId127"/>
      <p:boldItalic r:id="rId12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188364A1-BF97-412B-8114-B18A95271858}">
          <p14:sldIdLst>
            <p14:sldId id="514"/>
            <p14:sldId id="9001"/>
          </p14:sldIdLst>
        </p14:section>
        <p14:section name="Cait" id="{82DCABAE-BA1D-47D0-B875-3BC66D19B314}">
          <p14:sldIdLst>
            <p14:sldId id="354"/>
            <p14:sldId id="256"/>
            <p14:sldId id="296"/>
            <p14:sldId id="2381"/>
            <p14:sldId id="8999"/>
            <p14:sldId id="2382"/>
            <p14:sldId id="9004"/>
            <p14:sldId id="9003"/>
            <p14:sldId id="2435"/>
            <p14:sldId id="439"/>
            <p14:sldId id="452"/>
          </p14:sldIdLst>
        </p14:section>
        <p14:section name="Chad" id="{62718A14-6C14-4DFC-80C1-D2AE6702B8CE}">
          <p14:sldIdLst>
            <p14:sldId id="299"/>
            <p14:sldId id="340"/>
            <p14:sldId id="389"/>
            <p14:sldId id="395"/>
            <p14:sldId id="474"/>
            <p14:sldId id="475"/>
            <p14:sldId id="455"/>
            <p14:sldId id="8998"/>
            <p14:sldId id="422"/>
            <p14:sldId id="462"/>
            <p14:sldId id="463"/>
            <p14:sldId id="427"/>
            <p14:sldId id="513"/>
            <p14:sldId id="8993"/>
          </p14:sldIdLst>
        </p14:section>
        <p14:section name="Whende" id="{061B5E44-B0C9-4F4D-B819-13E01416466A}">
          <p14:sldIdLst>
            <p14:sldId id="385"/>
            <p14:sldId id="454"/>
            <p14:sldId id="344"/>
            <p14:sldId id="345"/>
            <p14:sldId id="346"/>
            <p14:sldId id="378"/>
            <p14:sldId id="379"/>
            <p14:sldId id="380"/>
            <p14:sldId id="381"/>
            <p14:sldId id="404"/>
            <p14:sldId id="383"/>
            <p14:sldId id="8994"/>
          </p14:sldIdLst>
        </p14:section>
        <p14:section name="Whende" id="{4511C215-158A-4407-8AD2-D56974188B56}">
          <p14:sldIdLst>
            <p14:sldId id="406"/>
            <p14:sldId id="436"/>
            <p14:sldId id="498"/>
            <p14:sldId id="469"/>
            <p14:sldId id="497"/>
            <p14:sldId id="8995"/>
          </p14:sldIdLst>
        </p14:section>
        <p14:section name="Nelita" id="{CE09BEA8-98CF-4539-8CB8-E83A6CE3FDDC}">
          <p14:sldIdLst>
            <p14:sldId id="398"/>
            <p14:sldId id="341"/>
            <p14:sldId id="342"/>
            <p14:sldId id="343"/>
            <p14:sldId id="8997"/>
            <p14:sldId id="414"/>
            <p14:sldId id="415"/>
            <p14:sldId id="468"/>
            <p14:sldId id="419"/>
            <p14:sldId id="420"/>
            <p14:sldId id="8996"/>
            <p14:sldId id="9002"/>
            <p14:sldId id="460"/>
            <p14:sldId id="8992"/>
            <p14:sldId id="339"/>
            <p14:sldId id="494"/>
            <p14:sldId id="493"/>
            <p14:sldId id="2438"/>
            <p14:sldId id="511"/>
            <p14:sldId id="499"/>
            <p14:sldId id="488"/>
            <p14:sldId id="484"/>
            <p14:sldId id="485"/>
            <p14:sldId id="512"/>
            <p14:sldId id="502"/>
            <p14:sldId id="487"/>
            <p14:sldId id="409"/>
            <p14:sldId id="391"/>
            <p14:sldId id="472"/>
            <p14:sldId id="473"/>
            <p14:sldId id="347"/>
            <p14:sldId id="495"/>
            <p14:sldId id="500"/>
            <p14:sldId id="453"/>
            <p14:sldId id="507"/>
            <p14:sldId id="465"/>
            <p14:sldId id="410"/>
            <p14:sldId id="401"/>
            <p14:sldId id="467"/>
            <p14:sldId id="489"/>
            <p14:sldId id="471"/>
            <p14:sldId id="359"/>
            <p14:sldId id="382"/>
            <p14:sldId id="496"/>
            <p14:sldId id="461"/>
            <p14:sldId id="490"/>
            <p14:sldId id="477"/>
            <p14:sldId id="479"/>
            <p14:sldId id="480"/>
            <p14:sldId id="491"/>
            <p14:sldId id="483"/>
            <p14:sldId id="492"/>
          </p14:sldIdLst>
        </p14:section>
      </p14:sectionLst>
    </p:ex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DEB55A29-1131-2C72-3EEE-6E92DC00B43A}" name="Ramage, Nicole" initials="RN" userId="S::nramage@himss.org::1164c316-5099-4a69-b924-55a6a98eecb4" providerId="AD"/>
  <p188:author id="{EB18BB31-73C0-B722-9B03-82C721383AFF}" name="Obenauf, Cait" initials="OC" userId="S::cmichicich@himss.org::52a76827-3c9d-4db0-9450-a00736f8fc05" providerId="AD"/>
  <p188:author id="{F85FD06F-44D3-662E-7DDF-B047C19DC6D7}" name="Kwiatkoski, Tammy" initials="KT" userId="S::tkwiatkoski@himss.org::d8638087-19c8-4271-bdc2-1eac80ca1c48" providerId="AD"/>
  <p188:author id="{29F8027F-73E9-6F11-D413-6C214F38C3C1}" name="carroll, whende" initials="cw" userId="S::wcarroll@himss.org::9a61ed34-fcf7-4422-adb0-dc3f79759b0c" providerId="AD"/>
  <p188:author id="{126E2886-7201-DB8B-8D61-C6C27B604B6A}" name="Kroll, Michael" initials="KM" userId="S::mkroll@himss.org::2928dd7e-9d99-414a-afcd-8b5e9f3d4d97" providerId="AD"/>
  <p188:author id="{6AB85A9F-7CEB-4726-8B8B-1EFF7DC633FC}" name="chad.carroll@nm.org" initials="ch" userId="S::urn:spo:guest#chad.carroll@nm.org::"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Villano, Chris" initials="VC" lastIdx="70" clrIdx="0"/>
  <p:cmAuthor id="2" name="Gross, Kerry" initials="GK" lastIdx="13" clrIdx="1">
    <p:extLst>
      <p:ext uri="{19B8F6BF-5375-455C-9EA6-DF929625EA0E}">
        <p15:presenceInfo xmlns:p15="http://schemas.microsoft.com/office/powerpoint/2012/main" userId="S-1-5-21-365749239-1257169667-72670798-30955" providerId="AD"/>
      </p:ext>
    </p:extLst>
  </p:cmAuthor>
  <p:cmAuthor id="3" name="Sensmeier, Joyce" initials="SJ" lastIdx="56" clrIdx="2">
    <p:extLst>
      <p:ext uri="{19B8F6BF-5375-455C-9EA6-DF929625EA0E}">
        <p15:presenceInfo xmlns:p15="http://schemas.microsoft.com/office/powerpoint/2012/main" userId="S-1-5-21-365749239-1257169667-72670798-1138" providerId="AD"/>
      </p:ext>
    </p:extLst>
  </p:cmAuthor>
  <p:cmAuthor id="4" name="Kwiatkoski, Tammy" initials="KT" lastIdx="40" clrIdx="3">
    <p:extLst>
      <p:ext uri="{19B8F6BF-5375-455C-9EA6-DF929625EA0E}">
        <p15:presenceInfo xmlns:p15="http://schemas.microsoft.com/office/powerpoint/2012/main" userId="S-1-5-21-365749239-1257169667-72670798-13283" providerId="AD"/>
      </p:ext>
    </p:extLst>
  </p:cmAuthor>
  <p:cmAuthor id="5" name="Microsoft Office User" initials="MOU" lastIdx="17" clrIdx="4">
    <p:extLst>
      <p:ext uri="{19B8F6BF-5375-455C-9EA6-DF929625EA0E}">
        <p15:presenceInfo xmlns:p15="http://schemas.microsoft.com/office/powerpoint/2012/main" userId="Microsoft Office User"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4D5"/>
    <a:srgbClr val="EB89DF"/>
    <a:srgbClr val="ED97E3"/>
    <a:srgbClr val="F1B9E6"/>
    <a:srgbClr val="AE44A9"/>
    <a:srgbClr val="B446AF"/>
    <a:srgbClr val="CF5FC2"/>
    <a:srgbClr val="EDA5DF"/>
    <a:srgbClr val="F474F4"/>
    <a:srgbClr val="D268C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456B8E0-41AC-4DAD-9E38-3B22C3D19EFE}" v="998" dt="2023-05-16T15:50:47.711"/>
    <p1510:client id="{1D9DE170-445C-AD20-C68F-B9DC5A3A06A6}" v="1" dt="2023-05-16T19:37:41.034"/>
    <p1510:client id="{45B789ED-6BD8-4FC0-B726-F9C4DFE4A6B1}" v="8" dt="2023-05-17T15:02:47.12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guide orient="horz" pos="2160"/>
        <p:guide pos="3840"/>
      </p:guideLst>
    </p:cSldViewPr>
  </p:slide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font" Target="fonts/font13.fntdata"/><Relationship Id="rId21" Type="http://schemas.openxmlformats.org/officeDocument/2006/relationships/slide" Target="slides/slide16.xml"/><Relationship Id="rId42" Type="http://schemas.openxmlformats.org/officeDocument/2006/relationships/slide" Target="slides/slide37.xml"/><Relationship Id="rId63" Type="http://schemas.openxmlformats.org/officeDocument/2006/relationships/slide" Target="slides/slide58.xml"/><Relationship Id="rId84" Type="http://schemas.openxmlformats.org/officeDocument/2006/relationships/slide" Target="slides/slide79.xml"/><Relationship Id="rId16" Type="http://schemas.openxmlformats.org/officeDocument/2006/relationships/slide" Target="slides/slide11.xml"/><Relationship Id="rId107" Type="http://schemas.openxmlformats.org/officeDocument/2006/relationships/font" Target="fonts/font3.fntdata"/><Relationship Id="rId11" Type="http://schemas.openxmlformats.org/officeDocument/2006/relationships/slide" Target="slides/slide6.xml"/><Relationship Id="rId32" Type="http://schemas.openxmlformats.org/officeDocument/2006/relationships/slide" Target="slides/slide27.xml"/><Relationship Id="rId37" Type="http://schemas.openxmlformats.org/officeDocument/2006/relationships/slide" Target="slides/slide32.xml"/><Relationship Id="rId53" Type="http://schemas.openxmlformats.org/officeDocument/2006/relationships/slide" Target="slides/slide48.xml"/><Relationship Id="rId58" Type="http://schemas.openxmlformats.org/officeDocument/2006/relationships/slide" Target="slides/slide53.xml"/><Relationship Id="rId74" Type="http://schemas.openxmlformats.org/officeDocument/2006/relationships/slide" Target="slides/slide69.xml"/><Relationship Id="rId79" Type="http://schemas.openxmlformats.org/officeDocument/2006/relationships/slide" Target="slides/slide74.xml"/><Relationship Id="rId102" Type="http://schemas.openxmlformats.org/officeDocument/2006/relationships/slide" Target="slides/slide97.xml"/><Relationship Id="rId123" Type="http://schemas.openxmlformats.org/officeDocument/2006/relationships/font" Target="fonts/font19.fntdata"/><Relationship Id="rId128" Type="http://schemas.openxmlformats.org/officeDocument/2006/relationships/font" Target="fonts/font24.fntdata"/><Relationship Id="rId5" Type="http://schemas.openxmlformats.org/officeDocument/2006/relationships/slideMaster" Target="slideMasters/slideMaster2.xml"/><Relationship Id="rId90" Type="http://schemas.openxmlformats.org/officeDocument/2006/relationships/slide" Target="slides/slide85.xml"/><Relationship Id="rId95" Type="http://schemas.openxmlformats.org/officeDocument/2006/relationships/slide" Target="slides/slide90.xml"/><Relationship Id="rId22" Type="http://schemas.openxmlformats.org/officeDocument/2006/relationships/slide" Target="slides/slide17.xml"/><Relationship Id="rId27" Type="http://schemas.openxmlformats.org/officeDocument/2006/relationships/slide" Target="slides/slide22.xml"/><Relationship Id="rId43" Type="http://schemas.openxmlformats.org/officeDocument/2006/relationships/slide" Target="slides/slide38.xml"/><Relationship Id="rId48" Type="http://schemas.openxmlformats.org/officeDocument/2006/relationships/slide" Target="slides/slide43.xml"/><Relationship Id="rId64" Type="http://schemas.openxmlformats.org/officeDocument/2006/relationships/slide" Target="slides/slide59.xml"/><Relationship Id="rId69" Type="http://schemas.openxmlformats.org/officeDocument/2006/relationships/slide" Target="slides/slide64.xml"/><Relationship Id="rId113" Type="http://schemas.openxmlformats.org/officeDocument/2006/relationships/font" Target="fonts/font9.fntdata"/><Relationship Id="rId118" Type="http://schemas.openxmlformats.org/officeDocument/2006/relationships/font" Target="fonts/font14.fntdata"/><Relationship Id="rId134" Type="http://schemas.microsoft.com/office/2015/10/relationships/revisionInfo" Target="revisionInfo.xml"/><Relationship Id="rId80" Type="http://schemas.openxmlformats.org/officeDocument/2006/relationships/slide" Target="slides/slide75.xml"/><Relationship Id="rId85" Type="http://schemas.openxmlformats.org/officeDocument/2006/relationships/slide" Target="slides/slide80.xml"/><Relationship Id="rId12" Type="http://schemas.openxmlformats.org/officeDocument/2006/relationships/slide" Target="slides/slide7.xml"/><Relationship Id="rId17" Type="http://schemas.openxmlformats.org/officeDocument/2006/relationships/slide" Target="slides/slide12.xml"/><Relationship Id="rId33" Type="http://schemas.openxmlformats.org/officeDocument/2006/relationships/slide" Target="slides/slide28.xml"/><Relationship Id="rId38" Type="http://schemas.openxmlformats.org/officeDocument/2006/relationships/slide" Target="slides/slide33.xml"/><Relationship Id="rId59" Type="http://schemas.openxmlformats.org/officeDocument/2006/relationships/slide" Target="slides/slide54.xml"/><Relationship Id="rId103" Type="http://schemas.openxmlformats.org/officeDocument/2006/relationships/notesMaster" Target="notesMasters/notesMaster1.xml"/><Relationship Id="rId108" Type="http://schemas.openxmlformats.org/officeDocument/2006/relationships/font" Target="fonts/font4.fntdata"/><Relationship Id="rId124" Type="http://schemas.openxmlformats.org/officeDocument/2006/relationships/font" Target="fonts/font20.fntdata"/><Relationship Id="rId129" Type="http://schemas.openxmlformats.org/officeDocument/2006/relationships/commentAuthors" Target="commentAuthors.xml"/><Relationship Id="rId54" Type="http://schemas.openxmlformats.org/officeDocument/2006/relationships/slide" Target="slides/slide49.xml"/><Relationship Id="rId70" Type="http://schemas.openxmlformats.org/officeDocument/2006/relationships/slide" Target="slides/slide65.xml"/><Relationship Id="rId75" Type="http://schemas.openxmlformats.org/officeDocument/2006/relationships/slide" Target="slides/slide70.xml"/><Relationship Id="rId91" Type="http://schemas.openxmlformats.org/officeDocument/2006/relationships/slide" Target="slides/slide86.xml"/><Relationship Id="rId96" Type="http://schemas.openxmlformats.org/officeDocument/2006/relationships/slide" Target="slides/slide91.xml"/><Relationship Id="rId1" Type="http://schemas.openxmlformats.org/officeDocument/2006/relationships/customXml" Target="../customXml/item1.xml"/><Relationship Id="rId6" Type="http://schemas.openxmlformats.org/officeDocument/2006/relationships/slide" Target="slides/slide1.xml"/><Relationship Id="rId23" Type="http://schemas.openxmlformats.org/officeDocument/2006/relationships/slide" Target="slides/slide18.xml"/><Relationship Id="rId28" Type="http://schemas.openxmlformats.org/officeDocument/2006/relationships/slide" Target="slides/slide23.xml"/><Relationship Id="rId49" Type="http://schemas.openxmlformats.org/officeDocument/2006/relationships/slide" Target="slides/slide44.xml"/><Relationship Id="rId114" Type="http://schemas.openxmlformats.org/officeDocument/2006/relationships/font" Target="fonts/font10.fntdata"/><Relationship Id="rId119" Type="http://schemas.openxmlformats.org/officeDocument/2006/relationships/font" Target="fonts/font15.fntdata"/><Relationship Id="rId44" Type="http://schemas.openxmlformats.org/officeDocument/2006/relationships/slide" Target="slides/slide39.xml"/><Relationship Id="rId60" Type="http://schemas.openxmlformats.org/officeDocument/2006/relationships/slide" Target="slides/slide55.xml"/><Relationship Id="rId65" Type="http://schemas.openxmlformats.org/officeDocument/2006/relationships/slide" Target="slides/slide60.xml"/><Relationship Id="rId81" Type="http://schemas.openxmlformats.org/officeDocument/2006/relationships/slide" Target="slides/slide76.xml"/><Relationship Id="rId86" Type="http://schemas.openxmlformats.org/officeDocument/2006/relationships/slide" Target="slides/slide81.xml"/><Relationship Id="rId130" Type="http://schemas.openxmlformats.org/officeDocument/2006/relationships/presProps" Target="presProps.xml"/><Relationship Id="rId135" Type="http://schemas.microsoft.com/office/2018/10/relationships/authors" Target="authors.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109" Type="http://schemas.openxmlformats.org/officeDocument/2006/relationships/font" Target="fonts/font5.fntdata"/><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97" Type="http://schemas.openxmlformats.org/officeDocument/2006/relationships/slide" Target="slides/slide92.xml"/><Relationship Id="rId104" Type="http://schemas.openxmlformats.org/officeDocument/2006/relationships/handoutMaster" Target="handoutMasters/handoutMaster1.xml"/><Relationship Id="rId120" Type="http://schemas.openxmlformats.org/officeDocument/2006/relationships/font" Target="fonts/font16.fntdata"/><Relationship Id="rId125" Type="http://schemas.openxmlformats.org/officeDocument/2006/relationships/font" Target="fonts/font21.fntdata"/><Relationship Id="rId7" Type="http://schemas.openxmlformats.org/officeDocument/2006/relationships/slide" Target="slides/slide2.xml"/><Relationship Id="rId71" Type="http://schemas.openxmlformats.org/officeDocument/2006/relationships/slide" Target="slides/slide66.xml"/><Relationship Id="rId92" Type="http://schemas.openxmlformats.org/officeDocument/2006/relationships/slide" Target="slides/slide87.xml"/><Relationship Id="rId2" Type="http://schemas.openxmlformats.org/officeDocument/2006/relationships/customXml" Target="../customXml/item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 Id="rId87" Type="http://schemas.openxmlformats.org/officeDocument/2006/relationships/slide" Target="slides/slide82.xml"/><Relationship Id="rId110" Type="http://schemas.openxmlformats.org/officeDocument/2006/relationships/font" Target="fonts/font6.fntdata"/><Relationship Id="rId115" Type="http://schemas.openxmlformats.org/officeDocument/2006/relationships/font" Target="fonts/font11.fntdata"/><Relationship Id="rId131" Type="http://schemas.openxmlformats.org/officeDocument/2006/relationships/viewProps" Target="viewProps.xml"/><Relationship Id="rId61" Type="http://schemas.openxmlformats.org/officeDocument/2006/relationships/slide" Target="slides/slide56.xml"/><Relationship Id="rId82" Type="http://schemas.openxmlformats.org/officeDocument/2006/relationships/slide" Target="slides/slide77.xml"/><Relationship Id="rId19" Type="http://schemas.openxmlformats.org/officeDocument/2006/relationships/slide" Target="slides/slide14.xml"/><Relationship Id="rId14" Type="http://schemas.openxmlformats.org/officeDocument/2006/relationships/slide" Target="slides/slide9.xml"/><Relationship Id="rId30" Type="http://schemas.openxmlformats.org/officeDocument/2006/relationships/slide" Target="slides/slide25.xml"/><Relationship Id="rId35" Type="http://schemas.openxmlformats.org/officeDocument/2006/relationships/slide" Target="slides/slide30.xml"/><Relationship Id="rId56" Type="http://schemas.openxmlformats.org/officeDocument/2006/relationships/slide" Target="slides/slide51.xml"/><Relationship Id="rId77" Type="http://schemas.openxmlformats.org/officeDocument/2006/relationships/slide" Target="slides/slide72.xml"/><Relationship Id="rId100" Type="http://schemas.openxmlformats.org/officeDocument/2006/relationships/slide" Target="slides/slide95.xml"/><Relationship Id="rId105" Type="http://schemas.openxmlformats.org/officeDocument/2006/relationships/font" Target="fonts/font1.fntdata"/><Relationship Id="rId126" Type="http://schemas.openxmlformats.org/officeDocument/2006/relationships/font" Target="fonts/font22.fntdata"/><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93" Type="http://schemas.openxmlformats.org/officeDocument/2006/relationships/slide" Target="slides/slide88.xml"/><Relationship Id="rId98" Type="http://schemas.openxmlformats.org/officeDocument/2006/relationships/slide" Target="slides/slide93.xml"/><Relationship Id="rId121" Type="http://schemas.openxmlformats.org/officeDocument/2006/relationships/font" Target="fonts/font17.fntdata"/><Relationship Id="rId3" Type="http://schemas.openxmlformats.org/officeDocument/2006/relationships/customXml" Target="../customXml/item3.xml"/><Relationship Id="rId25" Type="http://schemas.openxmlformats.org/officeDocument/2006/relationships/slide" Target="slides/slide20.xml"/><Relationship Id="rId46" Type="http://schemas.openxmlformats.org/officeDocument/2006/relationships/slide" Target="slides/slide41.xml"/><Relationship Id="rId67" Type="http://schemas.openxmlformats.org/officeDocument/2006/relationships/slide" Target="slides/slide62.xml"/><Relationship Id="rId116" Type="http://schemas.openxmlformats.org/officeDocument/2006/relationships/font" Target="fonts/font12.fntdata"/><Relationship Id="rId20" Type="http://schemas.openxmlformats.org/officeDocument/2006/relationships/slide" Target="slides/slide15.xml"/><Relationship Id="rId41" Type="http://schemas.openxmlformats.org/officeDocument/2006/relationships/slide" Target="slides/slide36.xml"/><Relationship Id="rId62" Type="http://schemas.openxmlformats.org/officeDocument/2006/relationships/slide" Target="slides/slide57.xml"/><Relationship Id="rId83" Type="http://schemas.openxmlformats.org/officeDocument/2006/relationships/slide" Target="slides/slide78.xml"/><Relationship Id="rId88" Type="http://schemas.openxmlformats.org/officeDocument/2006/relationships/slide" Target="slides/slide83.xml"/><Relationship Id="rId111" Type="http://schemas.openxmlformats.org/officeDocument/2006/relationships/font" Target="fonts/font7.fntdata"/><Relationship Id="rId132" Type="http://schemas.openxmlformats.org/officeDocument/2006/relationships/theme" Target="theme/theme1.xml"/><Relationship Id="rId15" Type="http://schemas.openxmlformats.org/officeDocument/2006/relationships/slide" Target="slides/slide10.xml"/><Relationship Id="rId36" Type="http://schemas.openxmlformats.org/officeDocument/2006/relationships/slide" Target="slides/slide31.xml"/><Relationship Id="rId57" Type="http://schemas.openxmlformats.org/officeDocument/2006/relationships/slide" Target="slides/slide52.xml"/><Relationship Id="rId106" Type="http://schemas.openxmlformats.org/officeDocument/2006/relationships/font" Target="fonts/font2.fntdata"/><Relationship Id="rId127" Type="http://schemas.openxmlformats.org/officeDocument/2006/relationships/font" Target="fonts/font23.fntdata"/><Relationship Id="rId10" Type="http://schemas.openxmlformats.org/officeDocument/2006/relationships/slide" Target="slides/slide5.xml"/><Relationship Id="rId31" Type="http://schemas.openxmlformats.org/officeDocument/2006/relationships/slide" Target="slides/slide26.xml"/><Relationship Id="rId52" Type="http://schemas.openxmlformats.org/officeDocument/2006/relationships/slide" Target="slides/slide47.xml"/><Relationship Id="rId73" Type="http://schemas.openxmlformats.org/officeDocument/2006/relationships/slide" Target="slides/slide68.xml"/><Relationship Id="rId78" Type="http://schemas.openxmlformats.org/officeDocument/2006/relationships/slide" Target="slides/slide73.xml"/><Relationship Id="rId94" Type="http://schemas.openxmlformats.org/officeDocument/2006/relationships/slide" Target="slides/slide89.xml"/><Relationship Id="rId99" Type="http://schemas.openxmlformats.org/officeDocument/2006/relationships/slide" Target="slides/slide94.xml"/><Relationship Id="rId101" Type="http://schemas.openxmlformats.org/officeDocument/2006/relationships/slide" Target="slides/slide96.xml"/><Relationship Id="rId122" Type="http://schemas.openxmlformats.org/officeDocument/2006/relationships/font" Target="fonts/font18.fntdata"/><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slide" Target="slides/slide21.xml"/><Relationship Id="rId47" Type="http://schemas.openxmlformats.org/officeDocument/2006/relationships/slide" Target="slides/slide42.xml"/><Relationship Id="rId68" Type="http://schemas.openxmlformats.org/officeDocument/2006/relationships/slide" Target="slides/slide63.xml"/><Relationship Id="rId89" Type="http://schemas.openxmlformats.org/officeDocument/2006/relationships/slide" Target="slides/slide84.xml"/><Relationship Id="rId112" Type="http://schemas.openxmlformats.org/officeDocument/2006/relationships/font" Target="fonts/font8.fntdata"/><Relationship Id="rId133"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_154_7F062161.xlsx"/></Relationships>
</file>

<file path=ppt/charts/_rels/chart10.xml.rels><?xml version="1.0" encoding="UTF-8" standalone="yes"?>
<Relationships xmlns="http://schemas.openxmlformats.org/package/2006/relationships"><Relationship Id="rId2" Type="http://schemas.openxmlformats.org/officeDocument/2006/relationships/package" Target="../embeddings/Microsoft_Excel_Worksheet_201_FE2393F2.xlsx"/><Relationship Id="rId1" Type="http://schemas.openxmlformats.org/officeDocument/2006/relationships/themeOverride" Target="../theme/themeOverride9.xml"/></Relationships>
</file>

<file path=ppt/charts/_rels/chart11.xml.rels><?xml version="1.0" encoding="UTF-8" standalone="yes"?>
<Relationships xmlns="http://schemas.openxmlformats.org/package/2006/relationships"><Relationship Id="rId2" Type="http://schemas.openxmlformats.org/officeDocument/2006/relationships/package" Target="../embeddings/Microsoft_Excel_Worksheet_1C6_2D67C885.xlsx"/><Relationship Id="rId1" Type="http://schemas.openxmlformats.org/officeDocument/2006/relationships/themeOverride" Target="../theme/themeOverride10.xml"/></Relationships>
</file>

<file path=ppt/charts/_rels/chart12.xml.rels><?xml version="1.0" encoding="UTF-8" standalone="yes"?>
<Relationships xmlns="http://schemas.openxmlformats.org/package/2006/relationships"><Relationship Id="rId2" Type="http://schemas.openxmlformats.org/officeDocument/2006/relationships/package" Target="../embeddings/Microsoft_Excel_Worksheet_158_F7F1E1B.xlsx"/><Relationship Id="rId1" Type="http://schemas.openxmlformats.org/officeDocument/2006/relationships/themeOverride" Target="../theme/themeOverride11.xml"/></Relationships>
</file>

<file path=ppt/charts/_rels/chart13.xml.rels><?xml version="1.0" encoding="UTF-8" standalone="yes"?>
<Relationships xmlns="http://schemas.openxmlformats.org/package/2006/relationships"><Relationship Id="rId2" Type="http://schemas.openxmlformats.org/officeDocument/2006/relationships/package" Target="../embeddings/Microsoft_Excel_Worksheet_159_4D6ACC5F.xlsx"/><Relationship Id="rId1" Type="http://schemas.openxmlformats.org/officeDocument/2006/relationships/themeOverride" Target="../theme/themeOverride12.xml"/></Relationships>
</file>

<file path=ppt/charts/_rels/chart14.xml.rels><?xml version="1.0" encoding="UTF-8" standalone="yes"?>
<Relationships xmlns="http://schemas.openxmlformats.org/package/2006/relationships"><Relationship Id="rId2" Type="http://schemas.openxmlformats.org/officeDocument/2006/relationships/package" Target="../embeddings/Microsoft_Excel_Worksheet_15A_996CD5FA.xlsx"/><Relationship Id="rId1" Type="http://schemas.openxmlformats.org/officeDocument/2006/relationships/themeOverride" Target="../theme/themeOverride13.xml"/></Relationships>
</file>

<file path=ppt/charts/_rels/chart15.xml.rels><?xml version="1.0" encoding="UTF-8" standalone="yes"?>
<Relationships xmlns="http://schemas.openxmlformats.org/package/2006/relationships"><Relationship Id="rId2" Type="http://schemas.openxmlformats.org/officeDocument/2006/relationships/package" Target="../embeddings/Microsoft_Excel_Worksheet_17A_598891D3.xlsx"/><Relationship Id="rId1" Type="http://schemas.openxmlformats.org/officeDocument/2006/relationships/themeOverride" Target="../theme/themeOverride14.xml"/></Relationships>
</file>

<file path=ppt/charts/_rels/chart16.xml.rels><?xml version="1.0" encoding="UTF-8" standalone="yes"?>
<Relationships xmlns="http://schemas.openxmlformats.org/package/2006/relationships"><Relationship Id="rId2" Type="http://schemas.openxmlformats.org/officeDocument/2006/relationships/package" Target="../embeddings/Microsoft_Excel_Worksheet_17B_15CBDFC3.xlsx"/><Relationship Id="rId1" Type="http://schemas.openxmlformats.org/officeDocument/2006/relationships/themeOverride" Target="../theme/themeOverride15.xml"/></Relationships>
</file>

<file path=ppt/charts/_rels/chart17.xml.rels><?xml version="1.0" encoding="UTF-8" standalone="yes"?>
<Relationships xmlns="http://schemas.openxmlformats.org/package/2006/relationships"><Relationship Id="rId2" Type="http://schemas.openxmlformats.org/officeDocument/2006/relationships/package" Target="../embeddings/Microsoft_Excel_Worksheet_17C_406DB871.xlsx"/><Relationship Id="rId1" Type="http://schemas.openxmlformats.org/officeDocument/2006/relationships/themeOverride" Target="../theme/themeOverride16.xml"/></Relationships>
</file>

<file path=ppt/charts/_rels/chart18.xml.rels><?xml version="1.0" encoding="UTF-8" standalone="yes"?>
<Relationships xmlns="http://schemas.openxmlformats.org/package/2006/relationships"><Relationship Id="rId2" Type="http://schemas.openxmlformats.org/officeDocument/2006/relationships/package" Target="../embeddings/Microsoft_Excel_Worksheet_17D_11F79B2F.xlsx"/><Relationship Id="rId1" Type="http://schemas.openxmlformats.org/officeDocument/2006/relationships/themeOverride" Target="../theme/themeOverride17.xml"/></Relationships>
</file>

<file path=ppt/charts/_rels/chart19.xml.rels><?xml version="1.0" encoding="UTF-8" standalone="yes"?>
<Relationships xmlns="http://schemas.openxmlformats.org/package/2006/relationships"><Relationship Id="rId2" Type="http://schemas.openxmlformats.org/officeDocument/2006/relationships/package" Target="../embeddings/Microsoft_Excel_Worksheet_194_818527EC.xlsx"/><Relationship Id="rId1" Type="http://schemas.openxmlformats.org/officeDocument/2006/relationships/themeOverride" Target="../theme/themeOverride18.xml"/></Relationships>
</file>

<file path=ppt/charts/_rels/chart2.xml.rels><?xml version="1.0" encoding="UTF-8" standalone="yes"?>
<Relationships xmlns="http://schemas.openxmlformats.org/package/2006/relationships"><Relationship Id="rId2" Type="http://schemas.openxmlformats.org/officeDocument/2006/relationships/package" Target="../embeddings/Microsoft_Excel_Worksheet_185_DA8D48C2.xlsx"/><Relationship Id="rId1" Type="http://schemas.openxmlformats.org/officeDocument/2006/relationships/themeOverride" Target="../theme/themeOverride1.xml"/></Relationships>
</file>

<file path=ppt/charts/_rels/chart20.xml.rels><?xml version="1.0" encoding="UTF-8" standalone="yes"?>
<Relationships xmlns="http://schemas.openxmlformats.org/package/2006/relationships"><Relationship Id="rId2" Type="http://schemas.openxmlformats.org/officeDocument/2006/relationships/package" Target="../embeddings/Microsoft_Excel_Worksheet_17F_B40359C7.xlsx"/><Relationship Id="rId1" Type="http://schemas.openxmlformats.org/officeDocument/2006/relationships/themeOverride" Target="../theme/themeOverride19.xml"/></Relationships>
</file>

<file path=ppt/charts/_rels/chart21.xml.rels><?xml version="1.0" encoding="UTF-8" standalone="yes"?>
<Relationships xmlns="http://schemas.openxmlformats.org/package/2006/relationships"><Relationship Id="rId2" Type="http://schemas.openxmlformats.org/officeDocument/2006/relationships/package" Target="../embeddings/Microsoft_Excel_Worksheet_1B4_C3FF3C07.xlsx"/><Relationship Id="rId1" Type="http://schemas.openxmlformats.org/officeDocument/2006/relationships/themeOverride" Target="../theme/themeOverride20.xml"/></Relationships>
</file>

<file path=ppt/charts/_rels/chart22.xml.rels><?xml version="1.0" encoding="UTF-8" standalone="yes"?>
<Relationships xmlns="http://schemas.openxmlformats.org/package/2006/relationships"><Relationship Id="rId2" Type="http://schemas.openxmlformats.org/officeDocument/2006/relationships/package" Target="../embeddings/Microsoft_Excel_Worksheet_1F2_CFF389AC.xlsx"/><Relationship Id="rId1" Type="http://schemas.openxmlformats.org/officeDocument/2006/relationships/themeOverride" Target="../theme/themeOverride21.xml"/></Relationships>
</file>

<file path=ppt/charts/_rels/chart23.xml.rels><?xml version="1.0" encoding="UTF-8" standalone="yes"?>
<Relationships xmlns="http://schemas.openxmlformats.org/package/2006/relationships"><Relationship Id="rId2" Type="http://schemas.openxmlformats.org/officeDocument/2006/relationships/package" Target="../embeddings/Microsoft_Excel_Worksheet_1D5_8651E8CF.xlsx"/><Relationship Id="rId1" Type="http://schemas.openxmlformats.org/officeDocument/2006/relationships/themeOverride" Target="../theme/themeOverride22.xml"/></Relationships>
</file>

<file path=ppt/charts/_rels/chart24.xml.rels><?xml version="1.0" encoding="UTF-8" standalone="yes"?>
<Relationships xmlns="http://schemas.openxmlformats.org/package/2006/relationships"><Relationship Id="rId2" Type="http://schemas.openxmlformats.org/officeDocument/2006/relationships/package" Target="../embeddings/Microsoft_Excel_Worksheet_1F1_9C8DFCA7.xlsx"/><Relationship Id="rId1" Type="http://schemas.openxmlformats.org/officeDocument/2006/relationships/themeOverride" Target="../theme/themeOverride23.xml"/></Relationships>
</file>

<file path=ppt/charts/_rels/chart25.xml.rels><?xml version="1.0" encoding="UTF-8" standalone="yes"?>
<Relationships xmlns="http://schemas.openxmlformats.org/package/2006/relationships"><Relationship Id="rId2" Type="http://schemas.openxmlformats.org/officeDocument/2006/relationships/package" Target="../embeddings/Microsoft_Excel_Worksheet_155_17EBC4DD.xlsx"/><Relationship Id="rId1" Type="http://schemas.openxmlformats.org/officeDocument/2006/relationships/themeOverride" Target="../theme/themeOverride24.xml"/></Relationships>
</file>

<file path=ppt/charts/_rels/chart26.xml.rels><?xml version="1.0" encoding="UTF-8" standalone="yes"?>
<Relationships xmlns="http://schemas.openxmlformats.org/package/2006/relationships"><Relationship Id="rId2" Type="http://schemas.openxmlformats.org/officeDocument/2006/relationships/package" Target="../embeddings/Microsoft_Excel_Worksheet_156_D4F04331.xlsx"/><Relationship Id="rId1" Type="http://schemas.openxmlformats.org/officeDocument/2006/relationships/themeOverride" Target="../theme/themeOverride25.xml"/></Relationships>
</file>

<file path=ppt/charts/_rels/chart27.xml.rels><?xml version="1.0" encoding="UTF-8" standalone="yes"?>
<Relationships xmlns="http://schemas.openxmlformats.org/package/2006/relationships"><Relationship Id="rId2" Type="http://schemas.openxmlformats.org/officeDocument/2006/relationships/package" Target="../embeddings/Microsoft_Excel_Worksheet_157_C2F425CA.xlsx"/><Relationship Id="rId1" Type="http://schemas.openxmlformats.org/officeDocument/2006/relationships/themeOverride" Target="../theme/themeOverride26.xml"/></Relationships>
</file>

<file path=ppt/charts/_rels/chart28.xml.rels><?xml version="1.0" encoding="UTF-8" standalone="yes"?>
<Relationships xmlns="http://schemas.openxmlformats.org/package/2006/relationships"><Relationship Id="rId2" Type="http://schemas.openxmlformats.org/officeDocument/2006/relationships/package" Target="../embeddings/Microsoft_Excel_Worksheet_19F_1E128D82.xlsx"/><Relationship Id="rId1" Type="http://schemas.openxmlformats.org/officeDocument/2006/relationships/themeOverride" Target="../theme/themeOverride27.xml"/></Relationships>
</file>

<file path=ppt/charts/_rels/chart29.xml.rels><?xml version="1.0" encoding="UTF-8" standalone="yes"?>
<Relationships xmlns="http://schemas.openxmlformats.org/package/2006/relationships"><Relationship Id="rId2" Type="http://schemas.openxmlformats.org/officeDocument/2006/relationships/package" Target="../embeddings/Microsoft_Excel_Worksheet_1D4_21D39F8B.xlsx"/><Relationship Id="rId1" Type="http://schemas.openxmlformats.org/officeDocument/2006/relationships/themeOverride" Target="../theme/themeOverride28.xml"/></Relationships>
</file>

<file path=ppt/charts/_rels/chart3.xml.rels><?xml version="1.0" encoding="UTF-8" standalone="yes"?>
<Relationships xmlns="http://schemas.openxmlformats.org/package/2006/relationships"><Relationship Id="rId2" Type="http://schemas.openxmlformats.org/officeDocument/2006/relationships/package" Target="../embeddings/Microsoft_Excel_Worksheet_18B_27807205.xlsx"/><Relationship Id="rId1" Type="http://schemas.openxmlformats.org/officeDocument/2006/relationships/themeOverride" Target="../theme/themeOverride2.xml"/></Relationships>
</file>

<file path=ppt/charts/_rels/chart30.xml.rels><?xml version="1.0" encoding="UTF-8" standalone="yes"?>
<Relationships xmlns="http://schemas.openxmlformats.org/package/2006/relationships"><Relationship Id="rId2" Type="http://schemas.openxmlformats.org/officeDocument/2006/relationships/package" Target="../embeddings/Microsoft_Excel_Worksheet_1A3_BFE3AE61.xlsx"/><Relationship Id="rId1" Type="http://schemas.openxmlformats.org/officeDocument/2006/relationships/themeOverride" Target="../theme/themeOverride29.xml"/></Relationships>
</file>

<file path=ppt/charts/_rels/chart31.xml.rels><?xml version="1.0" encoding="UTF-8" standalone="yes"?>
<Relationships xmlns="http://schemas.openxmlformats.org/package/2006/relationships"><Relationship Id="rId2" Type="http://schemas.openxmlformats.org/officeDocument/2006/relationships/package" Target="../embeddings/Microsoft_Excel_Worksheet_1A4_1EA2CB72.xlsx"/><Relationship Id="rId1" Type="http://schemas.openxmlformats.org/officeDocument/2006/relationships/themeOverride" Target="../theme/themeOverride30.xml"/></Relationships>
</file>

<file path=ppt/charts/_rels/chart32.xml.rels><?xml version="1.0" encoding="UTF-8" standalone="yes"?>
<Relationships xmlns="http://schemas.openxmlformats.org/package/2006/relationships"><Relationship Id="rId2" Type="http://schemas.openxmlformats.org/officeDocument/2006/relationships/package" Target="../embeddings/Microsoft_Excel_Worksheet_1ED_74DB71B.xlsx"/><Relationship Id="rId1" Type="http://schemas.openxmlformats.org/officeDocument/2006/relationships/themeOverride" Target="../theme/themeOverride31.xml"/></Relationships>
</file>

<file path=ppt/charts/_rels/chart33.xml.rels><?xml version="1.0" encoding="UTF-8" standalone="yes"?>
<Relationships xmlns="http://schemas.openxmlformats.org/package/2006/relationships"><Relationship Id="rId2" Type="http://schemas.openxmlformats.org/officeDocument/2006/relationships/package" Target="../embeddings/Microsoft_Excel_Worksheet_986_4F3B5D5A.xlsx"/><Relationship Id="rId1" Type="http://schemas.openxmlformats.org/officeDocument/2006/relationships/themeOverride" Target="../theme/themeOverride32.xml"/></Relationships>
</file>

<file path=ppt/charts/_rels/chart34.xml.rels><?xml version="1.0" encoding="UTF-8" standalone="yes"?>
<Relationships xmlns="http://schemas.openxmlformats.org/package/2006/relationships"><Relationship Id="rId2" Type="http://schemas.openxmlformats.org/officeDocument/2006/relationships/package" Target="../embeddings/Microsoft_Excel_Worksheet_986_4F3B5D5A1.xlsx"/><Relationship Id="rId1" Type="http://schemas.openxmlformats.org/officeDocument/2006/relationships/themeOverride" Target="../theme/themeOverride33.xml"/></Relationships>
</file>

<file path=ppt/charts/_rels/chart35.xml.rels><?xml version="1.0" encoding="UTF-8" standalone="yes"?>
<Relationships xmlns="http://schemas.openxmlformats.org/package/2006/relationships"><Relationship Id="rId2" Type="http://schemas.openxmlformats.org/officeDocument/2006/relationships/package" Target="../embeddings/Microsoft_Excel_Worksheet_1FF_92A89BFB.xlsx"/><Relationship Id="rId1" Type="http://schemas.openxmlformats.org/officeDocument/2006/relationships/themeOverride" Target="../theme/themeOverride34.xml"/></Relationships>
</file>

<file path=ppt/charts/_rels/chart36.xml.rels><?xml version="1.0" encoding="UTF-8" standalone="yes"?>
<Relationships xmlns="http://schemas.openxmlformats.org/package/2006/relationships"><Relationship Id="rId3" Type="http://schemas.openxmlformats.org/officeDocument/2006/relationships/themeOverride" Target="../theme/themeOverride35.xml"/><Relationship Id="rId2" Type="http://schemas.microsoft.com/office/2011/relationships/chartColorStyle" Target="colors1.xml"/><Relationship Id="rId1" Type="http://schemas.microsoft.com/office/2011/relationships/chartStyle" Target="style1.xml"/><Relationship Id="rId5" Type="http://schemas.openxmlformats.org/officeDocument/2006/relationships/chartUserShapes" Target="../drawings/drawing1.xml"/><Relationship Id="rId4" Type="http://schemas.openxmlformats.org/officeDocument/2006/relationships/package" Target="../embeddings/Microsoft_Excel_Worksheet_1F3_D1789000.xlsx"/></Relationships>
</file>

<file path=ppt/charts/_rels/chart37.xml.rels><?xml version="1.0" encoding="UTF-8" standalone="yes"?>
<Relationships xmlns="http://schemas.openxmlformats.org/package/2006/relationships"><Relationship Id="rId3" Type="http://schemas.openxmlformats.org/officeDocument/2006/relationships/themeOverride" Target="../theme/themeOverride36.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package" Target="../embeddings/Microsoft_Excel_Worksheet_1E8_1B8CF825.xlsx"/></Relationships>
</file>

<file path=ppt/charts/_rels/chart38.xml.rels><?xml version="1.0" encoding="UTF-8" standalone="yes"?>
<Relationships xmlns="http://schemas.openxmlformats.org/package/2006/relationships"><Relationship Id="rId3" Type="http://schemas.openxmlformats.org/officeDocument/2006/relationships/themeOverride" Target="../theme/themeOverride37.xm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package" Target="../embeddings/Microsoft_Excel_Worksheet_1E4_BF941E31.xlsx"/></Relationships>
</file>

<file path=ppt/charts/_rels/chart39.xml.rels><?xml version="1.0" encoding="UTF-8" standalone="yes"?>
<Relationships xmlns="http://schemas.openxmlformats.org/package/2006/relationships"><Relationship Id="rId3" Type="http://schemas.openxmlformats.org/officeDocument/2006/relationships/themeOverride" Target="../theme/themeOverride38.xml"/><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package" Target="../embeddings/Microsoft_Excel_Worksheet_1E5_2F09110F.xlsx"/></Relationships>
</file>

<file path=ppt/charts/_rels/chart4.xml.rels><?xml version="1.0" encoding="UTF-8" standalone="yes"?>
<Relationships xmlns="http://schemas.openxmlformats.org/package/2006/relationships"><Relationship Id="rId2" Type="http://schemas.openxmlformats.org/officeDocument/2006/relationships/package" Target="../embeddings/Microsoft_Excel_Worksheet_1DA_BDC03E85.xlsx"/><Relationship Id="rId1" Type="http://schemas.openxmlformats.org/officeDocument/2006/relationships/themeOverride" Target="../theme/themeOverride3.xml"/></Relationships>
</file>

<file path=ppt/charts/_rels/chart40.xml.rels><?xml version="1.0" encoding="UTF-8" standalone="yes"?>
<Relationships xmlns="http://schemas.openxmlformats.org/package/2006/relationships"><Relationship Id="rId3" Type="http://schemas.openxmlformats.org/officeDocument/2006/relationships/themeOverride" Target="../theme/themeOverride39.xml"/><Relationship Id="rId2" Type="http://schemas.microsoft.com/office/2011/relationships/chartColorStyle" Target="colors5.xml"/><Relationship Id="rId1" Type="http://schemas.microsoft.com/office/2011/relationships/chartStyle" Target="style5.xml"/><Relationship Id="rId4" Type="http://schemas.openxmlformats.org/officeDocument/2006/relationships/package" Target="../embeddings/Microsoft_Excel_Worksheet_200_8509DDCC.xlsx"/></Relationships>
</file>

<file path=ppt/charts/_rels/chart41.xml.rels><?xml version="1.0" encoding="UTF-8" standalone="yes"?>
<Relationships xmlns="http://schemas.openxmlformats.org/package/2006/relationships"><Relationship Id="rId2" Type="http://schemas.openxmlformats.org/officeDocument/2006/relationships/package" Target="../embeddings/Microsoft_Excel_Worksheet_1F6_2AD5B7C7.xlsx"/><Relationship Id="rId1" Type="http://schemas.openxmlformats.org/officeDocument/2006/relationships/themeOverride" Target="../theme/themeOverride40.xml"/></Relationships>
</file>

<file path=ppt/charts/_rels/chart42.xml.rels><?xml version="1.0" encoding="UTF-8" standalone="yes"?>
<Relationships xmlns="http://schemas.openxmlformats.org/package/2006/relationships"><Relationship Id="rId3" Type="http://schemas.openxmlformats.org/officeDocument/2006/relationships/themeOverride" Target="../theme/themeOverride41.xml"/><Relationship Id="rId2" Type="http://schemas.microsoft.com/office/2011/relationships/chartColorStyle" Target="colors6.xml"/><Relationship Id="rId1" Type="http://schemas.microsoft.com/office/2011/relationships/chartStyle" Target="style6.xml"/><Relationship Id="rId4" Type="http://schemas.openxmlformats.org/officeDocument/2006/relationships/package" Target="../embeddings/Microsoft_Excel_Worksheet_1E7_821ADD0F.xlsx"/></Relationships>
</file>

<file path=ppt/charts/_rels/chart43.xml.rels><?xml version="1.0" encoding="UTF-8" standalone="yes"?>
<Relationships xmlns="http://schemas.openxmlformats.org/package/2006/relationships"><Relationship Id="rId2" Type="http://schemas.openxmlformats.org/officeDocument/2006/relationships/package" Target="../embeddings/Microsoft_Excel_Worksheet_199_374755A.xlsx"/><Relationship Id="rId1" Type="http://schemas.openxmlformats.org/officeDocument/2006/relationships/themeOverride" Target="../theme/themeOverride42.xml"/></Relationships>
</file>

<file path=ppt/charts/_rels/chart44.xml.rels><?xml version="1.0" encoding="UTF-8" standalone="yes"?>
<Relationships xmlns="http://schemas.openxmlformats.org/package/2006/relationships"><Relationship Id="rId2" Type="http://schemas.openxmlformats.org/officeDocument/2006/relationships/package" Target="../embeddings/Microsoft_Excel_Worksheet_187_A6308841.xlsx"/><Relationship Id="rId1" Type="http://schemas.openxmlformats.org/officeDocument/2006/relationships/themeOverride" Target="../theme/themeOverride43.xml"/></Relationships>
</file>

<file path=ppt/charts/_rels/chart45.xml.rels><?xml version="1.0" encoding="UTF-8" standalone="yes"?>
<Relationships xmlns="http://schemas.openxmlformats.org/package/2006/relationships"><Relationship Id="rId2" Type="http://schemas.openxmlformats.org/officeDocument/2006/relationships/package" Target="../embeddings/Microsoft_Excel_Worksheet_1D8_69BB46FC.xlsx"/><Relationship Id="rId1" Type="http://schemas.openxmlformats.org/officeDocument/2006/relationships/themeOverride" Target="../theme/themeOverride44.xml"/></Relationships>
</file>

<file path=ppt/charts/_rels/chart46.xml.rels><?xml version="1.0" encoding="UTF-8" standalone="yes"?>
<Relationships xmlns="http://schemas.openxmlformats.org/package/2006/relationships"><Relationship Id="rId2" Type="http://schemas.openxmlformats.org/officeDocument/2006/relationships/package" Target="../embeddings/Microsoft_Excel_Worksheet_1D9_5DD59D99.xlsx"/><Relationship Id="rId1" Type="http://schemas.openxmlformats.org/officeDocument/2006/relationships/themeOverride" Target="../theme/themeOverride45.xml"/></Relationships>
</file>

<file path=ppt/charts/_rels/chart47.xml.rels><?xml version="1.0" encoding="UTF-8" standalone="yes"?>
<Relationships xmlns="http://schemas.openxmlformats.org/package/2006/relationships"><Relationship Id="rId2" Type="http://schemas.openxmlformats.org/officeDocument/2006/relationships/package" Target="../embeddings/Microsoft_Excel_Worksheet_15B_4D6E83AF.xlsx"/><Relationship Id="rId1" Type="http://schemas.openxmlformats.org/officeDocument/2006/relationships/themeOverride" Target="../theme/themeOverride46.xml"/></Relationships>
</file>

<file path=ppt/charts/_rels/chart48.xml.rels><?xml version="1.0" encoding="UTF-8" standalone="yes"?>
<Relationships xmlns="http://schemas.openxmlformats.org/package/2006/relationships"><Relationship Id="rId2" Type="http://schemas.openxmlformats.org/officeDocument/2006/relationships/package" Target="../embeddings/Microsoft_Excel_Worksheet_1EF_DF643EDA.xlsx"/><Relationship Id="rId1" Type="http://schemas.openxmlformats.org/officeDocument/2006/relationships/themeOverride" Target="../theme/themeOverride47.xml"/></Relationships>
</file>

<file path=ppt/charts/_rels/chart49.xml.rels><?xml version="1.0" encoding="UTF-8" standalone="yes"?>
<Relationships xmlns="http://schemas.openxmlformats.org/package/2006/relationships"><Relationship Id="rId2" Type="http://schemas.openxmlformats.org/officeDocument/2006/relationships/package" Target="../embeddings/Microsoft_Excel_Worksheet_1F4_2570C2B2.xlsx"/><Relationship Id="rId1" Type="http://schemas.openxmlformats.org/officeDocument/2006/relationships/themeOverride" Target="../theme/themeOverride48.xml"/></Relationships>
</file>

<file path=ppt/charts/_rels/chart5.xml.rels><?xml version="1.0" encoding="UTF-8" standalone="yes"?>
<Relationships xmlns="http://schemas.openxmlformats.org/package/2006/relationships"><Relationship Id="rId2" Type="http://schemas.openxmlformats.org/officeDocument/2006/relationships/package" Target="../embeddings/Microsoft_Excel_Worksheet_1DB_C9BDE708.xlsx"/><Relationship Id="rId1" Type="http://schemas.openxmlformats.org/officeDocument/2006/relationships/themeOverride" Target="../theme/themeOverride4.xml"/></Relationships>
</file>

<file path=ppt/charts/_rels/chart50.xml.rels><?xml version="1.0" encoding="UTF-8" standalone="yes"?>
<Relationships xmlns="http://schemas.openxmlformats.org/package/2006/relationships"><Relationship Id="rId2" Type="http://schemas.openxmlformats.org/officeDocument/2006/relationships/package" Target="../embeddings/Microsoft_Excel_Worksheet_1C5_9125875D.xlsx"/><Relationship Id="rId1" Type="http://schemas.openxmlformats.org/officeDocument/2006/relationships/themeOverride" Target="../theme/themeOverride49.xml"/></Relationships>
</file>

<file path=ppt/charts/_rels/chart51.xml.rels><?xml version="1.0" encoding="UTF-8" standalone="yes"?>
<Relationships xmlns="http://schemas.openxmlformats.org/package/2006/relationships"><Relationship Id="rId2" Type="http://schemas.openxmlformats.org/officeDocument/2006/relationships/package" Target="../embeddings/Microsoft_Excel_Worksheet_1FB_B2D1BEF2.xlsx"/><Relationship Id="rId1" Type="http://schemas.openxmlformats.org/officeDocument/2006/relationships/themeOverride" Target="../theme/themeOverride50.xml"/></Relationships>
</file>

<file path=ppt/charts/_rels/chart52.xml.rels><?xml version="1.0" encoding="UTF-8" standalone="yes"?>
<Relationships xmlns="http://schemas.openxmlformats.org/package/2006/relationships"><Relationship Id="rId2" Type="http://schemas.openxmlformats.org/officeDocument/2006/relationships/package" Target="../embeddings/Microsoft_Excel_Worksheet_1D1_B9A816EF.xlsx"/><Relationship Id="rId1" Type="http://schemas.openxmlformats.org/officeDocument/2006/relationships/themeOverride" Target="../theme/themeOverride51.xml"/></Relationships>
</file>

<file path=ppt/charts/_rels/chart53.xml.rels><?xml version="1.0" encoding="UTF-8" standalone="yes"?>
<Relationships xmlns="http://schemas.openxmlformats.org/package/2006/relationships"><Relationship Id="rId2" Type="http://schemas.openxmlformats.org/officeDocument/2006/relationships/package" Target="../embeddings/Microsoft_Excel_Worksheet_19A_B887E21C.xlsx"/><Relationship Id="rId1" Type="http://schemas.openxmlformats.org/officeDocument/2006/relationships/themeOverride" Target="../theme/themeOverride52.xml"/></Relationships>
</file>

<file path=ppt/charts/_rels/chart54.xml.rels><?xml version="1.0" encoding="UTF-8" standalone="yes"?>
<Relationships xmlns="http://schemas.openxmlformats.org/package/2006/relationships"><Relationship Id="rId2" Type="http://schemas.openxmlformats.org/officeDocument/2006/relationships/package" Target="../embeddings/Microsoft_Excel_Worksheet_191_7CD95B56.xlsx"/><Relationship Id="rId1" Type="http://schemas.openxmlformats.org/officeDocument/2006/relationships/themeOverride" Target="../theme/themeOverride53.xml"/></Relationships>
</file>

<file path=ppt/charts/_rels/chart55.xml.rels><?xml version="1.0" encoding="UTF-8" standalone="yes"?>
<Relationships xmlns="http://schemas.openxmlformats.org/package/2006/relationships"><Relationship Id="rId2" Type="http://schemas.openxmlformats.org/officeDocument/2006/relationships/package" Target="../embeddings/Microsoft_Excel_Worksheet_1D3_B3BD7AC7.xlsx"/><Relationship Id="rId1" Type="http://schemas.openxmlformats.org/officeDocument/2006/relationships/themeOverride" Target="../theme/themeOverride54.xml"/></Relationships>
</file>

<file path=ppt/charts/_rels/chart56.xml.rels><?xml version="1.0" encoding="UTF-8" standalone="yes"?>
<Relationships xmlns="http://schemas.openxmlformats.org/package/2006/relationships"><Relationship Id="rId3" Type="http://schemas.openxmlformats.org/officeDocument/2006/relationships/themeOverride" Target="../theme/themeOverride55.xml"/><Relationship Id="rId2" Type="http://schemas.microsoft.com/office/2011/relationships/chartColorStyle" Target="colors7.xml"/><Relationship Id="rId1" Type="http://schemas.microsoft.com/office/2011/relationships/chartStyle" Target="style7.xml"/><Relationship Id="rId4" Type="http://schemas.openxmlformats.org/officeDocument/2006/relationships/package" Target="../embeddings/Microsoft_Excel_Worksheet_1E9_ED34623E.xlsx"/></Relationships>
</file>

<file path=ppt/charts/_rels/chart57.xml.rels><?xml version="1.0" encoding="UTF-8" standalone="yes"?>
<Relationships xmlns="http://schemas.openxmlformats.org/package/2006/relationships"><Relationship Id="rId3" Type="http://schemas.openxmlformats.org/officeDocument/2006/relationships/themeOverride" Target="../theme/themeOverride56.xml"/><Relationship Id="rId2" Type="http://schemas.microsoft.com/office/2011/relationships/chartColorStyle" Target="colors8.xml"/><Relationship Id="rId1" Type="http://schemas.microsoft.com/office/2011/relationships/chartStyle" Target="style8.xml"/><Relationship Id="rId5" Type="http://schemas.openxmlformats.org/officeDocument/2006/relationships/chartUserShapes" Target="../drawings/drawing2.xml"/><Relationship Id="rId4" Type="http://schemas.openxmlformats.org/officeDocument/2006/relationships/package" Target="../embeddings/Microsoft_Excel_Worksheet_1D7_A473A751.xlsx"/></Relationships>
</file>

<file path=ppt/charts/_rels/chart58.xml.rels><?xml version="1.0" encoding="UTF-8" standalone="yes"?>
<Relationships xmlns="http://schemas.openxmlformats.org/package/2006/relationships"><Relationship Id="rId2" Type="http://schemas.openxmlformats.org/officeDocument/2006/relationships/package" Target="../embeddings/Microsoft_Excel_Worksheet_167_100DBD0F.xlsx"/><Relationship Id="rId1" Type="http://schemas.openxmlformats.org/officeDocument/2006/relationships/themeOverride" Target="../theme/themeOverride57.xml"/></Relationships>
</file>

<file path=ppt/charts/_rels/chart59.xml.rels><?xml version="1.0" encoding="UTF-8" standalone="yes"?>
<Relationships xmlns="http://schemas.openxmlformats.org/package/2006/relationships"><Relationship Id="rId2" Type="http://schemas.openxmlformats.org/officeDocument/2006/relationships/package" Target="../embeddings/Microsoft_Excel_Worksheet_17E_304E5CDF.xlsx"/><Relationship Id="rId1" Type="http://schemas.openxmlformats.org/officeDocument/2006/relationships/themeOverride" Target="../theme/themeOverride58.xml"/></Relationships>
</file>

<file path=ppt/charts/_rels/chart6.xml.rels><?xml version="1.0" encoding="UTF-8" standalone="yes"?>
<Relationships xmlns="http://schemas.openxmlformats.org/package/2006/relationships"><Relationship Id="rId2" Type="http://schemas.openxmlformats.org/officeDocument/2006/relationships/package" Target="../embeddings/Microsoft_Excel_Worksheet_1C7_BFC4B47F.xlsx"/><Relationship Id="rId1" Type="http://schemas.openxmlformats.org/officeDocument/2006/relationships/themeOverride" Target="../theme/themeOverride5.xml"/></Relationships>
</file>

<file path=ppt/charts/_rels/chart60.xml.rels><?xml version="1.0" encoding="UTF-8" standalone="yes"?>
<Relationships xmlns="http://schemas.openxmlformats.org/package/2006/relationships"><Relationship Id="rId3" Type="http://schemas.openxmlformats.org/officeDocument/2006/relationships/themeOverride" Target="../theme/themeOverride59.xml"/><Relationship Id="rId2" Type="http://schemas.microsoft.com/office/2011/relationships/chartColorStyle" Target="colors9.xml"/><Relationship Id="rId1" Type="http://schemas.microsoft.com/office/2011/relationships/chartStyle" Target="style9.xml"/><Relationship Id="rId5" Type="http://schemas.openxmlformats.org/officeDocument/2006/relationships/chartUserShapes" Target="../drawings/drawing3.xml"/><Relationship Id="rId4" Type="http://schemas.openxmlformats.org/officeDocument/2006/relationships/package" Target="../embeddings/Microsoft_Excel_Worksheet_1F0_D521B604.xlsx"/></Relationships>
</file>

<file path=ppt/charts/_rels/chart61.xml.rels><?xml version="1.0" encoding="UTF-8" standalone="yes"?>
<Relationships xmlns="http://schemas.openxmlformats.org/package/2006/relationships"><Relationship Id="rId2" Type="http://schemas.openxmlformats.org/officeDocument/2006/relationships/package" Target="../embeddings/Microsoft_Excel_Worksheet_1CD_2160C002.xlsx"/><Relationship Id="rId1" Type="http://schemas.openxmlformats.org/officeDocument/2006/relationships/themeOverride" Target="../theme/themeOverride60.xml"/></Relationships>
</file>

<file path=ppt/charts/_rels/chart62.xml.rels><?xml version="1.0" encoding="UTF-8" standalone="yes"?>
<Relationships xmlns="http://schemas.openxmlformats.org/package/2006/relationships"><Relationship Id="rId2" Type="http://schemas.openxmlformats.org/officeDocument/2006/relationships/package" Target="../embeddings/Microsoft_Excel_Worksheet_1EA_446BDF3A.xlsx"/><Relationship Id="rId1" Type="http://schemas.openxmlformats.org/officeDocument/2006/relationships/themeOverride" Target="../theme/themeOverride61.xml"/></Relationships>
</file>

<file path=ppt/charts/_rels/chart63.xml.rels><?xml version="1.0" encoding="UTF-8" standalone="yes"?>
<Relationships xmlns="http://schemas.openxmlformats.org/package/2006/relationships"><Relationship Id="rId2" Type="http://schemas.openxmlformats.org/officeDocument/2006/relationships/package" Target="../embeddings/Microsoft_Excel_Worksheet_1DF_CC68684C.xlsx"/><Relationship Id="rId1" Type="http://schemas.openxmlformats.org/officeDocument/2006/relationships/themeOverride" Target="../theme/themeOverride62.xml"/></Relationships>
</file>

<file path=ppt/charts/_rels/chart64.xml.rels><?xml version="1.0" encoding="UTF-8" standalone="yes"?>
<Relationships xmlns="http://schemas.openxmlformats.org/package/2006/relationships"><Relationship Id="rId3" Type="http://schemas.openxmlformats.org/officeDocument/2006/relationships/themeOverride" Target="../theme/themeOverride63.xml"/><Relationship Id="rId2" Type="http://schemas.microsoft.com/office/2011/relationships/chartColorStyle" Target="colors10.xml"/><Relationship Id="rId1" Type="http://schemas.microsoft.com/office/2011/relationships/chartStyle" Target="style10.xml"/><Relationship Id="rId5" Type="http://schemas.openxmlformats.org/officeDocument/2006/relationships/chartUserShapes" Target="../drawings/drawing4.xml"/><Relationship Id="rId4" Type="http://schemas.openxmlformats.org/officeDocument/2006/relationships/package" Target="../embeddings/Microsoft_Excel_Worksheet_1E0_36246D9F.xlsx"/></Relationships>
</file>

<file path=ppt/charts/_rels/chart65.xml.rels><?xml version="1.0" encoding="UTF-8" standalone="yes"?>
<Relationships xmlns="http://schemas.openxmlformats.org/package/2006/relationships"><Relationship Id="rId3" Type="http://schemas.openxmlformats.org/officeDocument/2006/relationships/themeOverride" Target="../theme/themeOverride64.xml"/><Relationship Id="rId2" Type="http://schemas.microsoft.com/office/2011/relationships/chartColorStyle" Target="colors11.xml"/><Relationship Id="rId1" Type="http://schemas.microsoft.com/office/2011/relationships/chartStyle" Target="style11.xml"/><Relationship Id="rId4" Type="http://schemas.openxmlformats.org/officeDocument/2006/relationships/package" Target="../embeddings/Microsoft_Excel_Worksheet_1EB_408D6EBE.xlsx"/></Relationships>
</file>

<file path=ppt/charts/_rels/chart66.xml.rels><?xml version="1.0" encoding="UTF-8" standalone="yes"?>
<Relationships xmlns="http://schemas.openxmlformats.org/package/2006/relationships"><Relationship Id="rId2" Type="http://schemas.openxmlformats.org/officeDocument/2006/relationships/package" Target="../embeddings/Microsoft_Excel_Worksheet_1E3_426D7023.xlsx"/><Relationship Id="rId1" Type="http://schemas.openxmlformats.org/officeDocument/2006/relationships/themeOverride" Target="../theme/themeOverride65.xml"/></Relationships>
</file>

<file path=ppt/charts/_rels/chart67.xml.rels><?xml version="1.0" encoding="UTF-8" standalone="yes"?>
<Relationships xmlns="http://schemas.openxmlformats.org/package/2006/relationships"><Relationship Id="rId3" Type="http://schemas.openxmlformats.org/officeDocument/2006/relationships/themeOverride" Target="../theme/themeOverride66.xml"/><Relationship Id="rId2" Type="http://schemas.microsoft.com/office/2011/relationships/chartColorStyle" Target="colors12.xml"/><Relationship Id="rId1" Type="http://schemas.microsoft.com/office/2011/relationships/chartStyle" Target="style12.xml"/><Relationship Id="rId4" Type="http://schemas.openxmlformats.org/officeDocument/2006/relationships/package" Target="../embeddings/Microsoft_Excel_Worksheet_1EC_21CD1CEC.xlsx"/></Relationships>
</file>

<file path=ppt/charts/_rels/chart7.xml.rels><?xml version="1.0" encoding="UTF-8" standalone="yes"?>
<Relationships xmlns="http://schemas.openxmlformats.org/package/2006/relationships"><Relationship Id="rId2" Type="http://schemas.openxmlformats.org/officeDocument/2006/relationships/package" Target="../embeddings/Microsoft_Excel_Worksheet_1CE_E7ED88D.xlsx"/><Relationship Id="rId1" Type="http://schemas.openxmlformats.org/officeDocument/2006/relationships/themeOverride" Target="../theme/themeOverride6.xml"/></Relationships>
</file>

<file path=ppt/charts/_rels/chart8.xml.rels><?xml version="1.0" encoding="UTF-8" standalone="yes"?>
<Relationships xmlns="http://schemas.openxmlformats.org/package/2006/relationships"><Relationship Id="rId2" Type="http://schemas.openxmlformats.org/officeDocument/2006/relationships/package" Target="../embeddings/Microsoft_Excel_Worksheet_1CF_306AF6A7.xlsx"/><Relationship Id="rId1" Type="http://schemas.openxmlformats.org/officeDocument/2006/relationships/themeOverride" Target="../theme/themeOverride7.xml"/></Relationships>
</file>

<file path=ppt/charts/_rels/chart9.xml.rels><?xml version="1.0" encoding="UTF-8" standalone="yes"?>
<Relationships xmlns="http://schemas.openxmlformats.org/package/2006/relationships"><Relationship Id="rId2" Type="http://schemas.openxmlformats.org/officeDocument/2006/relationships/package" Target="../embeddings/Microsoft_Excel_Worksheet_1AB_5ACF5B5C.xlsx"/><Relationship Id="rId1" Type="http://schemas.openxmlformats.org/officeDocument/2006/relationships/themeOverride" Target="../theme/themeOverride8.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4347333664250798E-2"/>
          <c:y val="0.13582762736930701"/>
          <c:w val="0.91874796503659895"/>
          <c:h val="0.69430989913579899"/>
        </c:manualLayout>
      </c:layout>
      <c:barChart>
        <c:barDir val="bar"/>
        <c:grouping val="clustered"/>
        <c:varyColors val="0"/>
        <c:ser>
          <c:idx val="0"/>
          <c:order val="0"/>
          <c:tx>
            <c:strRef>
              <c:f>Sheet1!$B$1</c:f>
              <c:strCache>
                <c:ptCount val="1"/>
                <c:pt idx="0">
                  <c:v>2022 Results</c:v>
                </c:pt>
              </c:strCache>
            </c:strRef>
          </c:tx>
          <c:spPr>
            <a:solidFill>
              <a:schemeClr val="accent4">
                <a:lumMod val="60000"/>
                <a:lumOff val="40000"/>
              </a:schemeClr>
            </a:solidFill>
          </c:spPr>
          <c:invertIfNegative val="0"/>
          <c:cat>
            <c:strRef>
              <c:f>Sheet1!$A$2:$A$10</c:f>
              <c:strCache>
                <c:ptCount val="9"/>
                <c:pt idx="0">
                  <c:v>Nursing Informatics Specialist</c:v>
                </c:pt>
                <c:pt idx="1">
                  <c:v>Clinical Informatics Specialist</c:v>
                </c:pt>
                <c:pt idx="2">
                  <c:v>Clinical Analyst</c:v>
                </c:pt>
                <c:pt idx="3">
                  <c:v>Director of Clinical Informatics</c:v>
                </c:pt>
                <c:pt idx="4">
                  <c:v>Manager of Clinical Informatics</c:v>
                </c:pt>
                <c:pt idx="5">
                  <c:v>Nurse Educator/Instructor</c:v>
                </c:pt>
                <c:pt idx="6">
                  <c:v>Consultant</c:v>
                </c:pt>
                <c:pt idx="7">
                  <c:v>Chief Nursing Informatics Officer</c:v>
                </c:pt>
                <c:pt idx="8">
                  <c:v>Academia/Professor</c:v>
                </c:pt>
              </c:strCache>
            </c:strRef>
          </c:cat>
          <c:val>
            <c:numRef>
              <c:f>Sheet1!$B$2:$B$10</c:f>
              <c:numCache>
                <c:formatCode>0%</c:formatCode>
                <c:ptCount val="9"/>
                <c:pt idx="0">
                  <c:v>0.17</c:v>
                </c:pt>
                <c:pt idx="1">
                  <c:v>0.12</c:v>
                </c:pt>
                <c:pt idx="2">
                  <c:v>0.08</c:v>
                </c:pt>
                <c:pt idx="3">
                  <c:v>0.09</c:v>
                </c:pt>
                <c:pt idx="4">
                  <c:v>0.08</c:v>
                </c:pt>
                <c:pt idx="5">
                  <c:v>0.02</c:v>
                </c:pt>
                <c:pt idx="6">
                  <c:v>0.06</c:v>
                </c:pt>
                <c:pt idx="7">
                  <c:v>0.04</c:v>
                </c:pt>
                <c:pt idx="8">
                  <c:v>0.04</c:v>
                </c:pt>
              </c:numCache>
            </c:numRef>
          </c:val>
          <c:extLst>
            <c:ext xmlns:c16="http://schemas.microsoft.com/office/drawing/2014/chart" uri="{C3380CC4-5D6E-409C-BE32-E72D297353CC}">
              <c16:uniqueId val="{00000000-F449-A14E-8181-7113796305A5}"/>
            </c:ext>
          </c:extLst>
        </c:ser>
        <c:ser>
          <c:idx val="1"/>
          <c:order val="1"/>
          <c:tx>
            <c:strRef>
              <c:f>Sheet1!$C$1</c:f>
              <c:strCache>
                <c:ptCount val="1"/>
                <c:pt idx="0">
                  <c:v>2020 Results</c:v>
                </c:pt>
              </c:strCache>
            </c:strRef>
          </c:tx>
          <c:spPr>
            <a:solidFill>
              <a:schemeClr val="accent3"/>
            </a:solidFill>
            <a:ln>
              <a:noFill/>
            </a:ln>
            <a:effectLst/>
          </c:spPr>
          <c:invertIfNegative val="0"/>
          <c:cat>
            <c:strRef>
              <c:f>Sheet1!$A$2:$A$10</c:f>
              <c:strCache>
                <c:ptCount val="9"/>
                <c:pt idx="0">
                  <c:v>Nursing Informatics Specialist</c:v>
                </c:pt>
                <c:pt idx="1">
                  <c:v>Clinical Informatics Specialist</c:v>
                </c:pt>
                <c:pt idx="2">
                  <c:v>Clinical Analyst</c:v>
                </c:pt>
                <c:pt idx="3">
                  <c:v>Director of Clinical Informatics</c:v>
                </c:pt>
                <c:pt idx="4">
                  <c:v>Manager of Clinical Informatics</c:v>
                </c:pt>
                <c:pt idx="5">
                  <c:v>Nurse Educator/Instructor</c:v>
                </c:pt>
                <c:pt idx="6">
                  <c:v>Consultant</c:v>
                </c:pt>
                <c:pt idx="7">
                  <c:v>Chief Nursing Informatics Officer</c:v>
                </c:pt>
                <c:pt idx="8">
                  <c:v>Academia/Professor</c:v>
                </c:pt>
              </c:strCache>
            </c:strRef>
          </c:cat>
          <c:val>
            <c:numRef>
              <c:f>Sheet1!$C$2:$C$10</c:f>
              <c:numCache>
                <c:formatCode>0%</c:formatCode>
                <c:ptCount val="9"/>
                <c:pt idx="0">
                  <c:v>0.235467255334805</c:v>
                </c:pt>
                <c:pt idx="1">
                  <c:v>0.01</c:v>
                </c:pt>
                <c:pt idx="2">
                  <c:v>0.12877115526122149</c:v>
                </c:pt>
                <c:pt idx="3">
                  <c:v>0.1066961000735835</c:v>
                </c:pt>
                <c:pt idx="4">
                  <c:v>0.10375275938189846</c:v>
                </c:pt>
                <c:pt idx="5">
                  <c:v>4.194260485651214E-2</c:v>
                </c:pt>
                <c:pt idx="6">
                  <c:v>4.1206769683590876E-2</c:v>
                </c:pt>
                <c:pt idx="7">
                  <c:v>3.5320088300220751E-2</c:v>
                </c:pt>
                <c:pt idx="8">
                  <c:v>3.2376747608535691E-2</c:v>
                </c:pt>
              </c:numCache>
            </c:numRef>
          </c:val>
          <c:extLst>
            <c:ext xmlns:c16="http://schemas.microsoft.com/office/drawing/2014/chart" uri="{C3380CC4-5D6E-409C-BE32-E72D297353CC}">
              <c16:uniqueId val="{00000001-F449-A14E-8181-7113796305A5}"/>
            </c:ext>
          </c:extLst>
        </c:ser>
        <c:ser>
          <c:idx val="2"/>
          <c:order val="2"/>
          <c:tx>
            <c:strRef>
              <c:f>Sheet1!$D$1</c:f>
              <c:strCache>
                <c:ptCount val="1"/>
                <c:pt idx="0">
                  <c:v>2017 Results</c:v>
                </c:pt>
              </c:strCache>
            </c:strRef>
          </c:tx>
          <c:spPr>
            <a:solidFill>
              <a:schemeClr val="accent2"/>
            </a:solidFill>
            <a:ln>
              <a:noFill/>
            </a:ln>
            <a:effectLst/>
          </c:spPr>
          <c:invertIfNegative val="0"/>
          <c:cat>
            <c:strRef>
              <c:f>Sheet1!$A$2:$A$10</c:f>
              <c:strCache>
                <c:ptCount val="9"/>
                <c:pt idx="0">
                  <c:v>Nursing Informatics Specialist</c:v>
                </c:pt>
                <c:pt idx="1">
                  <c:v>Clinical Informatics Specialist</c:v>
                </c:pt>
                <c:pt idx="2">
                  <c:v>Clinical Analyst</c:v>
                </c:pt>
                <c:pt idx="3">
                  <c:v>Director of Clinical Informatics</c:v>
                </c:pt>
                <c:pt idx="4">
                  <c:v>Manager of Clinical Informatics</c:v>
                </c:pt>
                <c:pt idx="5">
                  <c:v>Nurse Educator/Instructor</c:v>
                </c:pt>
                <c:pt idx="6">
                  <c:v>Consultant</c:v>
                </c:pt>
                <c:pt idx="7">
                  <c:v>Chief Nursing Informatics Officer</c:v>
                </c:pt>
                <c:pt idx="8">
                  <c:v>Academia/Professor</c:v>
                </c:pt>
              </c:strCache>
            </c:strRef>
          </c:cat>
          <c:val>
            <c:numRef>
              <c:f>Sheet1!$D$2:$D$10</c:f>
              <c:numCache>
                <c:formatCode>0%</c:formatCode>
                <c:ptCount val="9"/>
                <c:pt idx="0">
                  <c:v>0.2</c:v>
                </c:pt>
                <c:pt idx="1">
                  <c:v>0.03</c:v>
                </c:pt>
                <c:pt idx="2">
                  <c:v>0.05</c:v>
                </c:pt>
                <c:pt idx="3">
                  <c:v>7.0000000000000007E-2</c:v>
                </c:pt>
                <c:pt idx="4">
                  <c:v>0.01</c:v>
                </c:pt>
                <c:pt idx="5">
                  <c:v>0.03</c:v>
                </c:pt>
                <c:pt idx="6">
                  <c:v>0.04</c:v>
                </c:pt>
                <c:pt idx="7">
                  <c:v>0.02</c:v>
                </c:pt>
                <c:pt idx="8">
                  <c:v>0.02</c:v>
                </c:pt>
              </c:numCache>
            </c:numRef>
          </c:val>
          <c:extLst>
            <c:ext xmlns:c16="http://schemas.microsoft.com/office/drawing/2014/chart" uri="{C3380CC4-5D6E-409C-BE32-E72D297353CC}">
              <c16:uniqueId val="{00000002-F449-A14E-8181-7113796305A5}"/>
            </c:ext>
          </c:extLst>
        </c:ser>
        <c:ser>
          <c:idx val="3"/>
          <c:order val="3"/>
          <c:tx>
            <c:strRef>
              <c:f>Sheet1!$E$1</c:f>
              <c:strCache>
                <c:ptCount val="1"/>
                <c:pt idx="0">
                  <c:v>2014 Results</c:v>
                </c:pt>
              </c:strCache>
            </c:strRef>
          </c:tx>
          <c:spPr>
            <a:solidFill>
              <a:schemeClr val="accent1"/>
            </a:solidFill>
            <a:ln w="25400">
              <a:noFill/>
              <a:headEnd w="lg" len="lg"/>
              <a:tailEnd w="lg" len="lg"/>
            </a:ln>
            <a:effectLst/>
          </c:spPr>
          <c:invertIfNegative val="0"/>
          <c:cat>
            <c:strRef>
              <c:f>Sheet1!$A$2:$A$10</c:f>
              <c:strCache>
                <c:ptCount val="9"/>
                <c:pt idx="0">
                  <c:v>Nursing Informatics Specialist</c:v>
                </c:pt>
                <c:pt idx="1">
                  <c:v>Clinical Informatics Specialist</c:v>
                </c:pt>
                <c:pt idx="2">
                  <c:v>Clinical Analyst</c:v>
                </c:pt>
                <c:pt idx="3">
                  <c:v>Director of Clinical Informatics</c:v>
                </c:pt>
                <c:pt idx="4">
                  <c:v>Manager of Clinical Informatics</c:v>
                </c:pt>
                <c:pt idx="5">
                  <c:v>Nurse Educator/Instructor</c:v>
                </c:pt>
                <c:pt idx="6">
                  <c:v>Consultant</c:v>
                </c:pt>
                <c:pt idx="7">
                  <c:v>Chief Nursing Informatics Officer</c:v>
                </c:pt>
                <c:pt idx="8">
                  <c:v>Academia/Professor</c:v>
                </c:pt>
              </c:strCache>
            </c:strRef>
          </c:cat>
          <c:val>
            <c:numRef>
              <c:f>Sheet1!$E$2:$E$10</c:f>
              <c:numCache>
                <c:formatCode>0%</c:formatCode>
                <c:ptCount val="9"/>
                <c:pt idx="0">
                  <c:v>0.23</c:v>
                </c:pt>
                <c:pt idx="1">
                  <c:v>0.02</c:v>
                </c:pt>
                <c:pt idx="2">
                  <c:v>7.0000000000000007E-2</c:v>
                </c:pt>
                <c:pt idx="3">
                  <c:v>0.01</c:v>
                </c:pt>
                <c:pt idx="4">
                  <c:v>0.01</c:v>
                </c:pt>
                <c:pt idx="5">
                  <c:v>0.03</c:v>
                </c:pt>
                <c:pt idx="6">
                  <c:v>0.04</c:v>
                </c:pt>
                <c:pt idx="7">
                  <c:v>0.02</c:v>
                </c:pt>
                <c:pt idx="8">
                  <c:v>0.01</c:v>
                </c:pt>
              </c:numCache>
            </c:numRef>
          </c:val>
          <c:extLst>
            <c:ext xmlns:c16="http://schemas.microsoft.com/office/drawing/2014/chart" uri="{C3380CC4-5D6E-409C-BE32-E72D297353CC}">
              <c16:uniqueId val="{00000000-59CB-40E0-91DB-986F01D0C696}"/>
            </c:ext>
          </c:extLst>
        </c:ser>
        <c:dLbls>
          <c:showLegendKey val="0"/>
          <c:showVal val="0"/>
          <c:showCatName val="0"/>
          <c:showSerName val="0"/>
          <c:showPercent val="0"/>
          <c:showBubbleSize val="0"/>
        </c:dLbls>
        <c:gapWidth val="150"/>
        <c:axId val="2120106056"/>
        <c:axId val="2120109640"/>
      </c:barChart>
      <c:catAx>
        <c:axId val="212010605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0" spcFirstLastPara="1" vertOverflow="ellipsis" wrap="square" anchor="ctr" anchorCtr="1"/>
          <a:lstStyle/>
          <a:p>
            <a:pPr>
              <a:defRPr sz="1000" b="0" i="0" u="none" strike="noStrike" kern="1200" baseline="0">
                <a:solidFill>
                  <a:srgbClr val="1E22AA"/>
                </a:solidFill>
                <a:latin typeface="Prometo Medium" panose="020B0604030203060203" pitchFamily="34" charset="77"/>
                <a:ea typeface="+mn-ea"/>
                <a:cs typeface="+mn-cs"/>
              </a:defRPr>
            </a:pPr>
            <a:endParaRPr lang="en-US"/>
          </a:p>
        </c:txPr>
        <c:crossAx val="2120109640"/>
        <c:crosses val="autoZero"/>
        <c:auto val="1"/>
        <c:lblAlgn val="ctr"/>
        <c:lblOffset val="100"/>
        <c:noMultiLvlLbl val="0"/>
      </c:catAx>
      <c:valAx>
        <c:axId val="2120109640"/>
        <c:scaling>
          <c:orientation val="minMax"/>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rgbClr val="1E22AA"/>
                </a:solidFill>
                <a:latin typeface="Prometo Medium" panose="020B0604030203060203" pitchFamily="34" charset="77"/>
                <a:ea typeface="+mn-ea"/>
                <a:cs typeface="+mn-cs"/>
              </a:defRPr>
            </a:pPr>
            <a:endParaRPr lang="en-US"/>
          </a:p>
        </c:txPr>
        <c:crossAx val="2120106056"/>
        <c:crosses val="max"/>
        <c:crossBetween val="between"/>
      </c:valAx>
      <c:spPr>
        <a:noFill/>
        <a:ln>
          <a:noFill/>
        </a:ln>
        <a:effectLst/>
      </c:spPr>
    </c:plotArea>
    <c:legend>
      <c:legendPos val="b"/>
      <c:layout>
        <c:manualLayout>
          <c:xMode val="edge"/>
          <c:yMode val="edge"/>
          <c:x val="0.254455245797505"/>
          <c:y val="2.1243812687281701E-2"/>
          <c:w val="0.74554476467555342"/>
          <c:h val="4.6166339706265845E-2"/>
        </c:manualLayout>
      </c:layout>
      <c:overlay val="0"/>
      <c:spPr>
        <a:noFill/>
        <a:ln>
          <a:noFill/>
        </a:ln>
        <a:effectLst/>
      </c:spPr>
      <c:txPr>
        <a:bodyPr rot="0" spcFirstLastPara="1" vertOverflow="ellipsis" vert="horz" wrap="square" anchor="ctr" anchorCtr="1"/>
        <a:lstStyle/>
        <a:p>
          <a:pPr>
            <a:defRPr sz="1200" b="0" i="0" u="none" strike="noStrike" kern="1200" baseline="0">
              <a:solidFill>
                <a:srgbClr val="1E22AA"/>
              </a:solidFill>
              <a:latin typeface="Century Gothic" panose="020B0502020202020204" pitchFamily="34" charset="0"/>
              <a:ea typeface="Open Sans Semibold" charset="0"/>
              <a:cs typeface="Open Sans Semibold" charset="0"/>
            </a:defRPr>
          </a:pPr>
          <a:endParaRPr lang="en-US"/>
        </a:p>
      </c:txPr>
    </c:legend>
    <c:plotVisOnly val="1"/>
    <c:dispBlanksAs val="gap"/>
    <c:showDLblsOverMax val="0"/>
  </c:chart>
  <c:spPr>
    <a:noFill/>
    <a:ln>
      <a:noFill/>
    </a:ln>
    <a:effectLst/>
  </c:spPr>
  <c:txPr>
    <a:bodyPr/>
    <a:lstStyle/>
    <a:p>
      <a:pPr>
        <a:defRPr sz="1200">
          <a:latin typeface="+mn-lt"/>
        </a:defRPr>
      </a:pPr>
      <a:endParaRPr lang="en-US"/>
    </a:p>
  </c:txPr>
  <c:externalData r:id="rId1">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5.4347333664250798E-2"/>
          <c:y val="0.13582762736930701"/>
          <c:w val="0.91874796503659895"/>
          <c:h val="0.69430989913579899"/>
        </c:manualLayout>
      </c:layout>
      <c:barChart>
        <c:barDir val="bar"/>
        <c:grouping val="clustered"/>
        <c:varyColors val="0"/>
        <c:ser>
          <c:idx val="0"/>
          <c:order val="0"/>
          <c:tx>
            <c:strRef>
              <c:f>Sheet1!$B$1</c:f>
              <c:strCache>
                <c:ptCount val="1"/>
                <c:pt idx="0">
                  <c:v>Informatics Related Certifications</c:v>
                </c:pt>
              </c:strCache>
            </c:strRef>
          </c:tx>
          <c:spPr>
            <a:solidFill>
              <a:srgbClr val="810D5A"/>
            </a:solidFill>
            <a:ln>
              <a:noFill/>
            </a:ln>
            <a:effectLst/>
          </c:spPr>
          <c:invertIfNegative val="0"/>
          <c:cat>
            <c:strRef>
              <c:f>Sheet1!$A$2:$A$9</c:f>
              <c:strCache>
                <c:ptCount val="8"/>
                <c:pt idx="0">
                  <c:v>$201,000 or more</c:v>
                </c:pt>
                <c:pt idx="1">
                  <c:v>$176,000 to $200,000</c:v>
                </c:pt>
                <c:pt idx="2">
                  <c:v>$151,000 to $175,000</c:v>
                </c:pt>
                <c:pt idx="3">
                  <c:v>$126,000 to $150,000</c:v>
                </c:pt>
                <c:pt idx="4">
                  <c:v>$101,000 to $125,000</c:v>
                </c:pt>
                <c:pt idx="5">
                  <c:v>$76,000 to $100,000</c:v>
                </c:pt>
                <c:pt idx="6">
                  <c:v>$51,000 to $75,000</c:v>
                </c:pt>
                <c:pt idx="7">
                  <c:v>$50,000 or less</c:v>
                </c:pt>
              </c:strCache>
            </c:strRef>
          </c:cat>
          <c:val>
            <c:numRef>
              <c:f>Sheet1!$B$2:$B$9</c:f>
              <c:numCache>
                <c:formatCode>0%</c:formatCode>
                <c:ptCount val="8"/>
                <c:pt idx="0">
                  <c:v>0.37000000000000005</c:v>
                </c:pt>
                <c:pt idx="1">
                  <c:v>0.32999999999999996</c:v>
                </c:pt>
                <c:pt idx="2">
                  <c:v>0.49</c:v>
                </c:pt>
                <c:pt idx="3">
                  <c:v>0.68</c:v>
                </c:pt>
                <c:pt idx="4">
                  <c:v>0.85</c:v>
                </c:pt>
                <c:pt idx="5">
                  <c:v>0.57999999999999996</c:v>
                </c:pt>
                <c:pt idx="6">
                  <c:v>0.52</c:v>
                </c:pt>
                <c:pt idx="7">
                  <c:v>0.15</c:v>
                </c:pt>
              </c:numCache>
            </c:numRef>
          </c:val>
          <c:extLst>
            <c:ext xmlns:c16="http://schemas.microsoft.com/office/drawing/2014/chart" uri="{C3380CC4-5D6E-409C-BE32-E72D297353CC}">
              <c16:uniqueId val="{00000000-F449-A14E-8181-7113796305A5}"/>
            </c:ext>
          </c:extLst>
        </c:ser>
        <c:ser>
          <c:idx val="1"/>
          <c:order val="1"/>
          <c:tx>
            <c:strRef>
              <c:f>Sheet1!$C$1</c:f>
              <c:strCache>
                <c:ptCount val="1"/>
                <c:pt idx="0">
                  <c:v>PMP</c:v>
                </c:pt>
              </c:strCache>
            </c:strRef>
          </c:tx>
          <c:spPr>
            <a:solidFill>
              <a:srgbClr val="AE44A9"/>
            </a:solidFill>
            <a:ln>
              <a:noFill/>
            </a:ln>
            <a:effectLst/>
          </c:spPr>
          <c:invertIfNegative val="0"/>
          <c:cat>
            <c:strRef>
              <c:f>Sheet1!$A$2:$A$9</c:f>
              <c:strCache>
                <c:ptCount val="8"/>
                <c:pt idx="0">
                  <c:v>$201,000 or more</c:v>
                </c:pt>
                <c:pt idx="1">
                  <c:v>$176,000 to $200,000</c:v>
                </c:pt>
                <c:pt idx="2">
                  <c:v>$151,000 to $175,000</c:v>
                </c:pt>
                <c:pt idx="3">
                  <c:v>$126,000 to $150,000</c:v>
                </c:pt>
                <c:pt idx="4">
                  <c:v>$101,000 to $125,000</c:v>
                </c:pt>
                <c:pt idx="5">
                  <c:v>$76,000 to $100,000</c:v>
                </c:pt>
                <c:pt idx="6">
                  <c:v>$51,000 to $75,000</c:v>
                </c:pt>
                <c:pt idx="7">
                  <c:v>$50,000 or less</c:v>
                </c:pt>
              </c:strCache>
            </c:strRef>
          </c:cat>
          <c:val>
            <c:numRef>
              <c:f>Sheet1!$C$2:$C$9</c:f>
              <c:numCache>
                <c:formatCode>0%</c:formatCode>
                <c:ptCount val="8"/>
                <c:pt idx="0">
                  <c:v>0.03</c:v>
                </c:pt>
                <c:pt idx="1">
                  <c:v>0.05</c:v>
                </c:pt>
                <c:pt idx="2">
                  <c:v>0.11</c:v>
                </c:pt>
                <c:pt idx="3">
                  <c:v>0.25</c:v>
                </c:pt>
                <c:pt idx="4">
                  <c:v>0.22</c:v>
                </c:pt>
                <c:pt idx="5">
                  <c:v>0.19</c:v>
                </c:pt>
                <c:pt idx="6">
                  <c:v>0.11</c:v>
                </c:pt>
                <c:pt idx="7">
                  <c:v>0.05</c:v>
                </c:pt>
              </c:numCache>
            </c:numRef>
          </c:val>
          <c:extLst>
            <c:ext xmlns:c16="http://schemas.microsoft.com/office/drawing/2014/chart" uri="{C3380CC4-5D6E-409C-BE32-E72D297353CC}">
              <c16:uniqueId val="{00000001-F449-A14E-8181-7113796305A5}"/>
            </c:ext>
          </c:extLst>
        </c:ser>
        <c:ser>
          <c:idx val="2"/>
          <c:order val="2"/>
          <c:tx>
            <c:strRef>
              <c:f>Sheet1!$D$1</c:f>
              <c:strCache>
                <c:ptCount val="1"/>
                <c:pt idx="0">
                  <c:v>Vendor/Mkt Supplier</c:v>
                </c:pt>
              </c:strCache>
            </c:strRef>
          </c:tx>
          <c:spPr>
            <a:solidFill>
              <a:srgbClr val="EB89DF"/>
            </a:solidFill>
            <a:ln w="25400">
              <a:noFill/>
              <a:headEnd w="lg" len="lg"/>
              <a:tailEnd w="lg" len="lg"/>
            </a:ln>
            <a:effectLst/>
          </c:spPr>
          <c:invertIfNegative val="0"/>
          <c:cat>
            <c:strRef>
              <c:f>Sheet1!$A$2:$A$9</c:f>
              <c:strCache>
                <c:ptCount val="8"/>
                <c:pt idx="0">
                  <c:v>$201,000 or more</c:v>
                </c:pt>
                <c:pt idx="1">
                  <c:v>$176,000 to $200,000</c:v>
                </c:pt>
                <c:pt idx="2">
                  <c:v>$151,000 to $175,000</c:v>
                </c:pt>
                <c:pt idx="3">
                  <c:v>$126,000 to $150,000</c:v>
                </c:pt>
                <c:pt idx="4">
                  <c:v>$101,000 to $125,000</c:v>
                </c:pt>
                <c:pt idx="5">
                  <c:v>$76,000 to $100,000</c:v>
                </c:pt>
                <c:pt idx="6">
                  <c:v>$51,000 to $75,000</c:v>
                </c:pt>
                <c:pt idx="7">
                  <c:v>$50,000 or less</c:v>
                </c:pt>
              </c:strCache>
            </c:strRef>
          </c:cat>
          <c:val>
            <c:numRef>
              <c:f>Sheet1!$D$2:$D$9</c:f>
              <c:numCache>
                <c:formatCode>0%</c:formatCode>
                <c:ptCount val="8"/>
                <c:pt idx="0">
                  <c:v>0.04</c:v>
                </c:pt>
                <c:pt idx="1">
                  <c:v>0.08</c:v>
                </c:pt>
                <c:pt idx="2">
                  <c:v>7.0000000000000007E-2</c:v>
                </c:pt>
                <c:pt idx="3">
                  <c:v>0.19</c:v>
                </c:pt>
                <c:pt idx="4">
                  <c:v>0.31</c:v>
                </c:pt>
                <c:pt idx="5">
                  <c:v>0.2</c:v>
                </c:pt>
                <c:pt idx="6">
                  <c:v>7.0000000000000007E-2</c:v>
                </c:pt>
                <c:pt idx="7">
                  <c:v>0.01</c:v>
                </c:pt>
              </c:numCache>
            </c:numRef>
          </c:val>
          <c:extLst>
            <c:ext xmlns:c16="http://schemas.microsoft.com/office/drawing/2014/chart" uri="{C3380CC4-5D6E-409C-BE32-E72D297353CC}">
              <c16:uniqueId val="{00000002-F449-A14E-8181-7113796305A5}"/>
            </c:ext>
          </c:extLst>
        </c:ser>
        <c:ser>
          <c:idx val="3"/>
          <c:order val="3"/>
          <c:tx>
            <c:strRef>
              <c:f>Sheet1!$E$1</c:f>
              <c:strCache>
                <c:ptCount val="1"/>
                <c:pt idx="0">
                  <c:v>Other</c:v>
                </c:pt>
              </c:strCache>
            </c:strRef>
          </c:tx>
          <c:spPr>
            <a:solidFill>
              <a:srgbClr val="F1B9E6"/>
            </a:solidFill>
          </c:spPr>
          <c:invertIfNegative val="0"/>
          <c:cat>
            <c:strRef>
              <c:f>Sheet1!$A$2:$A$9</c:f>
              <c:strCache>
                <c:ptCount val="8"/>
                <c:pt idx="0">
                  <c:v>$201,000 or more</c:v>
                </c:pt>
                <c:pt idx="1">
                  <c:v>$176,000 to $200,000</c:v>
                </c:pt>
                <c:pt idx="2">
                  <c:v>$151,000 to $175,000</c:v>
                </c:pt>
                <c:pt idx="3">
                  <c:v>$126,000 to $150,000</c:v>
                </c:pt>
                <c:pt idx="4">
                  <c:v>$101,000 to $125,000</c:v>
                </c:pt>
                <c:pt idx="5">
                  <c:v>$76,000 to $100,000</c:v>
                </c:pt>
                <c:pt idx="6">
                  <c:v>$51,000 to $75,000</c:v>
                </c:pt>
                <c:pt idx="7">
                  <c:v>$50,000 or less</c:v>
                </c:pt>
              </c:strCache>
            </c:strRef>
          </c:cat>
          <c:val>
            <c:numRef>
              <c:f>Sheet1!$E$2:$E$9</c:f>
              <c:numCache>
                <c:formatCode>0%</c:formatCode>
                <c:ptCount val="8"/>
                <c:pt idx="0">
                  <c:v>0.06</c:v>
                </c:pt>
                <c:pt idx="1">
                  <c:v>0.04</c:v>
                </c:pt>
                <c:pt idx="2">
                  <c:v>0.1</c:v>
                </c:pt>
                <c:pt idx="3">
                  <c:v>0.2</c:v>
                </c:pt>
                <c:pt idx="4">
                  <c:v>0.27</c:v>
                </c:pt>
                <c:pt idx="5">
                  <c:v>0.25</c:v>
                </c:pt>
                <c:pt idx="6">
                  <c:v>0.04</c:v>
                </c:pt>
                <c:pt idx="7">
                  <c:v>0</c:v>
                </c:pt>
              </c:numCache>
            </c:numRef>
          </c:val>
          <c:extLst>
            <c:ext xmlns:c16="http://schemas.microsoft.com/office/drawing/2014/chart" uri="{C3380CC4-5D6E-409C-BE32-E72D297353CC}">
              <c16:uniqueId val="{00000000-ED8A-46B7-9CCE-25DD63C8D862}"/>
            </c:ext>
          </c:extLst>
        </c:ser>
        <c:ser>
          <c:idx val="4"/>
          <c:order val="4"/>
          <c:tx>
            <c:strRef>
              <c:f>Sheet1!$F$1</c:f>
              <c:strCache>
                <c:ptCount val="1"/>
                <c:pt idx="0">
                  <c:v>No certification</c:v>
                </c:pt>
              </c:strCache>
            </c:strRef>
          </c:tx>
          <c:spPr>
            <a:solidFill>
              <a:srgbClr val="FFFFFF">
                <a:lumMod val="75000"/>
              </a:srgbClr>
            </a:solidFill>
          </c:spPr>
          <c:invertIfNegative val="0"/>
          <c:cat>
            <c:strRef>
              <c:f>Sheet1!$A$2:$A$9</c:f>
              <c:strCache>
                <c:ptCount val="8"/>
                <c:pt idx="0">
                  <c:v>$201,000 or more</c:v>
                </c:pt>
                <c:pt idx="1">
                  <c:v>$176,000 to $200,000</c:v>
                </c:pt>
                <c:pt idx="2">
                  <c:v>$151,000 to $175,000</c:v>
                </c:pt>
                <c:pt idx="3">
                  <c:v>$126,000 to $150,000</c:v>
                </c:pt>
                <c:pt idx="4">
                  <c:v>$101,000 to $125,000</c:v>
                </c:pt>
                <c:pt idx="5">
                  <c:v>$76,000 to $100,000</c:v>
                </c:pt>
                <c:pt idx="6">
                  <c:v>$51,000 to $75,000</c:v>
                </c:pt>
                <c:pt idx="7">
                  <c:v>$50,000 or less</c:v>
                </c:pt>
              </c:strCache>
            </c:strRef>
          </c:cat>
          <c:val>
            <c:numRef>
              <c:f>Sheet1!$F$2:$F$9</c:f>
              <c:numCache>
                <c:formatCode>0%</c:formatCode>
                <c:ptCount val="8"/>
                <c:pt idx="0">
                  <c:v>0.04</c:v>
                </c:pt>
                <c:pt idx="1">
                  <c:v>0.03</c:v>
                </c:pt>
                <c:pt idx="2">
                  <c:v>0.06</c:v>
                </c:pt>
                <c:pt idx="3">
                  <c:v>0.1</c:v>
                </c:pt>
                <c:pt idx="4">
                  <c:v>0.33</c:v>
                </c:pt>
                <c:pt idx="5">
                  <c:v>0.31</c:v>
                </c:pt>
                <c:pt idx="6">
                  <c:v>0.09</c:v>
                </c:pt>
                <c:pt idx="7">
                  <c:v>0.01</c:v>
                </c:pt>
              </c:numCache>
            </c:numRef>
          </c:val>
          <c:extLst>
            <c:ext xmlns:c16="http://schemas.microsoft.com/office/drawing/2014/chart" uri="{C3380CC4-5D6E-409C-BE32-E72D297353CC}">
              <c16:uniqueId val="{00000001-ED8A-46B7-9CCE-25DD63C8D862}"/>
            </c:ext>
          </c:extLst>
        </c:ser>
        <c:dLbls>
          <c:showLegendKey val="0"/>
          <c:showVal val="0"/>
          <c:showCatName val="0"/>
          <c:showSerName val="0"/>
          <c:showPercent val="0"/>
          <c:showBubbleSize val="0"/>
        </c:dLbls>
        <c:gapWidth val="150"/>
        <c:axId val="2053955864"/>
        <c:axId val="2053959416"/>
      </c:barChart>
      <c:catAx>
        <c:axId val="2053955864"/>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0" spcFirstLastPara="1" vertOverflow="ellipsis" wrap="square" anchor="ctr" anchorCtr="1"/>
          <a:lstStyle/>
          <a:p>
            <a:pPr algn="r">
              <a:defRPr sz="1000" b="0" i="0" u="none" strike="noStrike" kern="1200" baseline="0">
                <a:solidFill>
                  <a:srgbClr val="1E22AA"/>
                </a:solidFill>
                <a:latin typeface="Prometo Medium" panose="020B0604030203060203" pitchFamily="34" charset="77"/>
                <a:ea typeface="+mn-ea"/>
                <a:cs typeface="+mn-cs"/>
              </a:defRPr>
            </a:pPr>
            <a:endParaRPr lang="en-US"/>
          </a:p>
        </c:txPr>
        <c:crossAx val="2053959416"/>
        <c:crosses val="autoZero"/>
        <c:auto val="1"/>
        <c:lblAlgn val="ctr"/>
        <c:lblOffset val="100"/>
        <c:noMultiLvlLbl val="0"/>
      </c:catAx>
      <c:valAx>
        <c:axId val="2053959416"/>
        <c:scaling>
          <c:orientation val="minMax"/>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rgbClr val="1E22AA"/>
                </a:solidFill>
                <a:latin typeface="Prometo Medium" panose="020B0604030203060203" pitchFamily="34" charset="77"/>
                <a:ea typeface="+mn-ea"/>
                <a:cs typeface="+mn-cs"/>
              </a:defRPr>
            </a:pPr>
            <a:endParaRPr lang="en-US"/>
          </a:p>
        </c:txPr>
        <c:crossAx val="2053955864"/>
        <c:crosses val="max"/>
        <c:crossBetween val="between"/>
      </c:valAx>
      <c:spPr>
        <a:noFill/>
        <a:ln>
          <a:noFill/>
        </a:ln>
        <a:effectLst/>
      </c:spPr>
    </c:plotArea>
    <c:legend>
      <c:legendPos val="b"/>
      <c:layout>
        <c:manualLayout>
          <c:xMode val="edge"/>
          <c:yMode val="edge"/>
          <c:x val="8.0879998503516182E-2"/>
          <c:y val="5.613205773534026E-2"/>
          <c:w val="0.90689229828003393"/>
          <c:h val="3.8793324726864219E-2"/>
        </c:manualLayout>
      </c:layout>
      <c:overlay val="0"/>
      <c:spPr>
        <a:noFill/>
        <a:ln>
          <a:noFill/>
        </a:ln>
        <a:effectLst/>
      </c:spPr>
      <c:txPr>
        <a:bodyPr rot="0" spcFirstLastPara="1" vertOverflow="ellipsis" vert="horz" wrap="square" anchor="ctr" anchorCtr="1"/>
        <a:lstStyle/>
        <a:p>
          <a:pPr>
            <a:defRPr sz="1000" b="0" i="0" u="none" strike="noStrike" kern="1200" baseline="0">
              <a:solidFill>
                <a:srgbClr val="1E22AA"/>
              </a:solidFill>
              <a:latin typeface="Century Gothic" panose="020B0502020202020204" pitchFamily="34" charset="0"/>
              <a:ea typeface="Open Sans Semibold" charset="0"/>
              <a:cs typeface="Open Sans Semibold" charset="0"/>
            </a:defRPr>
          </a:pPr>
          <a:endParaRPr lang="en-US"/>
        </a:p>
      </c:txPr>
    </c:legend>
    <c:plotVisOnly val="1"/>
    <c:dispBlanksAs val="gap"/>
    <c:showDLblsOverMax val="0"/>
  </c:chart>
  <c:spPr>
    <a:noFill/>
    <a:ln>
      <a:noFill/>
    </a:ln>
    <a:effectLst/>
  </c:spPr>
  <c:txPr>
    <a:bodyPr/>
    <a:lstStyle/>
    <a:p>
      <a:pPr>
        <a:defRPr sz="1200">
          <a:latin typeface="+mn-lt"/>
        </a:defRPr>
      </a:pPr>
      <a:endParaRPr lang="en-US"/>
    </a:p>
  </c:txPr>
  <c:externalData r:id="rId2">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5.4347333664250798E-2"/>
          <c:y val="0.13582762736930701"/>
          <c:w val="0.91874796503659895"/>
          <c:h val="0.69430989913579899"/>
        </c:manualLayout>
      </c:layout>
      <c:barChart>
        <c:barDir val="bar"/>
        <c:grouping val="clustered"/>
        <c:varyColors val="0"/>
        <c:ser>
          <c:idx val="0"/>
          <c:order val="0"/>
          <c:tx>
            <c:strRef>
              <c:f>Sheet1!$B$1</c:f>
              <c:strCache>
                <c:ptCount val="1"/>
                <c:pt idx="0">
                  <c:v>2022 Results</c:v>
                </c:pt>
              </c:strCache>
            </c:strRef>
          </c:tx>
          <c:spPr>
            <a:solidFill>
              <a:srgbClr val="3CD5AF">
                <a:lumMod val="60000"/>
                <a:lumOff val="40000"/>
              </a:srgbClr>
            </a:solidFill>
          </c:spPr>
          <c:invertIfNegative val="0"/>
          <c:cat>
            <c:strRef>
              <c:f>Sheet1!$A$2:$A$9</c:f>
              <c:strCache>
                <c:ptCount val="8"/>
                <c:pt idx="0">
                  <c:v>Bachelor's in Nursing</c:v>
                </c:pt>
                <c:pt idx="1">
                  <c:v>Master's  in Nursing Informatics*</c:v>
                </c:pt>
                <c:pt idx="2">
                  <c:v>Master's in Nursing</c:v>
                </c:pt>
                <c:pt idx="3">
                  <c:v>Associate in Nursing</c:v>
                </c:pt>
                <c:pt idx="4">
                  <c:v>Other Master's</c:v>
                </c:pt>
                <c:pt idx="5">
                  <c:v>Other Bachelor's</c:v>
                </c:pt>
                <c:pt idx="6">
                  <c:v>Doctor of Nursing Practice</c:v>
                </c:pt>
                <c:pt idx="7">
                  <c:v>Master's in Other Informatics*</c:v>
                </c:pt>
              </c:strCache>
            </c:strRef>
          </c:cat>
          <c:val>
            <c:numRef>
              <c:f>Sheet1!$B$2:$B$9</c:f>
              <c:numCache>
                <c:formatCode>0%</c:formatCode>
                <c:ptCount val="8"/>
                <c:pt idx="0">
                  <c:v>0.4</c:v>
                </c:pt>
                <c:pt idx="1">
                  <c:v>0.28000000000000003</c:v>
                </c:pt>
                <c:pt idx="2">
                  <c:v>0.19</c:v>
                </c:pt>
                <c:pt idx="3">
                  <c:v>0.1</c:v>
                </c:pt>
                <c:pt idx="4">
                  <c:v>0.1</c:v>
                </c:pt>
                <c:pt idx="5">
                  <c:v>0.09</c:v>
                </c:pt>
                <c:pt idx="6">
                  <c:v>0.08</c:v>
                </c:pt>
                <c:pt idx="7">
                  <c:v>0.06</c:v>
                </c:pt>
              </c:numCache>
            </c:numRef>
          </c:val>
          <c:extLst>
            <c:ext xmlns:c16="http://schemas.microsoft.com/office/drawing/2014/chart" uri="{C3380CC4-5D6E-409C-BE32-E72D297353CC}">
              <c16:uniqueId val="{00000000-F449-A14E-8181-7113796305A5}"/>
            </c:ext>
          </c:extLst>
        </c:ser>
        <c:ser>
          <c:idx val="1"/>
          <c:order val="1"/>
          <c:tx>
            <c:strRef>
              <c:f>Sheet1!$C$1</c:f>
              <c:strCache>
                <c:ptCount val="1"/>
                <c:pt idx="0">
                  <c:v>2020 Results</c:v>
                </c:pt>
              </c:strCache>
            </c:strRef>
          </c:tx>
          <c:spPr>
            <a:solidFill>
              <a:schemeClr val="accent3"/>
            </a:solidFill>
            <a:ln>
              <a:noFill/>
            </a:ln>
            <a:effectLst/>
          </c:spPr>
          <c:invertIfNegative val="0"/>
          <c:cat>
            <c:strRef>
              <c:f>Sheet1!$A$2:$A$9</c:f>
              <c:strCache>
                <c:ptCount val="8"/>
                <c:pt idx="0">
                  <c:v>Bachelor's in Nursing</c:v>
                </c:pt>
                <c:pt idx="1">
                  <c:v>Master's  in Nursing Informatics*</c:v>
                </c:pt>
                <c:pt idx="2">
                  <c:v>Master's in Nursing</c:v>
                </c:pt>
                <c:pt idx="3">
                  <c:v>Associate in Nursing</c:v>
                </c:pt>
                <c:pt idx="4">
                  <c:v>Other Master's</c:v>
                </c:pt>
                <c:pt idx="5">
                  <c:v>Other Bachelor's</c:v>
                </c:pt>
                <c:pt idx="6">
                  <c:v>Doctor of Nursing Practice</c:v>
                </c:pt>
                <c:pt idx="7">
                  <c:v>Master's in Other Informatics*</c:v>
                </c:pt>
              </c:strCache>
            </c:strRef>
          </c:cat>
          <c:val>
            <c:numRef>
              <c:f>Sheet1!$C$2:$C$9</c:f>
              <c:numCache>
                <c:formatCode>0%</c:formatCode>
                <c:ptCount val="8"/>
                <c:pt idx="0">
                  <c:v>0.47314201618837382</c:v>
                </c:pt>
                <c:pt idx="1">
                  <c:v>0.27373068432671083</c:v>
                </c:pt>
                <c:pt idx="2">
                  <c:v>0.23693892568064753</c:v>
                </c:pt>
                <c:pt idx="3">
                  <c:v>0.13907284768211919</c:v>
                </c:pt>
                <c:pt idx="4">
                  <c:v>0.1111111111111111</c:v>
                </c:pt>
                <c:pt idx="5">
                  <c:v>0.1008094186902134</c:v>
                </c:pt>
                <c:pt idx="6">
                  <c:v>6.1074319352465045E-2</c:v>
                </c:pt>
                <c:pt idx="7">
                  <c:v>3.6055923473142015E-2</c:v>
                </c:pt>
              </c:numCache>
            </c:numRef>
          </c:val>
          <c:extLst>
            <c:ext xmlns:c16="http://schemas.microsoft.com/office/drawing/2014/chart" uri="{C3380CC4-5D6E-409C-BE32-E72D297353CC}">
              <c16:uniqueId val="{00000001-F449-A14E-8181-7113796305A5}"/>
            </c:ext>
          </c:extLst>
        </c:ser>
        <c:ser>
          <c:idx val="2"/>
          <c:order val="2"/>
          <c:tx>
            <c:strRef>
              <c:f>Sheet1!$D$1</c:f>
              <c:strCache>
                <c:ptCount val="1"/>
                <c:pt idx="0">
                  <c:v>2017 Results</c:v>
                </c:pt>
              </c:strCache>
            </c:strRef>
          </c:tx>
          <c:spPr>
            <a:solidFill>
              <a:schemeClr val="accent2"/>
            </a:solidFill>
            <a:ln>
              <a:noFill/>
            </a:ln>
            <a:effectLst/>
          </c:spPr>
          <c:invertIfNegative val="0"/>
          <c:cat>
            <c:strRef>
              <c:f>Sheet1!$A$2:$A$9</c:f>
              <c:strCache>
                <c:ptCount val="8"/>
                <c:pt idx="0">
                  <c:v>Bachelor's in Nursing</c:v>
                </c:pt>
                <c:pt idx="1">
                  <c:v>Master's  in Nursing Informatics*</c:v>
                </c:pt>
                <c:pt idx="2">
                  <c:v>Master's in Nursing</c:v>
                </c:pt>
                <c:pt idx="3">
                  <c:v>Associate in Nursing</c:v>
                </c:pt>
                <c:pt idx="4">
                  <c:v>Other Master's</c:v>
                </c:pt>
                <c:pt idx="5">
                  <c:v>Other Bachelor's</c:v>
                </c:pt>
                <c:pt idx="6">
                  <c:v>Doctor of Nursing Practice</c:v>
                </c:pt>
                <c:pt idx="7">
                  <c:v>Master's in Other Informatics*</c:v>
                </c:pt>
              </c:strCache>
            </c:strRef>
          </c:cat>
          <c:val>
            <c:numRef>
              <c:f>Sheet1!$D$2:$D$9</c:f>
              <c:numCache>
                <c:formatCode>0%</c:formatCode>
                <c:ptCount val="8"/>
                <c:pt idx="0">
                  <c:v>0.42</c:v>
                </c:pt>
                <c:pt idx="1">
                  <c:v>0.23</c:v>
                </c:pt>
                <c:pt idx="2">
                  <c:v>0.22</c:v>
                </c:pt>
                <c:pt idx="3">
                  <c:v>0.12</c:v>
                </c:pt>
                <c:pt idx="4">
                  <c:v>0.14000000000000001</c:v>
                </c:pt>
                <c:pt idx="5">
                  <c:v>0.09</c:v>
                </c:pt>
                <c:pt idx="6">
                  <c:v>0.03</c:v>
                </c:pt>
                <c:pt idx="7">
                  <c:v>0.05</c:v>
                </c:pt>
              </c:numCache>
            </c:numRef>
          </c:val>
          <c:extLst>
            <c:ext xmlns:c16="http://schemas.microsoft.com/office/drawing/2014/chart" uri="{C3380CC4-5D6E-409C-BE32-E72D297353CC}">
              <c16:uniqueId val="{00000002-F449-A14E-8181-7113796305A5}"/>
            </c:ext>
          </c:extLst>
        </c:ser>
        <c:ser>
          <c:idx val="3"/>
          <c:order val="3"/>
          <c:tx>
            <c:strRef>
              <c:f>Sheet1!$E$1</c:f>
              <c:strCache>
                <c:ptCount val="1"/>
                <c:pt idx="0">
                  <c:v>2014 Results</c:v>
                </c:pt>
              </c:strCache>
            </c:strRef>
          </c:tx>
          <c:spPr>
            <a:solidFill>
              <a:schemeClr val="accent1"/>
            </a:solidFill>
            <a:ln w="25400">
              <a:noFill/>
              <a:headEnd w="lg" len="lg"/>
              <a:tailEnd w="lg" len="lg"/>
            </a:ln>
            <a:effectLst/>
          </c:spPr>
          <c:invertIfNegative val="0"/>
          <c:cat>
            <c:strRef>
              <c:f>Sheet1!$A$2:$A$9</c:f>
              <c:strCache>
                <c:ptCount val="8"/>
                <c:pt idx="0">
                  <c:v>Bachelor's in Nursing</c:v>
                </c:pt>
                <c:pt idx="1">
                  <c:v>Master's  in Nursing Informatics*</c:v>
                </c:pt>
                <c:pt idx="2">
                  <c:v>Master's in Nursing</c:v>
                </c:pt>
                <c:pt idx="3">
                  <c:v>Associate in Nursing</c:v>
                </c:pt>
                <c:pt idx="4">
                  <c:v>Other Master's</c:v>
                </c:pt>
                <c:pt idx="5">
                  <c:v>Other Bachelor's</c:v>
                </c:pt>
                <c:pt idx="6">
                  <c:v>Doctor of Nursing Practice</c:v>
                </c:pt>
                <c:pt idx="7">
                  <c:v>Master's in Other Informatics*</c:v>
                </c:pt>
              </c:strCache>
            </c:strRef>
          </c:cat>
          <c:val>
            <c:numRef>
              <c:f>Sheet1!$E$2:$E$9</c:f>
              <c:numCache>
                <c:formatCode>General</c:formatCode>
                <c:ptCount val="8"/>
                <c:pt idx="0" formatCode="0%">
                  <c:v>0.42</c:v>
                </c:pt>
                <c:pt idx="2" formatCode="0%">
                  <c:v>0.41</c:v>
                </c:pt>
                <c:pt idx="3" formatCode="0%">
                  <c:v>0.11</c:v>
                </c:pt>
                <c:pt idx="4" formatCode="0%">
                  <c:v>0.18</c:v>
                </c:pt>
                <c:pt idx="5" formatCode="0%">
                  <c:v>0.11</c:v>
                </c:pt>
                <c:pt idx="6" formatCode="0%">
                  <c:v>0.03</c:v>
                </c:pt>
              </c:numCache>
            </c:numRef>
          </c:val>
          <c:extLst>
            <c:ext xmlns:c16="http://schemas.microsoft.com/office/drawing/2014/chart" uri="{C3380CC4-5D6E-409C-BE32-E72D297353CC}">
              <c16:uniqueId val="{00000000-3FD6-445D-9A10-4C0241A72A12}"/>
            </c:ext>
          </c:extLst>
        </c:ser>
        <c:dLbls>
          <c:showLegendKey val="0"/>
          <c:showVal val="0"/>
          <c:showCatName val="0"/>
          <c:showSerName val="0"/>
          <c:showPercent val="0"/>
          <c:showBubbleSize val="0"/>
        </c:dLbls>
        <c:gapWidth val="150"/>
        <c:axId val="2133039016"/>
        <c:axId val="2133035464"/>
      </c:barChart>
      <c:catAx>
        <c:axId val="213303901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0" spcFirstLastPara="1" vertOverflow="ellipsis" wrap="square" anchor="ctr" anchorCtr="1"/>
          <a:lstStyle/>
          <a:p>
            <a:pPr>
              <a:defRPr sz="1000" b="0" i="0" u="none" strike="noStrike" kern="1200" baseline="0">
                <a:solidFill>
                  <a:srgbClr val="1E22AA"/>
                </a:solidFill>
                <a:latin typeface="Prometo Medium" panose="020B0604030203060203" pitchFamily="34" charset="77"/>
                <a:ea typeface="+mn-ea"/>
                <a:cs typeface="+mn-cs"/>
              </a:defRPr>
            </a:pPr>
            <a:endParaRPr lang="en-US"/>
          </a:p>
        </c:txPr>
        <c:crossAx val="2133035464"/>
        <c:crosses val="autoZero"/>
        <c:auto val="1"/>
        <c:lblAlgn val="ctr"/>
        <c:lblOffset val="100"/>
        <c:noMultiLvlLbl val="0"/>
      </c:catAx>
      <c:valAx>
        <c:axId val="2133035464"/>
        <c:scaling>
          <c:orientation val="minMax"/>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rgbClr val="1E22AA"/>
                </a:solidFill>
                <a:latin typeface="Prometo Medium" panose="020B0604030203060203" pitchFamily="34" charset="77"/>
                <a:ea typeface="+mn-ea"/>
                <a:cs typeface="+mn-cs"/>
              </a:defRPr>
            </a:pPr>
            <a:endParaRPr lang="en-US"/>
          </a:p>
        </c:txPr>
        <c:crossAx val="2133039016"/>
        <c:crosses val="max"/>
        <c:crossBetween val="between"/>
      </c:valAx>
      <c:spPr>
        <a:noFill/>
        <a:ln>
          <a:noFill/>
        </a:ln>
        <a:effectLst/>
      </c:spPr>
    </c:plotArea>
    <c:legend>
      <c:legendPos val="b"/>
      <c:layout>
        <c:manualLayout>
          <c:xMode val="edge"/>
          <c:yMode val="edge"/>
          <c:x val="0.254455245797505"/>
          <c:y val="2.1243812687281701E-2"/>
          <c:w val="0.74554476467555342"/>
          <c:h val="4.6166339706265845E-2"/>
        </c:manualLayout>
      </c:layout>
      <c:overlay val="0"/>
      <c:spPr>
        <a:noFill/>
        <a:ln>
          <a:noFill/>
        </a:ln>
        <a:effectLst/>
      </c:spPr>
      <c:txPr>
        <a:bodyPr rot="0" spcFirstLastPara="1" vertOverflow="ellipsis" vert="horz" wrap="square" anchor="ctr" anchorCtr="1"/>
        <a:lstStyle/>
        <a:p>
          <a:pPr>
            <a:defRPr sz="1200" b="0" i="0" u="none" strike="noStrike" kern="1200" baseline="0">
              <a:solidFill>
                <a:srgbClr val="1E22AA"/>
              </a:solidFill>
              <a:latin typeface="Century Gothic" panose="020B0502020202020204" pitchFamily="34" charset="0"/>
              <a:ea typeface="Open Sans Semibold" charset="0"/>
              <a:cs typeface="Open Sans Semibold" charset="0"/>
            </a:defRPr>
          </a:pPr>
          <a:endParaRPr lang="en-US"/>
        </a:p>
      </c:txPr>
    </c:legend>
    <c:plotVisOnly val="1"/>
    <c:dispBlanksAs val="gap"/>
    <c:showDLblsOverMax val="0"/>
  </c:chart>
  <c:spPr>
    <a:noFill/>
    <a:ln>
      <a:noFill/>
    </a:ln>
    <a:effectLst/>
  </c:spPr>
  <c:txPr>
    <a:bodyPr/>
    <a:lstStyle/>
    <a:p>
      <a:pPr>
        <a:defRPr sz="1200">
          <a:latin typeface="+mn-lt"/>
        </a:defRPr>
      </a:pPr>
      <a:endParaRPr lang="en-US"/>
    </a:p>
  </c:txPr>
  <c:externalData r:id="rId2">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5.4347333664250798E-2"/>
          <c:y val="0.13582762736930701"/>
          <c:w val="0.91874796503659895"/>
          <c:h val="0.69430989913579899"/>
        </c:manualLayout>
      </c:layout>
      <c:barChart>
        <c:barDir val="bar"/>
        <c:grouping val="clustered"/>
        <c:varyColors val="0"/>
        <c:ser>
          <c:idx val="0"/>
          <c:order val="0"/>
          <c:tx>
            <c:strRef>
              <c:f>Sheet1!$B$1</c:f>
              <c:strCache>
                <c:ptCount val="1"/>
                <c:pt idx="0">
                  <c:v>2022 Results</c:v>
                </c:pt>
              </c:strCache>
            </c:strRef>
          </c:tx>
          <c:spPr>
            <a:solidFill>
              <a:srgbClr val="3CD5AF">
                <a:lumMod val="60000"/>
                <a:lumOff val="40000"/>
              </a:srgbClr>
            </a:solidFill>
          </c:spPr>
          <c:invertIfNegative val="0"/>
          <c:cat>
            <c:strRef>
              <c:f>Sheet1!$A$2:$A$7</c:f>
              <c:strCache>
                <c:ptCount val="6"/>
                <c:pt idx="0">
                  <c:v>More than 20 years</c:v>
                </c:pt>
                <c:pt idx="1">
                  <c:v>16 to 20 years</c:v>
                </c:pt>
                <c:pt idx="2">
                  <c:v>11 to 15 years</c:v>
                </c:pt>
                <c:pt idx="3">
                  <c:v>6 to 10 years</c:v>
                </c:pt>
                <c:pt idx="4">
                  <c:v>1 to 5 years</c:v>
                </c:pt>
                <c:pt idx="5">
                  <c:v>Less than 1 year</c:v>
                </c:pt>
              </c:strCache>
            </c:strRef>
          </c:cat>
          <c:val>
            <c:numRef>
              <c:f>Sheet1!$B$2:$B$7</c:f>
              <c:numCache>
                <c:formatCode>0%</c:formatCode>
                <c:ptCount val="6"/>
                <c:pt idx="0">
                  <c:v>0.15</c:v>
                </c:pt>
                <c:pt idx="1">
                  <c:v>0.14000000000000001</c:v>
                </c:pt>
                <c:pt idx="2">
                  <c:v>0.19</c:v>
                </c:pt>
                <c:pt idx="3">
                  <c:v>0.28999999999999998</c:v>
                </c:pt>
                <c:pt idx="4">
                  <c:v>0.19</c:v>
                </c:pt>
                <c:pt idx="5">
                  <c:v>0.02</c:v>
                </c:pt>
              </c:numCache>
            </c:numRef>
          </c:val>
          <c:extLst>
            <c:ext xmlns:c16="http://schemas.microsoft.com/office/drawing/2014/chart" uri="{C3380CC4-5D6E-409C-BE32-E72D297353CC}">
              <c16:uniqueId val="{00000000-F449-A14E-8181-7113796305A5}"/>
            </c:ext>
          </c:extLst>
        </c:ser>
        <c:ser>
          <c:idx val="1"/>
          <c:order val="1"/>
          <c:tx>
            <c:strRef>
              <c:f>Sheet1!$C$1</c:f>
              <c:strCache>
                <c:ptCount val="1"/>
                <c:pt idx="0">
                  <c:v>2020 Results</c:v>
                </c:pt>
              </c:strCache>
            </c:strRef>
          </c:tx>
          <c:spPr>
            <a:solidFill>
              <a:schemeClr val="accent3"/>
            </a:solidFill>
            <a:ln>
              <a:noFill/>
            </a:ln>
            <a:effectLst/>
          </c:spPr>
          <c:invertIfNegative val="0"/>
          <c:cat>
            <c:strRef>
              <c:f>Sheet1!$A$2:$A$7</c:f>
              <c:strCache>
                <c:ptCount val="6"/>
                <c:pt idx="0">
                  <c:v>More than 20 years</c:v>
                </c:pt>
                <c:pt idx="1">
                  <c:v>16 to 20 years</c:v>
                </c:pt>
                <c:pt idx="2">
                  <c:v>11 to 15 years</c:v>
                </c:pt>
                <c:pt idx="3">
                  <c:v>6 to 10 years</c:v>
                </c:pt>
                <c:pt idx="4">
                  <c:v>1 to 5 years</c:v>
                </c:pt>
                <c:pt idx="5">
                  <c:v>Less than 1 year</c:v>
                </c:pt>
              </c:strCache>
            </c:strRef>
          </c:cat>
          <c:val>
            <c:numRef>
              <c:f>Sheet1!$C$2:$C$7</c:f>
              <c:numCache>
                <c:formatCode>0%</c:formatCode>
                <c:ptCount val="6"/>
                <c:pt idx="0">
                  <c:v>0.19720382634289918</c:v>
                </c:pt>
                <c:pt idx="1">
                  <c:v>0.15305371596762327</c:v>
                </c:pt>
                <c:pt idx="2">
                  <c:v>0.19426048565121412</c:v>
                </c:pt>
                <c:pt idx="3">
                  <c:v>0.2487122884473878</c:v>
                </c:pt>
                <c:pt idx="4">
                  <c:v>0.17144959529065487</c:v>
                </c:pt>
                <c:pt idx="5">
                  <c:v>3.5320088300220751E-2</c:v>
                </c:pt>
              </c:numCache>
            </c:numRef>
          </c:val>
          <c:extLst>
            <c:ext xmlns:c16="http://schemas.microsoft.com/office/drawing/2014/chart" uri="{C3380CC4-5D6E-409C-BE32-E72D297353CC}">
              <c16:uniqueId val="{00000001-F449-A14E-8181-7113796305A5}"/>
            </c:ext>
          </c:extLst>
        </c:ser>
        <c:ser>
          <c:idx val="2"/>
          <c:order val="2"/>
          <c:tx>
            <c:strRef>
              <c:f>Sheet1!$D$1</c:f>
              <c:strCache>
                <c:ptCount val="1"/>
                <c:pt idx="0">
                  <c:v>2017 Results</c:v>
                </c:pt>
              </c:strCache>
            </c:strRef>
          </c:tx>
          <c:spPr>
            <a:solidFill>
              <a:schemeClr val="accent2"/>
            </a:solidFill>
            <a:ln>
              <a:noFill/>
            </a:ln>
            <a:effectLst/>
          </c:spPr>
          <c:invertIfNegative val="0"/>
          <c:cat>
            <c:strRef>
              <c:f>Sheet1!$A$2:$A$7</c:f>
              <c:strCache>
                <c:ptCount val="6"/>
                <c:pt idx="0">
                  <c:v>More than 20 years</c:v>
                </c:pt>
                <c:pt idx="1">
                  <c:v>16 to 20 years</c:v>
                </c:pt>
                <c:pt idx="2">
                  <c:v>11 to 15 years</c:v>
                </c:pt>
                <c:pt idx="3">
                  <c:v>6 to 10 years</c:v>
                </c:pt>
                <c:pt idx="4">
                  <c:v>1 to 5 years</c:v>
                </c:pt>
                <c:pt idx="5">
                  <c:v>Less than 1 year</c:v>
                </c:pt>
              </c:strCache>
            </c:strRef>
          </c:cat>
          <c:val>
            <c:numRef>
              <c:f>Sheet1!$D$2:$D$7</c:f>
              <c:numCache>
                <c:formatCode>0%</c:formatCode>
                <c:ptCount val="6"/>
                <c:pt idx="0">
                  <c:v>0.26</c:v>
                </c:pt>
                <c:pt idx="1">
                  <c:v>0.16</c:v>
                </c:pt>
                <c:pt idx="2">
                  <c:v>0.17</c:v>
                </c:pt>
                <c:pt idx="3">
                  <c:v>0.22</c:v>
                </c:pt>
                <c:pt idx="4">
                  <c:v>0.16</c:v>
                </c:pt>
                <c:pt idx="5">
                  <c:v>0.02</c:v>
                </c:pt>
              </c:numCache>
            </c:numRef>
          </c:val>
          <c:extLst>
            <c:ext xmlns:c16="http://schemas.microsoft.com/office/drawing/2014/chart" uri="{C3380CC4-5D6E-409C-BE32-E72D297353CC}">
              <c16:uniqueId val="{00000002-F449-A14E-8181-7113796305A5}"/>
            </c:ext>
          </c:extLst>
        </c:ser>
        <c:ser>
          <c:idx val="3"/>
          <c:order val="3"/>
          <c:tx>
            <c:strRef>
              <c:f>Sheet1!$E$1</c:f>
              <c:strCache>
                <c:ptCount val="1"/>
                <c:pt idx="0">
                  <c:v>2014 Results</c:v>
                </c:pt>
              </c:strCache>
            </c:strRef>
          </c:tx>
          <c:spPr>
            <a:solidFill>
              <a:schemeClr val="accent1"/>
            </a:solidFill>
            <a:ln w="25400">
              <a:noFill/>
              <a:headEnd w="lg" len="lg"/>
              <a:tailEnd w="lg" len="lg"/>
            </a:ln>
            <a:effectLst/>
          </c:spPr>
          <c:invertIfNegative val="0"/>
          <c:cat>
            <c:strRef>
              <c:f>Sheet1!$A$2:$A$7</c:f>
              <c:strCache>
                <c:ptCount val="6"/>
                <c:pt idx="0">
                  <c:v>More than 20 years</c:v>
                </c:pt>
                <c:pt idx="1">
                  <c:v>16 to 20 years</c:v>
                </c:pt>
                <c:pt idx="2">
                  <c:v>11 to 15 years</c:v>
                </c:pt>
                <c:pt idx="3">
                  <c:v>6 to 10 years</c:v>
                </c:pt>
                <c:pt idx="4">
                  <c:v>1 to 5 years</c:v>
                </c:pt>
                <c:pt idx="5">
                  <c:v>Less than 1 year</c:v>
                </c:pt>
              </c:strCache>
            </c:strRef>
          </c:cat>
          <c:val>
            <c:numRef>
              <c:f>Sheet1!$E$2:$E$7</c:f>
              <c:numCache>
                <c:formatCode>0%</c:formatCode>
                <c:ptCount val="6"/>
                <c:pt idx="0">
                  <c:v>0.28000000000000003</c:v>
                </c:pt>
                <c:pt idx="1">
                  <c:v>0.13</c:v>
                </c:pt>
                <c:pt idx="2">
                  <c:v>0.15</c:v>
                </c:pt>
                <c:pt idx="3">
                  <c:v>0.21</c:v>
                </c:pt>
                <c:pt idx="4">
                  <c:v>0.2</c:v>
                </c:pt>
                <c:pt idx="5">
                  <c:v>0.04</c:v>
                </c:pt>
              </c:numCache>
            </c:numRef>
          </c:val>
          <c:extLst>
            <c:ext xmlns:c16="http://schemas.microsoft.com/office/drawing/2014/chart" uri="{C3380CC4-5D6E-409C-BE32-E72D297353CC}">
              <c16:uniqueId val="{00000000-6D94-4C29-AD53-017B483FF052}"/>
            </c:ext>
          </c:extLst>
        </c:ser>
        <c:ser>
          <c:idx val="4"/>
          <c:order val="4"/>
          <c:tx>
            <c:strRef>
              <c:f>Sheet1!$F$1</c:f>
              <c:strCache>
                <c:ptCount val="1"/>
                <c:pt idx="0">
                  <c:v>2011 Results</c:v>
                </c:pt>
              </c:strCache>
            </c:strRef>
          </c:tx>
          <c:invertIfNegative val="0"/>
          <c:cat>
            <c:strRef>
              <c:f>Sheet1!$A$2:$A$7</c:f>
              <c:strCache>
                <c:ptCount val="6"/>
                <c:pt idx="0">
                  <c:v>More than 20 years</c:v>
                </c:pt>
                <c:pt idx="1">
                  <c:v>16 to 20 years</c:v>
                </c:pt>
                <c:pt idx="2">
                  <c:v>11 to 15 years</c:v>
                </c:pt>
                <c:pt idx="3">
                  <c:v>6 to 10 years</c:v>
                </c:pt>
                <c:pt idx="4">
                  <c:v>1 to 5 years</c:v>
                </c:pt>
                <c:pt idx="5">
                  <c:v>Less than 1 year</c:v>
                </c:pt>
              </c:strCache>
            </c:strRef>
          </c:cat>
          <c:val>
            <c:numRef>
              <c:f>Sheet1!$F$2:$F$7</c:f>
            </c:numRef>
          </c:val>
          <c:extLst>
            <c:ext xmlns:c16="http://schemas.microsoft.com/office/drawing/2014/chart" uri="{C3380CC4-5D6E-409C-BE32-E72D297353CC}">
              <c16:uniqueId val="{00000000-B0FA-4CCB-8BAC-302828DF42CE}"/>
            </c:ext>
          </c:extLst>
        </c:ser>
        <c:dLbls>
          <c:showLegendKey val="0"/>
          <c:showVal val="0"/>
          <c:showCatName val="0"/>
          <c:showSerName val="0"/>
          <c:showPercent val="0"/>
          <c:showBubbleSize val="0"/>
        </c:dLbls>
        <c:gapWidth val="150"/>
        <c:axId val="2134035080"/>
        <c:axId val="2134031432"/>
      </c:barChart>
      <c:catAx>
        <c:axId val="213403508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0" spcFirstLastPara="1" vertOverflow="ellipsis" wrap="square" anchor="ctr" anchorCtr="1"/>
          <a:lstStyle/>
          <a:p>
            <a:pPr>
              <a:defRPr sz="1000" b="0" i="0" u="none" strike="noStrike" kern="1200" baseline="0">
                <a:solidFill>
                  <a:srgbClr val="1E22AA"/>
                </a:solidFill>
                <a:latin typeface="Prometo Medium" panose="020B0604030203060203" pitchFamily="34" charset="77"/>
                <a:ea typeface="+mn-ea"/>
                <a:cs typeface="+mn-cs"/>
              </a:defRPr>
            </a:pPr>
            <a:endParaRPr lang="en-US"/>
          </a:p>
        </c:txPr>
        <c:crossAx val="2134031432"/>
        <c:crosses val="autoZero"/>
        <c:auto val="1"/>
        <c:lblAlgn val="ctr"/>
        <c:lblOffset val="100"/>
        <c:noMultiLvlLbl val="0"/>
      </c:catAx>
      <c:valAx>
        <c:axId val="2134031432"/>
        <c:scaling>
          <c:orientation val="minMax"/>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rgbClr val="1E22AA"/>
                </a:solidFill>
                <a:latin typeface="Prometo Medium" panose="020B0604030203060203" pitchFamily="34" charset="77"/>
                <a:ea typeface="+mn-ea"/>
                <a:cs typeface="+mn-cs"/>
              </a:defRPr>
            </a:pPr>
            <a:endParaRPr lang="en-US"/>
          </a:p>
        </c:txPr>
        <c:crossAx val="2134035080"/>
        <c:crosses val="max"/>
        <c:crossBetween val="between"/>
      </c:valAx>
      <c:spPr>
        <a:noFill/>
        <a:ln>
          <a:noFill/>
        </a:ln>
        <a:effectLst/>
      </c:spPr>
    </c:plotArea>
    <c:legend>
      <c:legendPos val="b"/>
      <c:layout>
        <c:manualLayout>
          <c:xMode val="edge"/>
          <c:yMode val="edge"/>
          <c:x val="0.254455245797505"/>
          <c:y val="2.1243812687281701E-2"/>
          <c:w val="0.74554476467555342"/>
          <c:h val="4.6166339706265845E-2"/>
        </c:manualLayout>
      </c:layout>
      <c:overlay val="0"/>
      <c:spPr>
        <a:noFill/>
        <a:ln>
          <a:noFill/>
        </a:ln>
        <a:effectLst/>
      </c:spPr>
      <c:txPr>
        <a:bodyPr rot="0" spcFirstLastPara="1" vertOverflow="ellipsis" vert="horz" wrap="square" anchor="ctr" anchorCtr="1"/>
        <a:lstStyle/>
        <a:p>
          <a:pPr>
            <a:defRPr sz="1200" b="0" i="0" u="none" strike="noStrike" kern="1200" baseline="0">
              <a:solidFill>
                <a:srgbClr val="1E22AA"/>
              </a:solidFill>
              <a:latin typeface="Century Gothic" panose="020B0502020202020204" pitchFamily="34" charset="0"/>
              <a:ea typeface="Open Sans Semibold" charset="0"/>
              <a:cs typeface="Open Sans Semibold" charset="0"/>
            </a:defRPr>
          </a:pPr>
          <a:endParaRPr lang="en-US"/>
        </a:p>
      </c:txPr>
    </c:legend>
    <c:plotVisOnly val="1"/>
    <c:dispBlanksAs val="gap"/>
    <c:showDLblsOverMax val="0"/>
  </c:chart>
  <c:spPr>
    <a:noFill/>
    <a:ln>
      <a:noFill/>
    </a:ln>
    <a:effectLst/>
  </c:spPr>
  <c:txPr>
    <a:bodyPr/>
    <a:lstStyle/>
    <a:p>
      <a:pPr>
        <a:defRPr sz="1200">
          <a:latin typeface="+mn-lt"/>
        </a:defRPr>
      </a:pPr>
      <a:endParaRPr lang="en-US"/>
    </a:p>
  </c:txPr>
  <c:externalData r:id="rId2">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5.4347333664250798E-2"/>
          <c:y val="0.13582762736930701"/>
          <c:w val="0.91874796503659895"/>
          <c:h val="0.69430989913579899"/>
        </c:manualLayout>
      </c:layout>
      <c:barChart>
        <c:barDir val="bar"/>
        <c:grouping val="clustered"/>
        <c:varyColors val="0"/>
        <c:ser>
          <c:idx val="0"/>
          <c:order val="0"/>
          <c:tx>
            <c:strRef>
              <c:f>Sheet1!$B$1</c:f>
              <c:strCache>
                <c:ptCount val="1"/>
                <c:pt idx="0">
                  <c:v>2022 Results</c:v>
                </c:pt>
              </c:strCache>
            </c:strRef>
          </c:tx>
          <c:spPr>
            <a:solidFill>
              <a:srgbClr val="3CD5AF">
                <a:lumMod val="60000"/>
                <a:lumOff val="40000"/>
              </a:srgbClr>
            </a:solidFill>
          </c:spPr>
          <c:invertIfNegative val="0"/>
          <c:cat>
            <c:strRef>
              <c:f>Sheet1!$A$2:$A$9</c:f>
              <c:strCache>
                <c:ptCount val="8"/>
                <c:pt idx="0">
                  <c:v>More than 30 years</c:v>
                </c:pt>
                <c:pt idx="1">
                  <c:v>26 to 30 years</c:v>
                </c:pt>
                <c:pt idx="2">
                  <c:v>21 to 25 years</c:v>
                </c:pt>
                <c:pt idx="3">
                  <c:v>16 to 20 years</c:v>
                </c:pt>
                <c:pt idx="4">
                  <c:v>11 to 15 years</c:v>
                </c:pt>
                <c:pt idx="5">
                  <c:v>6 to 10 years</c:v>
                </c:pt>
                <c:pt idx="6">
                  <c:v>1 to 5 years</c:v>
                </c:pt>
                <c:pt idx="7">
                  <c:v>Less than 1 year</c:v>
                </c:pt>
              </c:strCache>
            </c:strRef>
          </c:cat>
          <c:val>
            <c:numRef>
              <c:f>Sheet1!$B$2:$B$9</c:f>
              <c:numCache>
                <c:formatCode>0%</c:formatCode>
                <c:ptCount val="8"/>
                <c:pt idx="0">
                  <c:v>1.1722272317403066E-2</c:v>
                </c:pt>
                <c:pt idx="1">
                  <c:v>3.3363390441839495E-2</c:v>
                </c:pt>
                <c:pt idx="2">
                  <c:v>6.2218214607754743E-2</c:v>
                </c:pt>
                <c:pt idx="3">
                  <c:v>9.6483318304779075E-2</c:v>
                </c:pt>
                <c:pt idx="4">
                  <c:v>0.18935978358881875</c:v>
                </c:pt>
                <c:pt idx="5">
                  <c:v>0.29756537421100088</c:v>
                </c:pt>
                <c:pt idx="6">
                  <c:v>0.24977457168620379</c:v>
                </c:pt>
                <c:pt idx="7">
                  <c:v>5.9513074842200184E-2</c:v>
                </c:pt>
              </c:numCache>
            </c:numRef>
          </c:val>
          <c:extLst>
            <c:ext xmlns:c16="http://schemas.microsoft.com/office/drawing/2014/chart" uri="{C3380CC4-5D6E-409C-BE32-E72D297353CC}">
              <c16:uniqueId val="{00000000-FDF3-40C9-B9AC-681D5CC2B215}"/>
            </c:ext>
          </c:extLst>
        </c:ser>
        <c:dLbls>
          <c:showLegendKey val="0"/>
          <c:showVal val="0"/>
          <c:showCatName val="0"/>
          <c:showSerName val="0"/>
          <c:showPercent val="0"/>
          <c:showBubbleSize val="0"/>
        </c:dLbls>
        <c:gapWidth val="150"/>
        <c:axId val="2131642472"/>
        <c:axId val="2131646104"/>
      </c:barChart>
      <c:catAx>
        <c:axId val="2131642472"/>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0" spcFirstLastPara="1" vertOverflow="ellipsis" wrap="square" anchor="ctr" anchorCtr="1"/>
          <a:lstStyle/>
          <a:p>
            <a:pPr>
              <a:defRPr sz="1000" b="0" i="0" u="none" strike="noStrike" kern="1200" baseline="0">
                <a:solidFill>
                  <a:srgbClr val="1E22AA"/>
                </a:solidFill>
                <a:latin typeface="Prometo Medium" panose="020B0604030203060203" pitchFamily="34" charset="77"/>
                <a:ea typeface="+mn-ea"/>
                <a:cs typeface="+mn-cs"/>
              </a:defRPr>
            </a:pPr>
            <a:endParaRPr lang="en-US"/>
          </a:p>
        </c:txPr>
        <c:crossAx val="2131646104"/>
        <c:crosses val="autoZero"/>
        <c:auto val="1"/>
        <c:lblAlgn val="ctr"/>
        <c:lblOffset val="100"/>
        <c:noMultiLvlLbl val="0"/>
      </c:catAx>
      <c:valAx>
        <c:axId val="2131646104"/>
        <c:scaling>
          <c:orientation val="minMax"/>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rgbClr val="1E22AA"/>
                </a:solidFill>
                <a:latin typeface="Prometo Medium" panose="020B0604030203060203" pitchFamily="34" charset="77"/>
                <a:ea typeface="+mn-ea"/>
                <a:cs typeface="+mn-cs"/>
              </a:defRPr>
            </a:pPr>
            <a:endParaRPr lang="en-US"/>
          </a:p>
        </c:txPr>
        <c:crossAx val="2131642472"/>
        <c:crosses val="max"/>
        <c:crossBetween val="between"/>
      </c:valAx>
      <c:spPr>
        <a:noFill/>
        <a:ln>
          <a:noFill/>
        </a:ln>
        <a:effectLst/>
      </c:spPr>
    </c:plotArea>
    <c:legend>
      <c:legendPos val="b"/>
      <c:layout>
        <c:manualLayout>
          <c:xMode val="edge"/>
          <c:yMode val="edge"/>
          <c:x val="0.254455245797505"/>
          <c:y val="2.1243812687281701E-2"/>
          <c:w val="0.29463737509764482"/>
          <c:h val="5.6025278596598428E-2"/>
        </c:manualLayout>
      </c:layout>
      <c:overlay val="0"/>
      <c:spPr>
        <a:noFill/>
        <a:ln>
          <a:noFill/>
        </a:ln>
        <a:effectLst/>
      </c:spPr>
      <c:txPr>
        <a:bodyPr rot="0" spcFirstLastPara="1" vertOverflow="ellipsis" vert="horz" wrap="square" anchor="ctr" anchorCtr="1"/>
        <a:lstStyle/>
        <a:p>
          <a:pPr>
            <a:defRPr sz="1200" b="0" i="0" u="none" strike="noStrike" kern="1200" baseline="0">
              <a:solidFill>
                <a:srgbClr val="1E22AA"/>
              </a:solidFill>
              <a:latin typeface="Century Gothic" panose="020B0502020202020204" pitchFamily="34" charset="0"/>
              <a:ea typeface="Open Sans Semibold" charset="0"/>
              <a:cs typeface="Open Sans Semibold" charset="0"/>
            </a:defRPr>
          </a:pPr>
          <a:endParaRPr lang="en-US"/>
        </a:p>
      </c:txPr>
    </c:legend>
    <c:plotVisOnly val="1"/>
    <c:dispBlanksAs val="gap"/>
    <c:showDLblsOverMax val="0"/>
  </c:chart>
  <c:spPr>
    <a:noFill/>
    <a:ln>
      <a:noFill/>
    </a:ln>
    <a:effectLst/>
  </c:spPr>
  <c:txPr>
    <a:bodyPr/>
    <a:lstStyle/>
    <a:p>
      <a:pPr>
        <a:defRPr sz="1200">
          <a:latin typeface="+mn-lt"/>
        </a:defRPr>
      </a:pPr>
      <a:endParaRPr lang="en-US"/>
    </a:p>
  </c:txPr>
  <c:externalData r:id="rId2">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5.4347333664250798E-2"/>
          <c:y val="0.13582762736930701"/>
          <c:w val="0.91874796503659895"/>
          <c:h val="0.69430989913579899"/>
        </c:manualLayout>
      </c:layout>
      <c:barChart>
        <c:barDir val="bar"/>
        <c:grouping val="clustered"/>
        <c:varyColors val="0"/>
        <c:ser>
          <c:idx val="0"/>
          <c:order val="0"/>
          <c:tx>
            <c:strRef>
              <c:f>Sheet1!$B$1</c:f>
              <c:strCache>
                <c:ptCount val="1"/>
                <c:pt idx="0">
                  <c:v>2022 Results</c:v>
                </c:pt>
              </c:strCache>
            </c:strRef>
          </c:tx>
          <c:spPr>
            <a:solidFill>
              <a:srgbClr val="3CD5AF">
                <a:lumMod val="60000"/>
                <a:lumOff val="40000"/>
              </a:srgbClr>
            </a:solidFill>
          </c:spPr>
          <c:invertIfNegative val="0"/>
          <c:cat>
            <c:strRef>
              <c:f>Sheet1!$A$2:$A$4</c:f>
              <c:strCache>
                <c:ptCount val="3"/>
                <c:pt idx="0">
                  <c:v>More than 5 years</c:v>
                </c:pt>
                <c:pt idx="1">
                  <c:v>1 to 5 years</c:v>
                </c:pt>
                <c:pt idx="2">
                  <c:v>Less than 1 year</c:v>
                </c:pt>
              </c:strCache>
            </c:strRef>
          </c:cat>
          <c:val>
            <c:numRef>
              <c:f>Sheet1!$B$2:$B$4</c:f>
              <c:numCache>
                <c:formatCode>0%</c:formatCode>
                <c:ptCount val="3"/>
                <c:pt idx="0">
                  <c:v>0.44</c:v>
                </c:pt>
                <c:pt idx="1">
                  <c:v>0.42576028622540252</c:v>
                </c:pt>
                <c:pt idx="2">
                  <c:v>0.13685152057245081</c:v>
                </c:pt>
              </c:numCache>
            </c:numRef>
          </c:val>
          <c:extLst>
            <c:ext xmlns:c16="http://schemas.microsoft.com/office/drawing/2014/chart" uri="{C3380CC4-5D6E-409C-BE32-E72D297353CC}">
              <c16:uniqueId val="{00000000-F449-A14E-8181-7113796305A5}"/>
            </c:ext>
          </c:extLst>
        </c:ser>
        <c:ser>
          <c:idx val="1"/>
          <c:order val="1"/>
          <c:tx>
            <c:strRef>
              <c:f>Sheet1!$C$1</c:f>
              <c:strCache>
                <c:ptCount val="1"/>
                <c:pt idx="0">
                  <c:v>2020 Results</c:v>
                </c:pt>
              </c:strCache>
            </c:strRef>
          </c:tx>
          <c:spPr>
            <a:solidFill>
              <a:schemeClr val="accent3"/>
            </a:solidFill>
            <a:ln>
              <a:noFill/>
            </a:ln>
            <a:effectLst/>
          </c:spPr>
          <c:invertIfNegative val="0"/>
          <c:cat>
            <c:strRef>
              <c:f>Sheet1!$A$2:$A$4</c:f>
              <c:strCache>
                <c:ptCount val="3"/>
                <c:pt idx="0">
                  <c:v>More than 5 years</c:v>
                </c:pt>
                <c:pt idx="1">
                  <c:v>1 to 5 years</c:v>
                </c:pt>
                <c:pt idx="2">
                  <c:v>Less than 1 year</c:v>
                </c:pt>
              </c:strCache>
            </c:strRef>
          </c:cat>
          <c:val>
            <c:numRef>
              <c:f>Sheet1!$C$2:$C$4</c:f>
              <c:numCache>
                <c:formatCode>0%</c:formatCode>
                <c:ptCount val="3"/>
                <c:pt idx="0">
                  <c:v>0.38042678440029432</c:v>
                </c:pt>
                <c:pt idx="1">
                  <c:v>0.46210448859455483</c:v>
                </c:pt>
                <c:pt idx="2">
                  <c:v>0.15746872700515085</c:v>
                </c:pt>
              </c:numCache>
            </c:numRef>
          </c:val>
          <c:extLst>
            <c:ext xmlns:c16="http://schemas.microsoft.com/office/drawing/2014/chart" uri="{C3380CC4-5D6E-409C-BE32-E72D297353CC}">
              <c16:uniqueId val="{00000001-F449-A14E-8181-7113796305A5}"/>
            </c:ext>
          </c:extLst>
        </c:ser>
        <c:ser>
          <c:idx val="2"/>
          <c:order val="2"/>
          <c:tx>
            <c:strRef>
              <c:f>Sheet1!$D$1</c:f>
              <c:strCache>
                <c:ptCount val="1"/>
                <c:pt idx="0">
                  <c:v>2017 Results</c:v>
                </c:pt>
              </c:strCache>
            </c:strRef>
          </c:tx>
          <c:spPr>
            <a:solidFill>
              <a:schemeClr val="accent2"/>
            </a:solidFill>
            <a:ln>
              <a:noFill/>
            </a:ln>
            <a:effectLst/>
          </c:spPr>
          <c:invertIfNegative val="0"/>
          <c:cat>
            <c:strRef>
              <c:f>Sheet1!$A$2:$A$4</c:f>
              <c:strCache>
                <c:ptCount val="3"/>
                <c:pt idx="0">
                  <c:v>More than 5 years</c:v>
                </c:pt>
                <c:pt idx="1">
                  <c:v>1 to 5 years</c:v>
                </c:pt>
                <c:pt idx="2">
                  <c:v>Less than 1 year</c:v>
                </c:pt>
              </c:strCache>
            </c:strRef>
          </c:cat>
          <c:val>
            <c:numRef>
              <c:f>Sheet1!$D$2:$D$4</c:f>
              <c:numCache>
                <c:formatCode>0%</c:formatCode>
                <c:ptCount val="3"/>
                <c:pt idx="0">
                  <c:v>0.31</c:v>
                </c:pt>
                <c:pt idx="1">
                  <c:v>0.59</c:v>
                </c:pt>
                <c:pt idx="2">
                  <c:v>0.11</c:v>
                </c:pt>
              </c:numCache>
            </c:numRef>
          </c:val>
          <c:extLst>
            <c:ext xmlns:c16="http://schemas.microsoft.com/office/drawing/2014/chart" uri="{C3380CC4-5D6E-409C-BE32-E72D297353CC}">
              <c16:uniqueId val="{00000002-F449-A14E-8181-7113796305A5}"/>
            </c:ext>
          </c:extLst>
        </c:ser>
        <c:ser>
          <c:idx val="3"/>
          <c:order val="3"/>
          <c:tx>
            <c:strRef>
              <c:f>Sheet1!$E$1</c:f>
              <c:strCache>
                <c:ptCount val="1"/>
                <c:pt idx="0">
                  <c:v>2014 Results</c:v>
                </c:pt>
              </c:strCache>
            </c:strRef>
          </c:tx>
          <c:spPr>
            <a:solidFill>
              <a:schemeClr val="accent1"/>
            </a:solidFill>
            <a:ln w="25400">
              <a:noFill/>
              <a:headEnd w="lg" len="lg"/>
              <a:tailEnd w="lg" len="lg"/>
            </a:ln>
            <a:effectLst/>
          </c:spPr>
          <c:invertIfNegative val="0"/>
          <c:cat>
            <c:strRef>
              <c:f>Sheet1!$A$2:$A$4</c:f>
              <c:strCache>
                <c:ptCount val="3"/>
                <c:pt idx="0">
                  <c:v>More than 5 years</c:v>
                </c:pt>
                <c:pt idx="1">
                  <c:v>1 to 5 years</c:v>
                </c:pt>
                <c:pt idx="2">
                  <c:v>Less than 1 year</c:v>
                </c:pt>
              </c:strCache>
            </c:strRef>
          </c:cat>
          <c:val>
            <c:numRef>
              <c:f>Sheet1!$E$2:$E$4</c:f>
              <c:numCache>
                <c:formatCode>0%</c:formatCode>
                <c:ptCount val="3"/>
                <c:pt idx="0">
                  <c:v>0.24</c:v>
                </c:pt>
                <c:pt idx="1">
                  <c:v>0.61</c:v>
                </c:pt>
                <c:pt idx="2">
                  <c:v>0.15</c:v>
                </c:pt>
              </c:numCache>
            </c:numRef>
          </c:val>
          <c:extLst>
            <c:ext xmlns:c16="http://schemas.microsoft.com/office/drawing/2014/chart" uri="{C3380CC4-5D6E-409C-BE32-E72D297353CC}">
              <c16:uniqueId val="{00000000-0FF0-4A2D-8F04-056E979493D1}"/>
            </c:ext>
          </c:extLst>
        </c:ser>
        <c:ser>
          <c:idx val="4"/>
          <c:order val="4"/>
          <c:tx>
            <c:strRef>
              <c:f>Sheet1!$F$1</c:f>
              <c:strCache>
                <c:ptCount val="1"/>
                <c:pt idx="0">
                  <c:v>2011 Results</c:v>
                </c:pt>
              </c:strCache>
            </c:strRef>
          </c:tx>
          <c:invertIfNegative val="0"/>
          <c:cat>
            <c:strRef>
              <c:f>Sheet1!$A$2:$A$4</c:f>
              <c:strCache>
                <c:ptCount val="3"/>
                <c:pt idx="0">
                  <c:v>More than 5 years</c:v>
                </c:pt>
                <c:pt idx="1">
                  <c:v>1 to 5 years</c:v>
                </c:pt>
                <c:pt idx="2">
                  <c:v>Less than 1 year</c:v>
                </c:pt>
              </c:strCache>
            </c:strRef>
          </c:cat>
          <c:val>
            <c:numRef>
              <c:f>Sheet1!$F$2:$F$4</c:f>
            </c:numRef>
          </c:val>
          <c:extLst>
            <c:ext xmlns:c16="http://schemas.microsoft.com/office/drawing/2014/chart" uri="{C3380CC4-5D6E-409C-BE32-E72D297353CC}">
              <c16:uniqueId val="{00000000-CE4D-4874-B44A-418A5760139C}"/>
            </c:ext>
          </c:extLst>
        </c:ser>
        <c:dLbls>
          <c:showLegendKey val="0"/>
          <c:showVal val="0"/>
          <c:showCatName val="0"/>
          <c:showSerName val="0"/>
          <c:showPercent val="0"/>
          <c:showBubbleSize val="0"/>
        </c:dLbls>
        <c:gapWidth val="150"/>
        <c:axId val="2131586264"/>
        <c:axId val="2131607240"/>
      </c:barChart>
      <c:catAx>
        <c:axId val="2131586264"/>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0" spcFirstLastPara="1" vertOverflow="ellipsis" wrap="square" anchor="ctr" anchorCtr="1"/>
          <a:lstStyle/>
          <a:p>
            <a:pPr>
              <a:defRPr sz="1000" b="0" i="0" u="none" strike="noStrike" kern="1200" baseline="0">
                <a:solidFill>
                  <a:srgbClr val="1E22AA"/>
                </a:solidFill>
                <a:latin typeface="Prometo Medium" panose="020B0604030203060203" pitchFamily="34" charset="77"/>
                <a:ea typeface="+mn-ea"/>
                <a:cs typeface="+mn-cs"/>
              </a:defRPr>
            </a:pPr>
            <a:endParaRPr lang="en-US"/>
          </a:p>
        </c:txPr>
        <c:crossAx val="2131607240"/>
        <c:crosses val="autoZero"/>
        <c:auto val="1"/>
        <c:lblAlgn val="ctr"/>
        <c:lblOffset val="100"/>
        <c:noMultiLvlLbl val="0"/>
      </c:catAx>
      <c:valAx>
        <c:axId val="2131607240"/>
        <c:scaling>
          <c:orientation val="minMax"/>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rgbClr val="1E22AA"/>
                </a:solidFill>
                <a:latin typeface="Prometo Medium" panose="020B0604030203060203" pitchFamily="34" charset="77"/>
                <a:ea typeface="+mn-ea"/>
                <a:cs typeface="+mn-cs"/>
              </a:defRPr>
            </a:pPr>
            <a:endParaRPr lang="en-US"/>
          </a:p>
        </c:txPr>
        <c:crossAx val="2131586264"/>
        <c:crosses val="max"/>
        <c:crossBetween val="between"/>
      </c:valAx>
      <c:spPr>
        <a:noFill/>
        <a:ln>
          <a:noFill/>
        </a:ln>
        <a:effectLst/>
      </c:spPr>
    </c:plotArea>
    <c:legend>
      <c:legendPos val="b"/>
      <c:layout>
        <c:manualLayout>
          <c:xMode val="edge"/>
          <c:yMode val="edge"/>
          <c:x val="0.254455245797505"/>
          <c:y val="2.1243812687281701E-2"/>
          <c:w val="0.74554476467555342"/>
          <c:h val="4.6166339706265845E-2"/>
        </c:manualLayout>
      </c:layout>
      <c:overlay val="0"/>
      <c:spPr>
        <a:noFill/>
        <a:ln>
          <a:noFill/>
        </a:ln>
        <a:effectLst/>
      </c:spPr>
      <c:txPr>
        <a:bodyPr rot="0" spcFirstLastPara="1" vertOverflow="ellipsis" vert="horz" wrap="square" anchor="ctr" anchorCtr="1"/>
        <a:lstStyle/>
        <a:p>
          <a:pPr>
            <a:defRPr sz="1200" b="0" i="0" u="none" strike="noStrike" kern="1200" baseline="0">
              <a:solidFill>
                <a:srgbClr val="1E22AA"/>
              </a:solidFill>
              <a:latin typeface="Century Gothic" panose="020B0502020202020204" pitchFamily="34" charset="0"/>
              <a:ea typeface="Open Sans Semibold" charset="0"/>
              <a:cs typeface="Open Sans Semibold" charset="0"/>
            </a:defRPr>
          </a:pPr>
          <a:endParaRPr lang="en-US"/>
        </a:p>
      </c:txPr>
    </c:legend>
    <c:plotVisOnly val="1"/>
    <c:dispBlanksAs val="gap"/>
    <c:showDLblsOverMax val="0"/>
  </c:chart>
  <c:spPr>
    <a:noFill/>
    <a:ln>
      <a:noFill/>
    </a:ln>
    <a:effectLst/>
  </c:spPr>
  <c:txPr>
    <a:bodyPr/>
    <a:lstStyle/>
    <a:p>
      <a:pPr>
        <a:defRPr sz="1200">
          <a:latin typeface="+mn-lt"/>
        </a:defRPr>
      </a:pPr>
      <a:endParaRPr lang="en-US"/>
    </a:p>
  </c:txPr>
  <c:externalData r:id="rId2">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5.4347333664250798E-2"/>
          <c:y val="0.13582762736930701"/>
          <c:w val="0.91874796503659895"/>
          <c:h val="0.69430989913579899"/>
        </c:manualLayout>
      </c:layout>
      <c:barChart>
        <c:barDir val="bar"/>
        <c:grouping val="clustered"/>
        <c:varyColors val="0"/>
        <c:ser>
          <c:idx val="0"/>
          <c:order val="0"/>
          <c:tx>
            <c:strRef>
              <c:f>Sheet1!$B$1</c:f>
              <c:strCache>
                <c:ptCount val="1"/>
                <c:pt idx="0">
                  <c:v>2022 Results</c:v>
                </c:pt>
              </c:strCache>
            </c:strRef>
          </c:tx>
          <c:spPr>
            <a:solidFill>
              <a:srgbClr val="3CD5AF">
                <a:lumMod val="60000"/>
                <a:lumOff val="40000"/>
              </a:srgbClr>
            </a:solidFill>
          </c:spPr>
          <c:invertIfNegative val="0"/>
          <c:cat>
            <c:strRef>
              <c:f>Sheet1!$A$2:$A$10</c:f>
              <c:strCache>
                <c:ptCount val="9"/>
                <c:pt idx="0">
                  <c:v>Personal Satisfaction</c:v>
                </c:pt>
                <c:pt idx="1">
                  <c:v>Enhances Credibility/Marketability</c:v>
                </c:pt>
                <c:pt idx="2">
                  <c:v>Validates Specialized Knowledge</c:v>
                </c:pt>
                <c:pt idx="3">
                  <c:v>Professional advancement</c:v>
                </c:pt>
                <c:pt idx="4">
                  <c:v>Indicates attainment of a practice/clinical standard</c:v>
                </c:pt>
                <c:pt idx="5">
                  <c:v>Promotes recognition from my peers</c:v>
                </c:pt>
                <c:pt idx="6">
                  <c:v>Competitive advantage over other job applicants</c:v>
                </c:pt>
                <c:pt idx="7">
                  <c:v>Enhances confidence in my abilities</c:v>
                </c:pt>
                <c:pt idx="8">
                  <c:v>Promotes recognition from my employer</c:v>
                </c:pt>
              </c:strCache>
            </c:strRef>
          </c:cat>
          <c:val>
            <c:numRef>
              <c:f>Sheet1!$B$2:$B$10</c:f>
              <c:numCache>
                <c:formatCode>0%</c:formatCode>
                <c:ptCount val="9"/>
                <c:pt idx="0">
                  <c:v>0.60077021822849808</c:v>
                </c:pt>
                <c:pt idx="1">
                  <c:v>0.55070603337612323</c:v>
                </c:pt>
                <c:pt idx="2">
                  <c:v>0.54300385109114246</c:v>
                </c:pt>
                <c:pt idx="3">
                  <c:v>0.45699614890885754</c:v>
                </c:pt>
                <c:pt idx="4">
                  <c:v>0.39922978177150192</c:v>
                </c:pt>
                <c:pt idx="5">
                  <c:v>0.36970474967907579</c:v>
                </c:pt>
                <c:pt idx="6">
                  <c:v>0.34788189987163032</c:v>
                </c:pt>
                <c:pt idx="7">
                  <c:v>0.34788189987163032</c:v>
                </c:pt>
                <c:pt idx="8">
                  <c:v>0.31450577663671375</c:v>
                </c:pt>
              </c:numCache>
            </c:numRef>
          </c:val>
          <c:extLst>
            <c:ext xmlns:c16="http://schemas.microsoft.com/office/drawing/2014/chart" uri="{C3380CC4-5D6E-409C-BE32-E72D297353CC}">
              <c16:uniqueId val="{00000000-F449-A14E-8181-7113796305A5}"/>
            </c:ext>
          </c:extLst>
        </c:ser>
        <c:ser>
          <c:idx val="1"/>
          <c:order val="1"/>
          <c:tx>
            <c:strRef>
              <c:f>Sheet1!$C$1</c:f>
              <c:strCache>
                <c:ptCount val="1"/>
                <c:pt idx="0">
                  <c:v>2020 Results</c:v>
                </c:pt>
              </c:strCache>
            </c:strRef>
          </c:tx>
          <c:spPr>
            <a:solidFill>
              <a:schemeClr val="accent3"/>
            </a:solidFill>
            <a:ln>
              <a:noFill/>
            </a:ln>
            <a:effectLst/>
          </c:spPr>
          <c:invertIfNegative val="0"/>
          <c:cat>
            <c:strRef>
              <c:f>Sheet1!$A$2:$A$10</c:f>
              <c:strCache>
                <c:ptCount val="9"/>
                <c:pt idx="0">
                  <c:v>Personal Satisfaction</c:v>
                </c:pt>
                <c:pt idx="1">
                  <c:v>Enhances Credibility/Marketability</c:v>
                </c:pt>
                <c:pt idx="2">
                  <c:v>Validates Specialized Knowledge</c:v>
                </c:pt>
                <c:pt idx="3">
                  <c:v>Professional advancement</c:v>
                </c:pt>
                <c:pt idx="4">
                  <c:v>Indicates attainment of a practice/clinical standard</c:v>
                </c:pt>
                <c:pt idx="5">
                  <c:v>Promotes recognition from my peers</c:v>
                </c:pt>
                <c:pt idx="6">
                  <c:v>Competitive advantage over other job applicants</c:v>
                </c:pt>
                <c:pt idx="7">
                  <c:v>Enhances confidence in my abilities</c:v>
                </c:pt>
                <c:pt idx="8">
                  <c:v>Promotes recognition from my employer</c:v>
                </c:pt>
              </c:strCache>
            </c:strRef>
          </c:cat>
          <c:val>
            <c:numRef>
              <c:f>Sheet1!$C$2:$C$10</c:f>
              <c:numCache>
                <c:formatCode>0%</c:formatCode>
                <c:ptCount val="9"/>
                <c:pt idx="0">
                  <c:v>0.81481481481481477</c:v>
                </c:pt>
                <c:pt idx="1">
                  <c:v>0.77650063856960405</c:v>
                </c:pt>
                <c:pt idx="2">
                  <c:v>0.63856960408684549</c:v>
                </c:pt>
                <c:pt idx="3">
                  <c:v>0.50319284802043418</c:v>
                </c:pt>
                <c:pt idx="4">
                  <c:v>0.51340996168582376</c:v>
                </c:pt>
                <c:pt idx="5">
                  <c:v>0.37292464878671777</c:v>
                </c:pt>
                <c:pt idx="6">
                  <c:v>0.57215836526181352</c:v>
                </c:pt>
                <c:pt idx="7">
                  <c:v>0.57471264367816088</c:v>
                </c:pt>
                <c:pt idx="8">
                  <c:v>0.34865900383141762</c:v>
                </c:pt>
              </c:numCache>
            </c:numRef>
          </c:val>
          <c:extLst>
            <c:ext xmlns:c16="http://schemas.microsoft.com/office/drawing/2014/chart" uri="{C3380CC4-5D6E-409C-BE32-E72D297353CC}">
              <c16:uniqueId val="{00000001-F449-A14E-8181-7113796305A5}"/>
            </c:ext>
          </c:extLst>
        </c:ser>
        <c:ser>
          <c:idx val="2"/>
          <c:order val="2"/>
          <c:tx>
            <c:strRef>
              <c:f>Sheet1!$D$1</c:f>
              <c:strCache>
                <c:ptCount val="1"/>
                <c:pt idx="0">
                  <c:v>2017 Results</c:v>
                </c:pt>
              </c:strCache>
            </c:strRef>
          </c:tx>
          <c:spPr>
            <a:solidFill>
              <a:schemeClr val="accent2"/>
            </a:solidFill>
            <a:ln>
              <a:noFill/>
            </a:ln>
            <a:effectLst/>
          </c:spPr>
          <c:invertIfNegative val="0"/>
          <c:cat>
            <c:strRef>
              <c:f>Sheet1!$A$2:$A$10</c:f>
              <c:strCache>
                <c:ptCount val="9"/>
                <c:pt idx="0">
                  <c:v>Personal Satisfaction</c:v>
                </c:pt>
                <c:pt idx="1">
                  <c:v>Enhances Credibility/Marketability</c:v>
                </c:pt>
                <c:pt idx="2">
                  <c:v>Validates Specialized Knowledge</c:v>
                </c:pt>
                <c:pt idx="3">
                  <c:v>Professional advancement</c:v>
                </c:pt>
                <c:pt idx="4">
                  <c:v>Indicates attainment of a practice/clinical standard</c:v>
                </c:pt>
                <c:pt idx="5">
                  <c:v>Promotes recognition from my peers</c:v>
                </c:pt>
                <c:pt idx="6">
                  <c:v>Competitive advantage over other job applicants</c:v>
                </c:pt>
                <c:pt idx="7">
                  <c:v>Enhances confidence in my abilities</c:v>
                </c:pt>
                <c:pt idx="8">
                  <c:v>Promotes recognition from my employer</c:v>
                </c:pt>
              </c:strCache>
            </c:strRef>
          </c:cat>
          <c:val>
            <c:numRef>
              <c:f>Sheet1!$D$2:$D$10</c:f>
              <c:numCache>
                <c:formatCode>0%</c:formatCode>
                <c:ptCount val="9"/>
                <c:pt idx="0">
                  <c:v>0.85</c:v>
                </c:pt>
                <c:pt idx="1">
                  <c:v>0.79</c:v>
                </c:pt>
                <c:pt idx="2">
                  <c:v>0.71</c:v>
                </c:pt>
                <c:pt idx="3">
                  <c:v>0.5</c:v>
                </c:pt>
                <c:pt idx="4">
                  <c:v>0.53</c:v>
                </c:pt>
                <c:pt idx="5">
                  <c:v>0.41</c:v>
                </c:pt>
                <c:pt idx="6">
                  <c:v>0.56999999999999995</c:v>
                </c:pt>
                <c:pt idx="7">
                  <c:v>0.6</c:v>
                </c:pt>
                <c:pt idx="8">
                  <c:v>0.35</c:v>
                </c:pt>
              </c:numCache>
            </c:numRef>
          </c:val>
          <c:extLst>
            <c:ext xmlns:c16="http://schemas.microsoft.com/office/drawing/2014/chart" uri="{C3380CC4-5D6E-409C-BE32-E72D297353CC}">
              <c16:uniqueId val="{00000002-F449-A14E-8181-7113796305A5}"/>
            </c:ext>
          </c:extLst>
        </c:ser>
        <c:ser>
          <c:idx val="3"/>
          <c:order val="3"/>
          <c:tx>
            <c:strRef>
              <c:f>Sheet1!$E$1</c:f>
              <c:strCache>
                <c:ptCount val="1"/>
                <c:pt idx="0">
                  <c:v>2014 Results</c:v>
                </c:pt>
              </c:strCache>
            </c:strRef>
          </c:tx>
          <c:spPr>
            <a:solidFill>
              <a:schemeClr val="accent1"/>
            </a:solidFill>
            <a:ln w="25400">
              <a:noFill/>
              <a:headEnd w="lg" len="lg"/>
              <a:tailEnd w="lg" len="lg"/>
            </a:ln>
            <a:effectLst/>
          </c:spPr>
          <c:invertIfNegative val="0"/>
          <c:cat>
            <c:strRef>
              <c:f>Sheet1!$A$2:$A$10</c:f>
              <c:strCache>
                <c:ptCount val="9"/>
                <c:pt idx="0">
                  <c:v>Personal Satisfaction</c:v>
                </c:pt>
                <c:pt idx="1">
                  <c:v>Enhances Credibility/Marketability</c:v>
                </c:pt>
                <c:pt idx="2">
                  <c:v>Validates Specialized Knowledge</c:v>
                </c:pt>
                <c:pt idx="3">
                  <c:v>Professional advancement</c:v>
                </c:pt>
                <c:pt idx="4">
                  <c:v>Indicates attainment of a practice/clinical standard</c:v>
                </c:pt>
                <c:pt idx="5">
                  <c:v>Promotes recognition from my peers</c:v>
                </c:pt>
                <c:pt idx="6">
                  <c:v>Competitive advantage over other job applicants</c:v>
                </c:pt>
                <c:pt idx="7">
                  <c:v>Enhances confidence in my abilities</c:v>
                </c:pt>
                <c:pt idx="8">
                  <c:v>Promotes recognition from my employer</c:v>
                </c:pt>
              </c:strCache>
            </c:strRef>
          </c:cat>
          <c:val>
            <c:numRef>
              <c:f>Sheet1!$E$2:$E$10</c:f>
              <c:numCache>
                <c:formatCode>0%</c:formatCode>
                <c:ptCount val="9"/>
                <c:pt idx="0">
                  <c:v>0.86</c:v>
                </c:pt>
                <c:pt idx="1">
                  <c:v>0.85</c:v>
                </c:pt>
                <c:pt idx="2">
                  <c:v>0.74</c:v>
                </c:pt>
                <c:pt idx="3">
                  <c:v>0.49</c:v>
                </c:pt>
                <c:pt idx="4">
                  <c:v>0.56000000000000005</c:v>
                </c:pt>
                <c:pt idx="5">
                  <c:v>0.44</c:v>
                </c:pt>
                <c:pt idx="6">
                  <c:v>0.57999999999999996</c:v>
                </c:pt>
                <c:pt idx="7">
                  <c:v>0.6</c:v>
                </c:pt>
                <c:pt idx="8">
                  <c:v>0.41</c:v>
                </c:pt>
              </c:numCache>
            </c:numRef>
          </c:val>
          <c:extLst>
            <c:ext xmlns:c16="http://schemas.microsoft.com/office/drawing/2014/chart" uri="{C3380CC4-5D6E-409C-BE32-E72D297353CC}">
              <c16:uniqueId val="{00000000-DEAB-4142-A6CC-5B76A685CF9E}"/>
            </c:ext>
          </c:extLst>
        </c:ser>
        <c:dLbls>
          <c:showLegendKey val="0"/>
          <c:showVal val="0"/>
          <c:showCatName val="0"/>
          <c:showSerName val="0"/>
          <c:showPercent val="0"/>
          <c:showBubbleSize val="0"/>
        </c:dLbls>
        <c:gapWidth val="150"/>
        <c:axId val="2053372824"/>
        <c:axId val="2053381720"/>
      </c:barChart>
      <c:catAx>
        <c:axId val="2053372824"/>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0" spcFirstLastPara="1" vertOverflow="ellipsis" wrap="square" anchor="ctr" anchorCtr="1"/>
          <a:lstStyle/>
          <a:p>
            <a:pPr algn="r">
              <a:defRPr sz="1000" b="0" i="0" u="none" strike="noStrike" kern="1200" baseline="0">
                <a:solidFill>
                  <a:srgbClr val="1E22AA"/>
                </a:solidFill>
                <a:latin typeface="Prometo Medium" panose="020B0604030203060203" pitchFamily="34" charset="77"/>
                <a:ea typeface="+mn-ea"/>
                <a:cs typeface="+mn-cs"/>
              </a:defRPr>
            </a:pPr>
            <a:endParaRPr lang="en-US"/>
          </a:p>
        </c:txPr>
        <c:crossAx val="2053381720"/>
        <c:crosses val="autoZero"/>
        <c:auto val="1"/>
        <c:lblAlgn val="ctr"/>
        <c:lblOffset val="100"/>
        <c:noMultiLvlLbl val="0"/>
      </c:catAx>
      <c:valAx>
        <c:axId val="2053381720"/>
        <c:scaling>
          <c:orientation val="minMax"/>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rgbClr val="1E22AA"/>
                </a:solidFill>
                <a:latin typeface="Prometo Medium" panose="020B0604030203060203" pitchFamily="34" charset="77"/>
                <a:ea typeface="+mn-ea"/>
                <a:cs typeface="+mn-cs"/>
              </a:defRPr>
            </a:pPr>
            <a:endParaRPr lang="en-US"/>
          </a:p>
        </c:txPr>
        <c:crossAx val="2053372824"/>
        <c:crosses val="max"/>
        <c:crossBetween val="between"/>
      </c:valAx>
      <c:spPr>
        <a:noFill/>
        <a:ln>
          <a:noFill/>
        </a:ln>
        <a:effectLst/>
      </c:spPr>
    </c:plotArea>
    <c:legend>
      <c:legendPos val="b"/>
      <c:layout>
        <c:manualLayout>
          <c:xMode val="edge"/>
          <c:yMode val="edge"/>
          <c:x val="0.254455245797505"/>
          <c:y val="2.1243812687281701E-2"/>
          <c:w val="0.74554476467555342"/>
          <c:h val="4.6166339706265845E-2"/>
        </c:manualLayout>
      </c:layout>
      <c:overlay val="0"/>
      <c:spPr>
        <a:noFill/>
        <a:ln>
          <a:noFill/>
        </a:ln>
        <a:effectLst/>
      </c:spPr>
      <c:txPr>
        <a:bodyPr rot="0" spcFirstLastPara="1" vertOverflow="ellipsis" vert="horz" wrap="square" anchor="ctr" anchorCtr="1"/>
        <a:lstStyle/>
        <a:p>
          <a:pPr>
            <a:defRPr sz="1200" b="0" i="0" u="none" strike="noStrike" kern="1200" baseline="0">
              <a:solidFill>
                <a:srgbClr val="1E22AA"/>
              </a:solidFill>
              <a:latin typeface="Century Gothic" panose="020B0502020202020204" pitchFamily="34" charset="0"/>
              <a:ea typeface="Open Sans Semibold" charset="0"/>
              <a:cs typeface="Open Sans Semibold" charset="0"/>
            </a:defRPr>
          </a:pPr>
          <a:endParaRPr lang="en-US"/>
        </a:p>
      </c:txPr>
    </c:legend>
    <c:plotVisOnly val="1"/>
    <c:dispBlanksAs val="gap"/>
    <c:showDLblsOverMax val="0"/>
  </c:chart>
  <c:spPr>
    <a:noFill/>
    <a:ln>
      <a:noFill/>
    </a:ln>
    <a:effectLst/>
  </c:spPr>
  <c:txPr>
    <a:bodyPr/>
    <a:lstStyle/>
    <a:p>
      <a:pPr>
        <a:defRPr sz="1200">
          <a:latin typeface="+mn-lt"/>
        </a:defRPr>
      </a:pPr>
      <a:endParaRPr lang="en-US"/>
    </a:p>
  </c:txPr>
  <c:externalData r:id="rId2">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5.4347333664250798E-2"/>
          <c:y val="0.13582762736930701"/>
          <c:w val="0.91874796503659895"/>
          <c:h val="0.69430989913579899"/>
        </c:manualLayout>
      </c:layout>
      <c:barChart>
        <c:barDir val="bar"/>
        <c:grouping val="clustered"/>
        <c:varyColors val="0"/>
        <c:ser>
          <c:idx val="0"/>
          <c:order val="0"/>
          <c:tx>
            <c:strRef>
              <c:f>Sheet1!$B$1</c:f>
              <c:strCache>
                <c:ptCount val="1"/>
                <c:pt idx="0">
                  <c:v>2022 Results</c:v>
                </c:pt>
              </c:strCache>
            </c:strRef>
          </c:tx>
          <c:spPr>
            <a:solidFill>
              <a:srgbClr val="3CD5AF">
                <a:lumMod val="60000"/>
                <a:lumOff val="40000"/>
              </a:srgbClr>
            </a:solidFill>
          </c:spPr>
          <c:invertIfNegative val="0"/>
          <c:cat>
            <c:strRef>
              <c:f>Sheet1!$A$2:$A$4</c:f>
              <c:strCache>
                <c:ptCount val="3"/>
                <c:pt idx="0">
                  <c:v>Highly Impactful (6 to 7)</c:v>
                </c:pt>
                <c:pt idx="1">
                  <c:v>Impactful (4 to 5)</c:v>
                </c:pt>
                <c:pt idx="2">
                  <c:v>Not Impactful (1 to 3)</c:v>
                </c:pt>
              </c:strCache>
            </c:strRef>
          </c:cat>
          <c:val>
            <c:numRef>
              <c:f>Sheet1!$B$2:$B$4</c:f>
              <c:numCache>
                <c:formatCode>0%</c:formatCode>
                <c:ptCount val="3"/>
                <c:pt idx="0">
                  <c:v>0.41</c:v>
                </c:pt>
                <c:pt idx="1">
                  <c:v>0.38</c:v>
                </c:pt>
                <c:pt idx="2">
                  <c:v>0.21</c:v>
                </c:pt>
              </c:numCache>
            </c:numRef>
          </c:val>
          <c:extLst>
            <c:ext xmlns:c16="http://schemas.microsoft.com/office/drawing/2014/chart" uri="{C3380CC4-5D6E-409C-BE32-E72D297353CC}">
              <c16:uniqueId val="{00000000-F449-A14E-8181-7113796305A5}"/>
            </c:ext>
          </c:extLst>
        </c:ser>
        <c:ser>
          <c:idx val="1"/>
          <c:order val="1"/>
          <c:tx>
            <c:strRef>
              <c:f>Sheet1!$C$1</c:f>
              <c:strCache>
                <c:ptCount val="1"/>
                <c:pt idx="0">
                  <c:v>2020 Results</c:v>
                </c:pt>
              </c:strCache>
            </c:strRef>
          </c:tx>
          <c:spPr>
            <a:solidFill>
              <a:schemeClr val="accent3"/>
            </a:solidFill>
            <a:ln>
              <a:noFill/>
            </a:ln>
            <a:effectLst/>
          </c:spPr>
          <c:invertIfNegative val="0"/>
          <c:cat>
            <c:strRef>
              <c:f>Sheet1!$A$2:$A$4</c:f>
              <c:strCache>
                <c:ptCount val="3"/>
                <c:pt idx="0">
                  <c:v>Highly Impactful (6 to 7)</c:v>
                </c:pt>
                <c:pt idx="1">
                  <c:v>Impactful (4 to 5)</c:v>
                </c:pt>
                <c:pt idx="2">
                  <c:v>Not Impactful (1 to 3)</c:v>
                </c:pt>
              </c:strCache>
            </c:strRef>
          </c:cat>
          <c:val>
            <c:numRef>
              <c:f>Sheet1!$C$2:$C$4</c:f>
              <c:numCache>
                <c:formatCode>0%</c:formatCode>
                <c:ptCount val="3"/>
                <c:pt idx="0">
                  <c:v>0.46998722860791831</c:v>
                </c:pt>
                <c:pt idx="1">
                  <c:v>0.39080459770114945</c:v>
                </c:pt>
                <c:pt idx="2">
                  <c:v>0.1392081736909323</c:v>
                </c:pt>
              </c:numCache>
            </c:numRef>
          </c:val>
          <c:extLst>
            <c:ext xmlns:c16="http://schemas.microsoft.com/office/drawing/2014/chart" uri="{C3380CC4-5D6E-409C-BE32-E72D297353CC}">
              <c16:uniqueId val="{00000001-F449-A14E-8181-7113796305A5}"/>
            </c:ext>
          </c:extLst>
        </c:ser>
        <c:ser>
          <c:idx val="2"/>
          <c:order val="2"/>
          <c:tx>
            <c:strRef>
              <c:f>Sheet1!$D$1</c:f>
              <c:strCache>
                <c:ptCount val="1"/>
                <c:pt idx="0">
                  <c:v>2017 Results</c:v>
                </c:pt>
              </c:strCache>
            </c:strRef>
          </c:tx>
          <c:spPr>
            <a:solidFill>
              <a:schemeClr val="accent2"/>
            </a:solidFill>
            <a:ln>
              <a:noFill/>
            </a:ln>
            <a:effectLst/>
          </c:spPr>
          <c:invertIfNegative val="0"/>
          <c:cat>
            <c:strRef>
              <c:f>Sheet1!$A$2:$A$4</c:f>
              <c:strCache>
                <c:ptCount val="3"/>
                <c:pt idx="0">
                  <c:v>Highly Impactful (6 to 7)</c:v>
                </c:pt>
                <c:pt idx="1">
                  <c:v>Impactful (4 to 5)</c:v>
                </c:pt>
                <c:pt idx="2">
                  <c:v>Not Impactful (1 to 3)</c:v>
                </c:pt>
              </c:strCache>
            </c:strRef>
          </c:cat>
          <c:val>
            <c:numRef>
              <c:f>Sheet1!$D$2:$D$4</c:f>
              <c:numCache>
                <c:formatCode>0%</c:formatCode>
                <c:ptCount val="3"/>
                <c:pt idx="0">
                  <c:v>0.47</c:v>
                </c:pt>
                <c:pt idx="1">
                  <c:v>0.35</c:v>
                </c:pt>
                <c:pt idx="2">
                  <c:v>0.18</c:v>
                </c:pt>
              </c:numCache>
            </c:numRef>
          </c:val>
          <c:extLst>
            <c:ext xmlns:c16="http://schemas.microsoft.com/office/drawing/2014/chart" uri="{C3380CC4-5D6E-409C-BE32-E72D297353CC}">
              <c16:uniqueId val="{00000000-14BB-46FD-8DD9-BBDE8AC31BC9}"/>
            </c:ext>
          </c:extLst>
        </c:ser>
        <c:dLbls>
          <c:showLegendKey val="0"/>
          <c:showVal val="0"/>
          <c:showCatName val="0"/>
          <c:showSerName val="0"/>
          <c:showPercent val="0"/>
          <c:showBubbleSize val="0"/>
        </c:dLbls>
        <c:gapWidth val="150"/>
        <c:axId val="2053114264"/>
        <c:axId val="2053117816"/>
      </c:barChart>
      <c:catAx>
        <c:axId val="2053114264"/>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0" spcFirstLastPara="1" vertOverflow="ellipsis" wrap="square" anchor="ctr" anchorCtr="1"/>
          <a:lstStyle/>
          <a:p>
            <a:pPr>
              <a:defRPr sz="1000" b="0" i="0" u="none" strike="noStrike" kern="1200" baseline="0">
                <a:solidFill>
                  <a:srgbClr val="1E22AA"/>
                </a:solidFill>
                <a:latin typeface="Prometo Medium" panose="020B0604030203060203" pitchFamily="34" charset="77"/>
                <a:ea typeface="+mn-ea"/>
                <a:cs typeface="+mn-cs"/>
              </a:defRPr>
            </a:pPr>
            <a:endParaRPr lang="en-US"/>
          </a:p>
        </c:txPr>
        <c:crossAx val="2053117816"/>
        <c:crosses val="autoZero"/>
        <c:auto val="1"/>
        <c:lblAlgn val="ctr"/>
        <c:lblOffset val="100"/>
        <c:noMultiLvlLbl val="0"/>
      </c:catAx>
      <c:valAx>
        <c:axId val="2053117816"/>
        <c:scaling>
          <c:orientation val="minMax"/>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rgbClr val="1E22AA"/>
                </a:solidFill>
                <a:latin typeface="Prometo Medium" panose="020B0604030203060203" pitchFamily="34" charset="77"/>
                <a:ea typeface="+mn-ea"/>
                <a:cs typeface="+mn-cs"/>
              </a:defRPr>
            </a:pPr>
            <a:endParaRPr lang="en-US"/>
          </a:p>
        </c:txPr>
        <c:crossAx val="2053114264"/>
        <c:crosses val="max"/>
        <c:crossBetween val="between"/>
      </c:valAx>
      <c:spPr>
        <a:noFill/>
        <a:ln>
          <a:noFill/>
        </a:ln>
        <a:effectLst/>
      </c:spPr>
    </c:plotArea>
    <c:legend>
      <c:legendPos val="b"/>
      <c:layout>
        <c:manualLayout>
          <c:xMode val="edge"/>
          <c:yMode val="edge"/>
          <c:x val="0.254455245797505"/>
          <c:y val="2.1243812687281701E-2"/>
          <c:w val="0.61539684236656411"/>
          <c:h val="4.6166339706265845E-2"/>
        </c:manualLayout>
      </c:layout>
      <c:overlay val="0"/>
      <c:spPr>
        <a:noFill/>
        <a:ln>
          <a:noFill/>
        </a:ln>
        <a:effectLst/>
      </c:spPr>
      <c:txPr>
        <a:bodyPr rot="0" spcFirstLastPara="1" vertOverflow="ellipsis" vert="horz" wrap="square" anchor="ctr" anchorCtr="1"/>
        <a:lstStyle/>
        <a:p>
          <a:pPr>
            <a:defRPr sz="1200" b="0" i="0" u="none" strike="noStrike" kern="1200" baseline="0">
              <a:solidFill>
                <a:srgbClr val="1E22AA"/>
              </a:solidFill>
              <a:latin typeface="Century Gothic" panose="020B0502020202020204" pitchFamily="34" charset="0"/>
              <a:ea typeface="Open Sans Semibold" charset="0"/>
              <a:cs typeface="Open Sans Semibold" charset="0"/>
            </a:defRPr>
          </a:pPr>
          <a:endParaRPr lang="en-US"/>
        </a:p>
      </c:txPr>
    </c:legend>
    <c:plotVisOnly val="1"/>
    <c:dispBlanksAs val="gap"/>
    <c:showDLblsOverMax val="0"/>
  </c:chart>
  <c:spPr>
    <a:noFill/>
    <a:ln>
      <a:noFill/>
    </a:ln>
    <a:effectLst/>
  </c:spPr>
  <c:txPr>
    <a:bodyPr/>
    <a:lstStyle/>
    <a:p>
      <a:pPr>
        <a:defRPr sz="1200">
          <a:latin typeface="+mn-lt"/>
        </a:defRPr>
      </a:pPr>
      <a:endParaRPr lang="en-US"/>
    </a:p>
  </c:txPr>
  <c:externalData r:id="rId2">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5.4347333664250798E-2"/>
          <c:y val="0.13582762736930701"/>
          <c:w val="0.91874796503659895"/>
          <c:h val="0.69430989913579899"/>
        </c:manualLayout>
      </c:layout>
      <c:barChart>
        <c:barDir val="bar"/>
        <c:grouping val="clustered"/>
        <c:varyColors val="0"/>
        <c:ser>
          <c:idx val="0"/>
          <c:order val="0"/>
          <c:tx>
            <c:strRef>
              <c:f>Sheet1!$B$1</c:f>
              <c:strCache>
                <c:ptCount val="1"/>
                <c:pt idx="0">
                  <c:v>2022 Results</c:v>
                </c:pt>
              </c:strCache>
            </c:strRef>
          </c:tx>
          <c:spPr>
            <a:solidFill>
              <a:srgbClr val="3CD5AF">
                <a:lumMod val="60000"/>
                <a:lumOff val="40000"/>
              </a:srgbClr>
            </a:solidFill>
          </c:spPr>
          <c:invertIfNegative val="0"/>
          <c:cat>
            <c:strRef>
              <c:f>Sheet1!$A$2:$A$3</c:f>
              <c:strCache>
                <c:ptCount val="2"/>
                <c:pt idx="0">
                  <c:v>Yes</c:v>
                </c:pt>
                <c:pt idx="1">
                  <c:v>No</c:v>
                </c:pt>
              </c:strCache>
            </c:strRef>
          </c:cat>
          <c:val>
            <c:numRef>
              <c:f>Sheet1!$B$2:$B$3</c:f>
              <c:numCache>
                <c:formatCode>0%</c:formatCode>
                <c:ptCount val="2"/>
                <c:pt idx="0">
                  <c:v>0.57999999999999996</c:v>
                </c:pt>
                <c:pt idx="1">
                  <c:v>0.42</c:v>
                </c:pt>
              </c:numCache>
            </c:numRef>
          </c:val>
          <c:extLst>
            <c:ext xmlns:c16="http://schemas.microsoft.com/office/drawing/2014/chart" uri="{C3380CC4-5D6E-409C-BE32-E72D297353CC}">
              <c16:uniqueId val="{00000000-F449-A14E-8181-7113796305A5}"/>
            </c:ext>
          </c:extLst>
        </c:ser>
        <c:ser>
          <c:idx val="1"/>
          <c:order val="1"/>
          <c:tx>
            <c:strRef>
              <c:f>Sheet1!$C$1</c:f>
              <c:strCache>
                <c:ptCount val="1"/>
                <c:pt idx="0">
                  <c:v>2020 Results</c:v>
                </c:pt>
              </c:strCache>
            </c:strRef>
          </c:tx>
          <c:spPr>
            <a:solidFill>
              <a:schemeClr val="accent3"/>
            </a:solidFill>
            <a:ln>
              <a:noFill/>
            </a:ln>
            <a:effectLst/>
          </c:spPr>
          <c:invertIfNegative val="0"/>
          <c:cat>
            <c:strRef>
              <c:f>Sheet1!$A$2:$A$3</c:f>
              <c:strCache>
                <c:ptCount val="2"/>
                <c:pt idx="0">
                  <c:v>Yes</c:v>
                </c:pt>
                <c:pt idx="1">
                  <c:v>No</c:v>
                </c:pt>
              </c:strCache>
            </c:strRef>
          </c:cat>
          <c:val>
            <c:numRef>
              <c:f>Sheet1!$C$2:$C$3</c:f>
              <c:numCache>
                <c:formatCode>0%</c:formatCode>
                <c:ptCount val="2"/>
                <c:pt idx="0">
                  <c:v>0.41</c:v>
                </c:pt>
                <c:pt idx="1">
                  <c:v>0.59</c:v>
                </c:pt>
              </c:numCache>
            </c:numRef>
          </c:val>
          <c:extLst>
            <c:ext xmlns:c16="http://schemas.microsoft.com/office/drawing/2014/chart" uri="{C3380CC4-5D6E-409C-BE32-E72D297353CC}">
              <c16:uniqueId val="{00000001-F449-A14E-8181-7113796305A5}"/>
            </c:ext>
          </c:extLst>
        </c:ser>
        <c:ser>
          <c:idx val="2"/>
          <c:order val="2"/>
          <c:tx>
            <c:strRef>
              <c:f>Sheet1!$D$1</c:f>
              <c:strCache>
                <c:ptCount val="1"/>
                <c:pt idx="0">
                  <c:v>2017 Results</c:v>
                </c:pt>
              </c:strCache>
            </c:strRef>
          </c:tx>
          <c:spPr>
            <a:solidFill>
              <a:schemeClr val="accent2"/>
            </a:solidFill>
            <a:ln>
              <a:noFill/>
            </a:ln>
            <a:effectLst/>
          </c:spPr>
          <c:invertIfNegative val="0"/>
          <c:cat>
            <c:strRef>
              <c:f>Sheet1!$A$2:$A$3</c:f>
              <c:strCache>
                <c:ptCount val="2"/>
                <c:pt idx="0">
                  <c:v>Yes</c:v>
                </c:pt>
                <c:pt idx="1">
                  <c:v>No</c:v>
                </c:pt>
              </c:strCache>
            </c:strRef>
          </c:cat>
          <c:val>
            <c:numRef>
              <c:f>Sheet1!$D$2:$D$3</c:f>
              <c:numCache>
                <c:formatCode>0%</c:formatCode>
                <c:ptCount val="2"/>
                <c:pt idx="0">
                  <c:v>0.4</c:v>
                </c:pt>
                <c:pt idx="1">
                  <c:v>0.6</c:v>
                </c:pt>
              </c:numCache>
            </c:numRef>
          </c:val>
          <c:extLst>
            <c:ext xmlns:c16="http://schemas.microsoft.com/office/drawing/2014/chart" uri="{C3380CC4-5D6E-409C-BE32-E72D297353CC}">
              <c16:uniqueId val="{00000000-0DA3-4FDA-933B-9A81FF264F38}"/>
            </c:ext>
          </c:extLst>
        </c:ser>
        <c:dLbls>
          <c:showLegendKey val="0"/>
          <c:showVal val="0"/>
          <c:showCatName val="0"/>
          <c:showSerName val="0"/>
          <c:showPercent val="0"/>
          <c:showBubbleSize val="0"/>
        </c:dLbls>
        <c:gapWidth val="150"/>
        <c:axId val="2135259320"/>
        <c:axId val="2135262904"/>
      </c:barChart>
      <c:catAx>
        <c:axId val="213525932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0" spcFirstLastPara="1" vertOverflow="ellipsis" wrap="square" anchor="ctr" anchorCtr="1"/>
          <a:lstStyle/>
          <a:p>
            <a:pPr>
              <a:defRPr sz="1000" b="0" i="0" u="none" strike="noStrike" kern="1200" baseline="0">
                <a:solidFill>
                  <a:srgbClr val="1E22AA"/>
                </a:solidFill>
                <a:latin typeface="Prometo Medium" panose="020B0604030203060203" pitchFamily="34" charset="77"/>
                <a:ea typeface="+mn-ea"/>
                <a:cs typeface="+mn-cs"/>
              </a:defRPr>
            </a:pPr>
            <a:endParaRPr lang="en-US"/>
          </a:p>
        </c:txPr>
        <c:crossAx val="2135262904"/>
        <c:crosses val="autoZero"/>
        <c:auto val="1"/>
        <c:lblAlgn val="ctr"/>
        <c:lblOffset val="100"/>
        <c:noMultiLvlLbl val="0"/>
      </c:catAx>
      <c:valAx>
        <c:axId val="2135262904"/>
        <c:scaling>
          <c:orientation val="minMax"/>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rgbClr val="1E22AA"/>
                </a:solidFill>
                <a:latin typeface="Prometo Medium" panose="020B0604030203060203" pitchFamily="34" charset="77"/>
                <a:ea typeface="+mn-ea"/>
                <a:cs typeface="+mn-cs"/>
              </a:defRPr>
            </a:pPr>
            <a:endParaRPr lang="en-US"/>
          </a:p>
        </c:txPr>
        <c:crossAx val="2135259320"/>
        <c:crosses val="max"/>
        <c:crossBetween val="between"/>
      </c:valAx>
      <c:spPr>
        <a:noFill/>
        <a:ln>
          <a:noFill/>
        </a:ln>
        <a:effectLst/>
      </c:spPr>
    </c:plotArea>
    <c:legend>
      <c:legendPos val="b"/>
      <c:layout>
        <c:manualLayout>
          <c:xMode val="edge"/>
          <c:yMode val="edge"/>
          <c:x val="0.254455245797505"/>
          <c:y val="2.1243812687281701E-2"/>
          <c:w val="0.61539684236656411"/>
          <c:h val="4.6166339706265845E-2"/>
        </c:manualLayout>
      </c:layout>
      <c:overlay val="0"/>
      <c:spPr>
        <a:noFill/>
        <a:ln>
          <a:noFill/>
        </a:ln>
        <a:effectLst/>
      </c:spPr>
      <c:txPr>
        <a:bodyPr rot="0" spcFirstLastPara="1" vertOverflow="ellipsis" vert="horz" wrap="square" anchor="ctr" anchorCtr="1"/>
        <a:lstStyle/>
        <a:p>
          <a:pPr>
            <a:defRPr sz="1200" b="0" i="0" u="none" strike="noStrike" kern="1200" baseline="0">
              <a:solidFill>
                <a:srgbClr val="1E22AA"/>
              </a:solidFill>
              <a:latin typeface="Century Gothic" panose="020B0502020202020204" pitchFamily="34" charset="0"/>
              <a:ea typeface="Open Sans Semibold" charset="0"/>
              <a:cs typeface="Open Sans Semibold" charset="0"/>
            </a:defRPr>
          </a:pPr>
          <a:endParaRPr lang="en-US"/>
        </a:p>
      </c:txPr>
    </c:legend>
    <c:plotVisOnly val="1"/>
    <c:dispBlanksAs val="gap"/>
    <c:showDLblsOverMax val="0"/>
  </c:chart>
  <c:spPr>
    <a:noFill/>
    <a:ln>
      <a:noFill/>
    </a:ln>
    <a:effectLst/>
  </c:spPr>
  <c:txPr>
    <a:bodyPr/>
    <a:lstStyle/>
    <a:p>
      <a:pPr>
        <a:defRPr sz="1200">
          <a:latin typeface="+mn-lt"/>
        </a:defRPr>
      </a:pPr>
      <a:endParaRPr lang="en-US"/>
    </a:p>
  </c:txPr>
  <c:externalData r:id="rId2">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5.4347333664250798E-2"/>
          <c:y val="0.13582762736930701"/>
          <c:w val="0.91874796503659895"/>
          <c:h val="0.69430989913579899"/>
        </c:manualLayout>
      </c:layout>
      <c:barChart>
        <c:barDir val="bar"/>
        <c:grouping val="clustered"/>
        <c:varyColors val="0"/>
        <c:ser>
          <c:idx val="0"/>
          <c:order val="0"/>
          <c:tx>
            <c:strRef>
              <c:f>Sheet1!$B$1</c:f>
              <c:strCache>
                <c:ptCount val="1"/>
                <c:pt idx="0">
                  <c:v>2022 Results</c:v>
                </c:pt>
              </c:strCache>
            </c:strRef>
          </c:tx>
          <c:spPr>
            <a:solidFill>
              <a:srgbClr val="3CD5AF">
                <a:lumMod val="60000"/>
                <a:lumOff val="40000"/>
              </a:srgbClr>
            </a:solidFill>
          </c:spPr>
          <c:invertIfNegative val="0"/>
          <c:cat>
            <c:strRef>
              <c:f>Sheet1!$A$2:$A$6</c:f>
              <c:strCache>
                <c:ptCount val="5"/>
                <c:pt idx="0">
                  <c:v>0 to 6 months</c:v>
                </c:pt>
                <c:pt idx="1">
                  <c:v>7 to 12 months</c:v>
                </c:pt>
                <c:pt idx="2">
                  <c:v>13 to 18 months</c:v>
                </c:pt>
                <c:pt idx="3">
                  <c:v>19 to 24 months</c:v>
                </c:pt>
                <c:pt idx="4">
                  <c:v>24+ months</c:v>
                </c:pt>
              </c:strCache>
            </c:strRef>
          </c:cat>
          <c:val>
            <c:numRef>
              <c:f>Sheet1!$B$2:$B$6</c:f>
              <c:numCache>
                <c:formatCode>0%</c:formatCode>
                <c:ptCount val="5"/>
                <c:pt idx="0">
                  <c:v>0.24</c:v>
                </c:pt>
                <c:pt idx="1">
                  <c:v>0.33</c:v>
                </c:pt>
                <c:pt idx="2">
                  <c:v>0.2</c:v>
                </c:pt>
                <c:pt idx="3">
                  <c:v>0.08</c:v>
                </c:pt>
                <c:pt idx="4">
                  <c:v>0.15</c:v>
                </c:pt>
              </c:numCache>
            </c:numRef>
          </c:val>
          <c:extLst>
            <c:ext xmlns:c16="http://schemas.microsoft.com/office/drawing/2014/chart" uri="{C3380CC4-5D6E-409C-BE32-E72D297353CC}">
              <c16:uniqueId val="{00000000-F449-A14E-8181-7113796305A5}"/>
            </c:ext>
          </c:extLst>
        </c:ser>
        <c:ser>
          <c:idx val="1"/>
          <c:order val="1"/>
          <c:tx>
            <c:strRef>
              <c:f>Sheet1!$C$1</c:f>
              <c:strCache>
                <c:ptCount val="1"/>
                <c:pt idx="0">
                  <c:v>2020 Results</c:v>
                </c:pt>
              </c:strCache>
            </c:strRef>
          </c:tx>
          <c:spPr>
            <a:solidFill>
              <a:schemeClr val="accent3"/>
            </a:solidFill>
            <a:ln>
              <a:noFill/>
            </a:ln>
            <a:effectLst/>
          </c:spPr>
          <c:invertIfNegative val="0"/>
          <c:cat>
            <c:strRef>
              <c:f>Sheet1!$A$2:$A$6</c:f>
              <c:strCache>
                <c:ptCount val="5"/>
                <c:pt idx="0">
                  <c:v>0 to 6 months</c:v>
                </c:pt>
                <c:pt idx="1">
                  <c:v>7 to 12 months</c:v>
                </c:pt>
                <c:pt idx="2">
                  <c:v>13 to 18 months</c:v>
                </c:pt>
                <c:pt idx="3">
                  <c:v>19 to 24 months</c:v>
                </c:pt>
                <c:pt idx="4">
                  <c:v>24+ months</c:v>
                </c:pt>
              </c:strCache>
            </c:strRef>
          </c:cat>
          <c:val>
            <c:numRef>
              <c:f>Sheet1!$C$2:$C$6</c:f>
              <c:numCache>
                <c:formatCode>0%</c:formatCode>
                <c:ptCount val="5"/>
                <c:pt idx="0">
                  <c:v>0.30529595015576322</c:v>
                </c:pt>
                <c:pt idx="1">
                  <c:v>0.21183800623052959</c:v>
                </c:pt>
                <c:pt idx="2">
                  <c:v>0.13707165109034267</c:v>
                </c:pt>
                <c:pt idx="3">
                  <c:v>8.0996884735202487E-2</c:v>
                </c:pt>
                <c:pt idx="4">
                  <c:v>0.26479750778816197</c:v>
                </c:pt>
              </c:numCache>
            </c:numRef>
          </c:val>
          <c:extLst>
            <c:ext xmlns:c16="http://schemas.microsoft.com/office/drawing/2014/chart" uri="{C3380CC4-5D6E-409C-BE32-E72D297353CC}">
              <c16:uniqueId val="{00000001-F449-A14E-8181-7113796305A5}"/>
            </c:ext>
          </c:extLst>
        </c:ser>
        <c:ser>
          <c:idx val="2"/>
          <c:order val="2"/>
          <c:tx>
            <c:strRef>
              <c:f>Sheet1!$D$1</c:f>
              <c:strCache>
                <c:ptCount val="1"/>
                <c:pt idx="0">
                  <c:v>2017 Results</c:v>
                </c:pt>
              </c:strCache>
            </c:strRef>
          </c:tx>
          <c:spPr>
            <a:solidFill>
              <a:schemeClr val="accent2"/>
            </a:solidFill>
            <a:ln>
              <a:noFill/>
            </a:ln>
            <a:effectLst/>
          </c:spPr>
          <c:invertIfNegative val="0"/>
          <c:cat>
            <c:strRef>
              <c:f>Sheet1!$A$2:$A$6</c:f>
              <c:strCache>
                <c:ptCount val="5"/>
                <c:pt idx="0">
                  <c:v>0 to 6 months</c:v>
                </c:pt>
                <c:pt idx="1">
                  <c:v>7 to 12 months</c:v>
                </c:pt>
                <c:pt idx="2">
                  <c:v>13 to 18 months</c:v>
                </c:pt>
                <c:pt idx="3">
                  <c:v>19 to 24 months</c:v>
                </c:pt>
                <c:pt idx="4">
                  <c:v>24+ months</c:v>
                </c:pt>
              </c:strCache>
            </c:strRef>
          </c:cat>
          <c:val>
            <c:numRef>
              <c:f>Sheet1!$D$2:$D$6</c:f>
              <c:numCache>
                <c:formatCode>0%</c:formatCode>
                <c:ptCount val="5"/>
                <c:pt idx="0">
                  <c:v>0.31</c:v>
                </c:pt>
                <c:pt idx="1">
                  <c:v>0.25</c:v>
                </c:pt>
                <c:pt idx="2">
                  <c:v>0.1</c:v>
                </c:pt>
                <c:pt idx="3">
                  <c:v>7.0000000000000007E-2</c:v>
                </c:pt>
                <c:pt idx="4">
                  <c:v>0.27</c:v>
                </c:pt>
              </c:numCache>
            </c:numRef>
          </c:val>
          <c:extLst>
            <c:ext xmlns:c16="http://schemas.microsoft.com/office/drawing/2014/chart" uri="{C3380CC4-5D6E-409C-BE32-E72D297353CC}">
              <c16:uniqueId val="{00000000-DF72-473C-B93B-4CB9C612D24E}"/>
            </c:ext>
          </c:extLst>
        </c:ser>
        <c:dLbls>
          <c:showLegendKey val="0"/>
          <c:showVal val="0"/>
          <c:showCatName val="0"/>
          <c:showSerName val="0"/>
          <c:showPercent val="0"/>
          <c:showBubbleSize val="0"/>
        </c:dLbls>
        <c:gapWidth val="150"/>
        <c:axId val="2131028888"/>
        <c:axId val="2131025336"/>
      </c:barChart>
      <c:catAx>
        <c:axId val="2131028888"/>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0" spcFirstLastPara="1" vertOverflow="ellipsis" wrap="square" anchor="ctr" anchorCtr="1"/>
          <a:lstStyle/>
          <a:p>
            <a:pPr>
              <a:defRPr sz="1000" b="0" i="0" u="none" strike="noStrike" kern="1200" baseline="0">
                <a:solidFill>
                  <a:srgbClr val="1E22AA"/>
                </a:solidFill>
                <a:latin typeface="Prometo Medium" panose="020B0604030203060203" pitchFamily="34" charset="77"/>
                <a:ea typeface="+mn-ea"/>
                <a:cs typeface="+mn-cs"/>
              </a:defRPr>
            </a:pPr>
            <a:endParaRPr lang="en-US"/>
          </a:p>
        </c:txPr>
        <c:crossAx val="2131025336"/>
        <c:crosses val="autoZero"/>
        <c:auto val="1"/>
        <c:lblAlgn val="ctr"/>
        <c:lblOffset val="100"/>
        <c:noMultiLvlLbl val="0"/>
      </c:catAx>
      <c:valAx>
        <c:axId val="2131025336"/>
        <c:scaling>
          <c:orientation val="minMax"/>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rgbClr val="1E22AA"/>
                </a:solidFill>
                <a:latin typeface="Prometo Medium" panose="020B0604030203060203" pitchFamily="34" charset="77"/>
                <a:ea typeface="+mn-ea"/>
                <a:cs typeface="+mn-cs"/>
              </a:defRPr>
            </a:pPr>
            <a:endParaRPr lang="en-US"/>
          </a:p>
        </c:txPr>
        <c:crossAx val="2131028888"/>
        <c:crosses val="max"/>
        <c:crossBetween val="between"/>
      </c:valAx>
      <c:spPr>
        <a:noFill/>
        <a:ln>
          <a:noFill/>
        </a:ln>
        <a:effectLst/>
      </c:spPr>
    </c:plotArea>
    <c:legend>
      <c:legendPos val="b"/>
      <c:layout>
        <c:manualLayout>
          <c:xMode val="edge"/>
          <c:yMode val="edge"/>
          <c:x val="0.254455245797505"/>
          <c:y val="2.1243812687281701E-2"/>
          <c:w val="0.61539684236656411"/>
          <c:h val="4.6166339706265845E-2"/>
        </c:manualLayout>
      </c:layout>
      <c:overlay val="0"/>
      <c:spPr>
        <a:noFill/>
        <a:ln>
          <a:noFill/>
        </a:ln>
        <a:effectLst/>
      </c:spPr>
      <c:txPr>
        <a:bodyPr rot="0" spcFirstLastPara="1" vertOverflow="ellipsis" vert="horz" wrap="square" anchor="ctr" anchorCtr="1"/>
        <a:lstStyle/>
        <a:p>
          <a:pPr>
            <a:defRPr sz="1200" b="0" i="0" u="none" strike="noStrike" kern="1200" baseline="0">
              <a:solidFill>
                <a:srgbClr val="1E22AA"/>
              </a:solidFill>
              <a:latin typeface="Century Gothic" panose="020B0502020202020204" pitchFamily="34" charset="0"/>
              <a:ea typeface="Open Sans Semibold" charset="0"/>
              <a:cs typeface="Open Sans Semibold" charset="0"/>
            </a:defRPr>
          </a:pPr>
          <a:endParaRPr lang="en-US"/>
        </a:p>
      </c:txPr>
    </c:legend>
    <c:plotVisOnly val="1"/>
    <c:dispBlanksAs val="gap"/>
    <c:showDLblsOverMax val="0"/>
  </c:chart>
  <c:spPr>
    <a:noFill/>
    <a:ln>
      <a:noFill/>
    </a:ln>
    <a:effectLst/>
  </c:spPr>
  <c:txPr>
    <a:bodyPr/>
    <a:lstStyle/>
    <a:p>
      <a:pPr>
        <a:defRPr sz="1200">
          <a:latin typeface="+mn-lt"/>
        </a:defRPr>
      </a:pPr>
      <a:endParaRPr lang="en-US"/>
    </a:p>
  </c:txPr>
  <c:externalData r:id="rId2">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5.4347333664250798E-2"/>
          <c:y val="0.13582762736930701"/>
          <c:w val="0.91874796503659895"/>
          <c:h val="0.69430989913579899"/>
        </c:manualLayout>
      </c:layout>
      <c:barChart>
        <c:barDir val="bar"/>
        <c:grouping val="clustered"/>
        <c:varyColors val="0"/>
        <c:ser>
          <c:idx val="0"/>
          <c:order val="0"/>
          <c:tx>
            <c:strRef>
              <c:f>Sheet1!$B$1</c:f>
              <c:strCache>
                <c:ptCount val="1"/>
                <c:pt idx="0">
                  <c:v>2022 Results</c:v>
                </c:pt>
              </c:strCache>
            </c:strRef>
          </c:tx>
          <c:spPr>
            <a:solidFill>
              <a:srgbClr val="3CD5AF">
                <a:lumMod val="60000"/>
                <a:lumOff val="40000"/>
              </a:srgbClr>
            </a:solidFill>
          </c:spPr>
          <c:invertIfNegative val="0"/>
          <c:cat>
            <c:strRef>
              <c:f>Sheet1!$A$2:$A$7</c:f>
              <c:strCache>
                <c:ptCount val="6"/>
                <c:pt idx="0">
                  <c:v>Master's/PhD</c:v>
                </c:pt>
                <c:pt idx="1">
                  <c:v>On-the-Job Training</c:v>
                </c:pt>
                <c:pt idx="2">
                  <c:v>Program/Course</c:v>
                </c:pt>
                <c:pt idx="3">
                  <c:v>Certificate</c:v>
                </c:pt>
                <c:pt idx="4">
                  <c:v>Bachelors</c:v>
                </c:pt>
                <c:pt idx="5">
                  <c:v>DNP*</c:v>
                </c:pt>
              </c:strCache>
            </c:strRef>
          </c:cat>
          <c:val>
            <c:numRef>
              <c:f>Sheet1!$B$2:$B$7</c:f>
              <c:numCache>
                <c:formatCode>0%</c:formatCode>
                <c:ptCount val="6"/>
                <c:pt idx="0">
                  <c:v>0.14000000000000001</c:v>
                </c:pt>
                <c:pt idx="1">
                  <c:v>0.13</c:v>
                </c:pt>
                <c:pt idx="2">
                  <c:v>0.13</c:v>
                </c:pt>
                <c:pt idx="3">
                  <c:v>0.11</c:v>
                </c:pt>
                <c:pt idx="4">
                  <c:v>0.09</c:v>
                </c:pt>
                <c:pt idx="5">
                  <c:v>0.06</c:v>
                </c:pt>
              </c:numCache>
            </c:numRef>
          </c:val>
          <c:extLst>
            <c:ext xmlns:c16="http://schemas.microsoft.com/office/drawing/2014/chart" uri="{C3380CC4-5D6E-409C-BE32-E72D297353CC}">
              <c16:uniqueId val="{00000000-F449-A14E-8181-7113796305A5}"/>
            </c:ext>
          </c:extLst>
        </c:ser>
        <c:ser>
          <c:idx val="1"/>
          <c:order val="1"/>
          <c:tx>
            <c:strRef>
              <c:f>Sheet1!$C$1</c:f>
              <c:strCache>
                <c:ptCount val="1"/>
                <c:pt idx="0">
                  <c:v>2020 Results</c:v>
                </c:pt>
              </c:strCache>
            </c:strRef>
          </c:tx>
          <c:spPr>
            <a:solidFill>
              <a:schemeClr val="accent3"/>
            </a:solidFill>
            <a:ln>
              <a:noFill/>
            </a:ln>
            <a:effectLst/>
          </c:spPr>
          <c:invertIfNegative val="0"/>
          <c:cat>
            <c:strRef>
              <c:f>Sheet1!$A$2:$A$7</c:f>
              <c:strCache>
                <c:ptCount val="6"/>
                <c:pt idx="0">
                  <c:v>Master's/PhD</c:v>
                </c:pt>
                <c:pt idx="1">
                  <c:v>On-the-Job Training</c:v>
                </c:pt>
                <c:pt idx="2">
                  <c:v>Program/Course</c:v>
                </c:pt>
                <c:pt idx="3">
                  <c:v>Certificate</c:v>
                </c:pt>
                <c:pt idx="4">
                  <c:v>Bachelors</c:v>
                </c:pt>
                <c:pt idx="5">
                  <c:v>DNP*</c:v>
                </c:pt>
              </c:strCache>
            </c:strRef>
          </c:cat>
          <c:val>
            <c:numRef>
              <c:f>Sheet1!$C$2:$C$7</c:f>
              <c:numCache>
                <c:formatCode>0%</c:formatCode>
                <c:ptCount val="6"/>
                <c:pt idx="0">
                  <c:v>0.06</c:v>
                </c:pt>
                <c:pt idx="1">
                  <c:v>0.12582781456953643</c:v>
                </c:pt>
                <c:pt idx="2">
                  <c:v>4.856512141280353E-2</c:v>
                </c:pt>
                <c:pt idx="3">
                  <c:v>4.3414275202354677E-2</c:v>
                </c:pt>
                <c:pt idx="4">
                  <c:v>0</c:v>
                </c:pt>
                <c:pt idx="5">
                  <c:v>0.01</c:v>
                </c:pt>
              </c:numCache>
            </c:numRef>
          </c:val>
          <c:extLst>
            <c:ext xmlns:c16="http://schemas.microsoft.com/office/drawing/2014/chart" uri="{C3380CC4-5D6E-409C-BE32-E72D297353CC}">
              <c16:uniqueId val="{00000001-F449-A14E-8181-7113796305A5}"/>
            </c:ext>
          </c:extLst>
        </c:ser>
        <c:ser>
          <c:idx val="2"/>
          <c:order val="2"/>
          <c:tx>
            <c:strRef>
              <c:f>Sheet1!$D$1</c:f>
              <c:strCache>
                <c:ptCount val="1"/>
                <c:pt idx="0">
                  <c:v>2017 Results</c:v>
                </c:pt>
              </c:strCache>
            </c:strRef>
          </c:tx>
          <c:spPr>
            <a:solidFill>
              <a:schemeClr val="accent2"/>
            </a:solidFill>
            <a:ln>
              <a:noFill/>
            </a:ln>
            <a:effectLst/>
          </c:spPr>
          <c:invertIfNegative val="0"/>
          <c:cat>
            <c:strRef>
              <c:f>Sheet1!$A$2:$A$7</c:f>
              <c:strCache>
                <c:ptCount val="6"/>
                <c:pt idx="0">
                  <c:v>Master's/PhD</c:v>
                </c:pt>
                <c:pt idx="1">
                  <c:v>On-the-Job Training</c:v>
                </c:pt>
                <c:pt idx="2">
                  <c:v>Program/Course</c:v>
                </c:pt>
                <c:pt idx="3">
                  <c:v>Certificate</c:v>
                </c:pt>
                <c:pt idx="4">
                  <c:v>Bachelors</c:v>
                </c:pt>
                <c:pt idx="5">
                  <c:v>DNP*</c:v>
                </c:pt>
              </c:strCache>
            </c:strRef>
          </c:cat>
          <c:val>
            <c:numRef>
              <c:f>Sheet1!$D$2:$D$7</c:f>
              <c:numCache>
                <c:formatCode>0%</c:formatCode>
                <c:ptCount val="6"/>
                <c:pt idx="0">
                  <c:v>0.05</c:v>
                </c:pt>
                <c:pt idx="1">
                  <c:v>0.24</c:v>
                </c:pt>
                <c:pt idx="2">
                  <c:v>0.06</c:v>
                </c:pt>
                <c:pt idx="3">
                  <c:v>0.05</c:v>
                </c:pt>
                <c:pt idx="4">
                  <c:v>0.01</c:v>
                </c:pt>
              </c:numCache>
            </c:numRef>
          </c:val>
          <c:extLst>
            <c:ext xmlns:c16="http://schemas.microsoft.com/office/drawing/2014/chart" uri="{C3380CC4-5D6E-409C-BE32-E72D297353CC}">
              <c16:uniqueId val="{00000002-F449-A14E-8181-7113796305A5}"/>
            </c:ext>
          </c:extLst>
        </c:ser>
        <c:ser>
          <c:idx val="3"/>
          <c:order val="3"/>
          <c:tx>
            <c:strRef>
              <c:f>Sheet1!$E$1</c:f>
              <c:strCache>
                <c:ptCount val="1"/>
                <c:pt idx="0">
                  <c:v>2014 Results</c:v>
                </c:pt>
              </c:strCache>
            </c:strRef>
          </c:tx>
          <c:spPr>
            <a:solidFill>
              <a:schemeClr val="accent1"/>
            </a:solidFill>
            <a:ln w="25400">
              <a:noFill/>
              <a:headEnd w="lg" len="lg"/>
              <a:tailEnd w="lg" len="lg"/>
            </a:ln>
            <a:effectLst/>
          </c:spPr>
          <c:invertIfNegative val="0"/>
          <c:cat>
            <c:strRef>
              <c:f>Sheet1!$A$2:$A$7</c:f>
              <c:strCache>
                <c:ptCount val="6"/>
                <c:pt idx="0">
                  <c:v>Master's/PhD</c:v>
                </c:pt>
                <c:pt idx="1">
                  <c:v>On-the-Job Training</c:v>
                </c:pt>
                <c:pt idx="2">
                  <c:v>Program/Course</c:v>
                </c:pt>
                <c:pt idx="3">
                  <c:v>Certificate</c:v>
                </c:pt>
                <c:pt idx="4">
                  <c:v>Bachelors</c:v>
                </c:pt>
                <c:pt idx="5">
                  <c:v>DNP*</c:v>
                </c:pt>
              </c:strCache>
            </c:strRef>
          </c:cat>
          <c:val>
            <c:numRef>
              <c:f>Sheet1!$E$2:$E$7</c:f>
              <c:numCache>
                <c:formatCode>0%</c:formatCode>
                <c:ptCount val="6"/>
                <c:pt idx="0">
                  <c:v>0.09</c:v>
                </c:pt>
                <c:pt idx="1">
                  <c:v>0.23</c:v>
                </c:pt>
                <c:pt idx="2">
                  <c:v>0.04</c:v>
                </c:pt>
                <c:pt idx="3">
                  <c:v>0.05</c:v>
                </c:pt>
                <c:pt idx="4">
                  <c:v>0.01</c:v>
                </c:pt>
              </c:numCache>
            </c:numRef>
          </c:val>
          <c:extLst>
            <c:ext xmlns:c16="http://schemas.microsoft.com/office/drawing/2014/chart" uri="{C3380CC4-5D6E-409C-BE32-E72D297353CC}">
              <c16:uniqueId val="{00000000-F200-47C1-8CFE-B64A5C50CE1C}"/>
            </c:ext>
          </c:extLst>
        </c:ser>
        <c:ser>
          <c:idx val="4"/>
          <c:order val="4"/>
          <c:tx>
            <c:strRef>
              <c:f>Sheet1!$F$1</c:f>
              <c:strCache>
                <c:ptCount val="1"/>
                <c:pt idx="0">
                  <c:v>2011 Results</c:v>
                </c:pt>
              </c:strCache>
            </c:strRef>
          </c:tx>
          <c:invertIfNegative val="0"/>
          <c:cat>
            <c:strRef>
              <c:f>Sheet1!$A$2:$A$7</c:f>
              <c:strCache>
                <c:ptCount val="6"/>
                <c:pt idx="0">
                  <c:v>Master's/PhD</c:v>
                </c:pt>
                <c:pt idx="1">
                  <c:v>On-the-Job Training</c:v>
                </c:pt>
                <c:pt idx="2">
                  <c:v>Program/Course</c:v>
                </c:pt>
                <c:pt idx="3">
                  <c:v>Certificate</c:v>
                </c:pt>
                <c:pt idx="4">
                  <c:v>Bachelors</c:v>
                </c:pt>
                <c:pt idx="5">
                  <c:v>DNP*</c:v>
                </c:pt>
              </c:strCache>
            </c:strRef>
          </c:cat>
          <c:val>
            <c:numRef>
              <c:f>Sheet1!$F$2:$F$7</c:f>
            </c:numRef>
          </c:val>
          <c:extLst>
            <c:ext xmlns:c16="http://schemas.microsoft.com/office/drawing/2014/chart" uri="{C3380CC4-5D6E-409C-BE32-E72D297353CC}">
              <c16:uniqueId val="{00000000-C1F4-4CE1-9C53-C01C964C02A9}"/>
            </c:ext>
          </c:extLst>
        </c:ser>
        <c:dLbls>
          <c:showLegendKey val="0"/>
          <c:showVal val="0"/>
          <c:showCatName val="0"/>
          <c:showSerName val="0"/>
          <c:showPercent val="0"/>
          <c:showBubbleSize val="0"/>
        </c:dLbls>
        <c:gapWidth val="150"/>
        <c:axId val="2130938184"/>
        <c:axId val="2130934536"/>
      </c:barChart>
      <c:catAx>
        <c:axId val="2130938184"/>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0" spcFirstLastPara="1" vertOverflow="ellipsis" wrap="square" anchor="ctr" anchorCtr="1"/>
          <a:lstStyle/>
          <a:p>
            <a:pPr>
              <a:defRPr sz="1000" b="0" i="0" u="none" strike="noStrike" kern="1200" baseline="0">
                <a:solidFill>
                  <a:srgbClr val="1E22AA"/>
                </a:solidFill>
                <a:latin typeface="Prometo Medium" panose="020B0604030203060203" pitchFamily="34" charset="77"/>
                <a:ea typeface="+mn-ea"/>
                <a:cs typeface="+mn-cs"/>
              </a:defRPr>
            </a:pPr>
            <a:endParaRPr lang="en-US"/>
          </a:p>
        </c:txPr>
        <c:crossAx val="2130934536"/>
        <c:crosses val="autoZero"/>
        <c:auto val="1"/>
        <c:lblAlgn val="ctr"/>
        <c:lblOffset val="100"/>
        <c:noMultiLvlLbl val="0"/>
      </c:catAx>
      <c:valAx>
        <c:axId val="2130934536"/>
        <c:scaling>
          <c:orientation val="minMax"/>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rgbClr val="1E22AA"/>
                </a:solidFill>
                <a:latin typeface="Prometo Medium" panose="020B0604030203060203" pitchFamily="34" charset="77"/>
                <a:ea typeface="+mn-ea"/>
                <a:cs typeface="+mn-cs"/>
              </a:defRPr>
            </a:pPr>
            <a:endParaRPr lang="en-US"/>
          </a:p>
        </c:txPr>
        <c:crossAx val="2130938184"/>
        <c:crosses val="max"/>
        <c:crossBetween val="between"/>
      </c:valAx>
      <c:spPr>
        <a:noFill/>
        <a:ln>
          <a:noFill/>
        </a:ln>
        <a:effectLst/>
      </c:spPr>
    </c:plotArea>
    <c:legend>
      <c:legendPos val="b"/>
      <c:layout>
        <c:manualLayout>
          <c:xMode val="edge"/>
          <c:yMode val="edge"/>
          <c:x val="0.254455245797505"/>
          <c:y val="2.1243812687281701E-2"/>
          <c:w val="0.74554476467555342"/>
          <c:h val="4.6166339706265845E-2"/>
        </c:manualLayout>
      </c:layout>
      <c:overlay val="0"/>
      <c:spPr>
        <a:noFill/>
        <a:ln>
          <a:noFill/>
        </a:ln>
        <a:effectLst/>
      </c:spPr>
      <c:txPr>
        <a:bodyPr rot="0" spcFirstLastPara="1" vertOverflow="ellipsis" vert="horz" wrap="square" anchor="ctr" anchorCtr="1"/>
        <a:lstStyle/>
        <a:p>
          <a:pPr>
            <a:defRPr sz="1200" b="0" i="0" u="none" strike="noStrike" kern="1200" baseline="0">
              <a:solidFill>
                <a:srgbClr val="1E22AA"/>
              </a:solidFill>
              <a:latin typeface="Century Gothic" panose="020B0502020202020204" pitchFamily="34" charset="0"/>
              <a:ea typeface="Open Sans Semibold" charset="0"/>
              <a:cs typeface="Open Sans Semibold" charset="0"/>
            </a:defRPr>
          </a:pPr>
          <a:endParaRPr lang="en-US"/>
        </a:p>
      </c:txPr>
    </c:legend>
    <c:plotVisOnly val="1"/>
    <c:dispBlanksAs val="gap"/>
    <c:showDLblsOverMax val="0"/>
  </c:chart>
  <c:spPr>
    <a:noFill/>
    <a:ln>
      <a:noFill/>
    </a:ln>
    <a:effectLst/>
  </c:spPr>
  <c:txPr>
    <a:bodyPr/>
    <a:lstStyle/>
    <a:p>
      <a:pPr>
        <a:defRPr sz="1200">
          <a:latin typeface="+mn-lt"/>
        </a:defRPr>
      </a:pPr>
      <a:endParaRPr lang="en-US"/>
    </a:p>
  </c:txPr>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255572747646722"/>
          <c:y val="0.1358276101737525"/>
          <c:w val="0.91874796503659895"/>
          <c:h val="0.69430989913579899"/>
        </c:manualLayout>
      </c:layout>
      <c:barChart>
        <c:barDir val="bar"/>
        <c:grouping val="clustered"/>
        <c:varyColors val="0"/>
        <c:ser>
          <c:idx val="0"/>
          <c:order val="0"/>
          <c:tx>
            <c:strRef>
              <c:f>Sheet1!$B$1</c:f>
              <c:strCache>
                <c:ptCount val="1"/>
                <c:pt idx="0">
                  <c:v>2022 Results</c:v>
                </c:pt>
              </c:strCache>
            </c:strRef>
          </c:tx>
          <c:spPr>
            <a:solidFill>
              <a:srgbClr val="3CD5AF">
                <a:lumMod val="60000"/>
                <a:lumOff val="40000"/>
              </a:srgbClr>
            </a:solidFill>
          </c:spPr>
          <c:invertIfNegative val="0"/>
          <c:cat>
            <c:strRef>
              <c:f>Sheet1!$A$2:$A$8</c:f>
              <c:strCache>
                <c:ptCount val="7"/>
                <c:pt idx="0">
                  <c:v>Systems Implementation</c:v>
                </c:pt>
                <c:pt idx="1">
                  <c:v>System Optimization/Utilization</c:v>
                </c:pt>
                <c:pt idx="2">
                  <c:v>Project Management*</c:v>
                </c:pt>
                <c:pt idx="3">
                  <c:v>Systems Development</c:v>
                </c:pt>
                <c:pt idx="4">
                  <c:v>Quality Initiatives/Reporting</c:v>
                </c:pt>
                <c:pt idx="5">
                  <c:v>Change/Control Management*</c:v>
                </c:pt>
                <c:pt idx="6">
                  <c:v>Informatics Education</c:v>
                </c:pt>
              </c:strCache>
            </c:strRef>
          </c:cat>
          <c:val>
            <c:numRef>
              <c:f>Sheet1!$B$2:$B$8</c:f>
              <c:numCache>
                <c:formatCode>0%</c:formatCode>
                <c:ptCount val="7"/>
                <c:pt idx="0">
                  <c:v>0.41</c:v>
                </c:pt>
                <c:pt idx="1">
                  <c:v>0.35</c:v>
                </c:pt>
                <c:pt idx="2">
                  <c:v>0.3</c:v>
                </c:pt>
                <c:pt idx="3">
                  <c:v>0.28999999999999998</c:v>
                </c:pt>
                <c:pt idx="4">
                  <c:v>0.26</c:v>
                </c:pt>
                <c:pt idx="5">
                  <c:v>0.2</c:v>
                </c:pt>
                <c:pt idx="6">
                  <c:v>0.21</c:v>
                </c:pt>
              </c:numCache>
            </c:numRef>
          </c:val>
          <c:extLst>
            <c:ext xmlns:c16="http://schemas.microsoft.com/office/drawing/2014/chart" uri="{C3380CC4-5D6E-409C-BE32-E72D297353CC}">
              <c16:uniqueId val="{00000000-F449-A14E-8181-7113796305A5}"/>
            </c:ext>
          </c:extLst>
        </c:ser>
        <c:ser>
          <c:idx val="1"/>
          <c:order val="1"/>
          <c:tx>
            <c:strRef>
              <c:f>Sheet1!$C$1</c:f>
              <c:strCache>
                <c:ptCount val="1"/>
                <c:pt idx="0">
                  <c:v>2020 Results</c:v>
                </c:pt>
              </c:strCache>
            </c:strRef>
          </c:tx>
          <c:spPr>
            <a:solidFill>
              <a:schemeClr val="accent3"/>
            </a:solidFill>
            <a:ln>
              <a:noFill/>
            </a:ln>
            <a:effectLst/>
          </c:spPr>
          <c:invertIfNegative val="0"/>
          <c:cat>
            <c:strRef>
              <c:f>Sheet1!$A$2:$A$8</c:f>
              <c:strCache>
                <c:ptCount val="7"/>
                <c:pt idx="0">
                  <c:v>Systems Implementation</c:v>
                </c:pt>
                <c:pt idx="1">
                  <c:v>System Optimization/Utilization</c:v>
                </c:pt>
                <c:pt idx="2">
                  <c:v>Project Management*</c:v>
                </c:pt>
                <c:pt idx="3">
                  <c:v>Systems Development</c:v>
                </c:pt>
                <c:pt idx="4">
                  <c:v>Quality Initiatives/Reporting</c:v>
                </c:pt>
                <c:pt idx="5">
                  <c:v>Change/Control Management*</c:v>
                </c:pt>
                <c:pt idx="6">
                  <c:v>Informatics Education</c:v>
                </c:pt>
              </c:strCache>
            </c:strRef>
          </c:cat>
          <c:val>
            <c:numRef>
              <c:f>Sheet1!$C$2:$C$8</c:f>
              <c:numCache>
                <c:formatCode>0%</c:formatCode>
                <c:ptCount val="7"/>
                <c:pt idx="0">
                  <c:v>0.44002943340691686</c:v>
                </c:pt>
                <c:pt idx="1">
                  <c:v>0.41133186166298752</c:v>
                </c:pt>
                <c:pt idx="2">
                  <c:v>0.29801324503311261</c:v>
                </c:pt>
                <c:pt idx="3">
                  <c:v>0.33848417954378218</c:v>
                </c:pt>
                <c:pt idx="4">
                  <c:v>0.31493745401030171</c:v>
                </c:pt>
                <c:pt idx="5">
                  <c:v>0.26269315673289184</c:v>
                </c:pt>
                <c:pt idx="6">
                  <c:v>0.23767476085356884</c:v>
                </c:pt>
              </c:numCache>
            </c:numRef>
          </c:val>
          <c:extLst>
            <c:ext xmlns:c16="http://schemas.microsoft.com/office/drawing/2014/chart" uri="{C3380CC4-5D6E-409C-BE32-E72D297353CC}">
              <c16:uniqueId val="{00000001-F449-A14E-8181-7113796305A5}"/>
            </c:ext>
          </c:extLst>
        </c:ser>
        <c:ser>
          <c:idx val="2"/>
          <c:order val="2"/>
          <c:tx>
            <c:strRef>
              <c:f>Sheet1!$D$1</c:f>
              <c:strCache>
                <c:ptCount val="1"/>
                <c:pt idx="0">
                  <c:v>2017 Results</c:v>
                </c:pt>
              </c:strCache>
            </c:strRef>
          </c:tx>
          <c:spPr>
            <a:solidFill>
              <a:schemeClr val="accent2"/>
            </a:solidFill>
            <a:ln>
              <a:noFill/>
            </a:ln>
            <a:effectLst/>
          </c:spPr>
          <c:invertIfNegative val="0"/>
          <c:cat>
            <c:strRef>
              <c:f>Sheet1!$A$2:$A$8</c:f>
              <c:strCache>
                <c:ptCount val="7"/>
                <c:pt idx="0">
                  <c:v>Systems Implementation</c:v>
                </c:pt>
                <c:pt idx="1">
                  <c:v>System Optimization/Utilization</c:v>
                </c:pt>
                <c:pt idx="2">
                  <c:v>Project Management*</c:v>
                </c:pt>
                <c:pt idx="3">
                  <c:v>Systems Development</c:v>
                </c:pt>
                <c:pt idx="4">
                  <c:v>Quality Initiatives/Reporting</c:v>
                </c:pt>
                <c:pt idx="5">
                  <c:v>Change/Control Management*</c:v>
                </c:pt>
                <c:pt idx="6">
                  <c:v>Informatics Education</c:v>
                </c:pt>
              </c:strCache>
            </c:strRef>
          </c:cat>
          <c:val>
            <c:numRef>
              <c:f>Sheet1!$D$2:$D$8</c:f>
              <c:numCache>
                <c:formatCode>0%</c:formatCode>
                <c:ptCount val="7"/>
                <c:pt idx="0">
                  <c:v>0.4</c:v>
                </c:pt>
                <c:pt idx="1">
                  <c:v>0.36</c:v>
                </c:pt>
                <c:pt idx="3">
                  <c:v>0.31</c:v>
                </c:pt>
                <c:pt idx="4">
                  <c:v>0.25</c:v>
                </c:pt>
                <c:pt idx="6">
                  <c:v>0.26</c:v>
                </c:pt>
              </c:numCache>
            </c:numRef>
          </c:val>
          <c:extLst>
            <c:ext xmlns:c16="http://schemas.microsoft.com/office/drawing/2014/chart" uri="{C3380CC4-5D6E-409C-BE32-E72D297353CC}">
              <c16:uniqueId val="{00000002-F449-A14E-8181-7113796305A5}"/>
            </c:ext>
          </c:extLst>
        </c:ser>
        <c:ser>
          <c:idx val="3"/>
          <c:order val="3"/>
          <c:tx>
            <c:strRef>
              <c:f>Sheet1!$E$1</c:f>
              <c:strCache>
                <c:ptCount val="1"/>
                <c:pt idx="0">
                  <c:v>2014 Results</c:v>
                </c:pt>
              </c:strCache>
            </c:strRef>
          </c:tx>
          <c:spPr>
            <a:solidFill>
              <a:schemeClr val="accent1"/>
            </a:solidFill>
            <a:ln w="25400">
              <a:noFill/>
              <a:headEnd w="lg" len="lg"/>
              <a:tailEnd w="lg" len="lg"/>
            </a:ln>
            <a:effectLst/>
          </c:spPr>
          <c:invertIfNegative val="0"/>
          <c:cat>
            <c:strRef>
              <c:f>Sheet1!$A$2:$A$8</c:f>
              <c:strCache>
                <c:ptCount val="7"/>
                <c:pt idx="0">
                  <c:v>Systems Implementation</c:v>
                </c:pt>
                <c:pt idx="1">
                  <c:v>System Optimization/Utilization</c:v>
                </c:pt>
                <c:pt idx="2">
                  <c:v>Project Management*</c:v>
                </c:pt>
                <c:pt idx="3">
                  <c:v>Systems Development</c:v>
                </c:pt>
                <c:pt idx="4">
                  <c:v>Quality Initiatives/Reporting</c:v>
                </c:pt>
                <c:pt idx="5">
                  <c:v>Change/Control Management*</c:v>
                </c:pt>
                <c:pt idx="6">
                  <c:v>Informatics Education</c:v>
                </c:pt>
              </c:strCache>
            </c:strRef>
          </c:cat>
          <c:val>
            <c:numRef>
              <c:f>Sheet1!$E$2:$E$8</c:f>
              <c:numCache>
                <c:formatCode>0%</c:formatCode>
                <c:ptCount val="7"/>
                <c:pt idx="0">
                  <c:v>0.43</c:v>
                </c:pt>
                <c:pt idx="1">
                  <c:v>0.39</c:v>
                </c:pt>
                <c:pt idx="3">
                  <c:v>0.38</c:v>
                </c:pt>
                <c:pt idx="4">
                  <c:v>0.22</c:v>
                </c:pt>
                <c:pt idx="6">
                  <c:v>0.22</c:v>
                </c:pt>
              </c:numCache>
            </c:numRef>
          </c:val>
          <c:extLst>
            <c:ext xmlns:c16="http://schemas.microsoft.com/office/drawing/2014/chart" uri="{C3380CC4-5D6E-409C-BE32-E72D297353CC}">
              <c16:uniqueId val="{00000000-6480-44B3-8636-78D43A6650D6}"/>
            </c:ext>
          </c:extLst>
        </c:ser>
        <c:ser>
          <c:idx val="4"/>
          <c:order val="4"/>
          <c:tx>
            <c:strRef>
              <c:f>Sheet1!$F$1</c:f>
              <c:strCache>
                <c:ptCount val="1"/>
                <c:pt idx="0">
                  <c:v>2011 Results</c:v>
                </c:pt>
              </c:strCache>
            </c:strRef>
          </c:tx>
          <c:invertIfNegative val="0"/>
          <c:cat>
            <c:strRef>
              <c:f>Sheet1!$A$2:$A$8</c:f>
              <c:strCache>
                <c:ptCount val="7"/>
                <c:pt idx="0">
                  <c:v>Systems Implementation</c:v>
                </c:pt>
                <c:pt idx="1">
                  <c:v>System Optimization/Utilization</c:v>
                </c:pt>
                <c:pt idx="2">
                  <c:v>Project Management*</c:v>
                </c:pt>
                <c:pt idx="3">
                  <c:v>Systems Development</c:v>
                </c:pt>
                <c:pt idx="4">
                  <c:v>Quality Initiatives/Reporting</c:v>
                </c:pt>
                <c:pt idx="5">
                  <c:v>Change/Control Management*</c:v>
                </c:pt>
                <c:pt idx="6">
                  <c:v>Informatics Education</c:v>
                </c:pt>
              </c:strCache>
            </c:strRef>
          </c:cat>
          <c:val>
            <c:numRef>
              <c:f>Sheet1!$F$2:$F$8</c:f>
            </c:numRef>
          </c:val>
          <c:extLst>
            <c:ext xmlns:c16="http://schemas.microsoft.com/office/drawing/2014/chart" uri="{C3380CC4-5D6E-409C-BE32-E72D297353CC}">
              <c16:uniqueId val="{00000000-C0CB-4CE4-BCB0-B9A8EB981B2C}"/>
            </c:ext>
          </c:extLst>
        </c:ser>
        <c:dLbls>
          <c:showLegendKey val="0"/>
          <c:showVal val="0"/>
          <c:showCatName val="0"/>
          <c:showSerName val="0"/>
          <c:showPercent val="0"/>
          <c:showBubbleSize val="0"/>
        </c:dLbls>
        <c:gapWidth val="150"/>
        <c:axId val="2134380936"/>
        <c:axId val="2134384568"/>
      </c:barChart>
      <c:catAx>
        <c:axId val="213438093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0" spcFirstLastPara="1" vertOverflow="ellipsis" wrap="square" anchor="ctr" anchorCtr="1"/>
          <a:lstStyle/>
          <a:p>
            <a:pPr algn="r">
              <a:defRPr sz="1000" b="0" i="0" u="none" strike="noStrike" kern="1200" baseline="0">
                <a:solidFill>
                  <a:srgbClr val="1E22AA"/>
                </a:solidFill>
                <a:latin typeface="Prometo Medium" panose="020B0604030203060203" pitchFamily="34" charset="77"/>
                <a:ea typeface="+mn-ea"/>
                <a:cs typeface="+mn-cs"/>
              </a:defRPr>
            </a:pPr>
            <a:endParaRPr lang="en-US"/>
          </a:p>
        </c:txPr>
        <c:crossAx val="2134384568"/>
        <c:crosses val="autoZero"/>
        <c:auto val="1"/>
        <c:lblAlgn val="ctr"/>
        <c:lblOffset val="100"/>
        <c:noMultiLvlLbl val="0"/>
      </c:catAx>
      <c:valAx>
        <c:axId val="2134384568"/>
        <c:scaling>
          <c:orientation val="minMax"/>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rgbClr val="1E22AA"/>
                </a:solidFill>
                <a:latin typeface="Prometo Medium" panose="020B0604030203060203" pitchFamily="34" charset="77"/>
                <a:ea typeface="+mn-ea"/>
                <a:cs typeface="+mn-cs"/>
              </a:defRPr>
            </a:pPr>
            <a:endParaRPr lang="en-US"/>
          </a:p>
        </c:txPr>
        <c:crossAx val="2134380936"/>
        <c:crosses val="max"/>
        <c:crossBetween val="between"/>
      </c:valAx>
      <c:spPr>
        <a:noFill/>
        <a:ln>
          <a:noFill/>
        </a:ln>
        <a:effectLst/>
      </c:spPr>
    </c:plotArea>
    <c:legend>
      <c:legendPos val="b"/>
      <c:layout>
        <c:manualLayout>
          <c:xMode val="edge"/>
          <c:yMode val="edge"/>
          <c:x val="0.254455245797505"/>
          <c:y val="2.1243812687281701E-2"/>
          <c:w val="0.74554476467555342"/>
          <c:h val="4.6166339706265845E-2"/>
        </c:manualLayout>
      </c:layout>
      <c:overlay val="0"/>
      <c:spPr>
        <a:noFill/>
        <a:ln>
          <a:noFill/>
        </a:ln>
        <a:effectLst/>
      </c:spPr>
      <c:txPr>
        <a:bodyPr rot="0" spcFirstLastPara="1" vertOverflow="ellipsis" vert="horz" wrap="square" anchor="ctr" anchorCtr="1"/>
        <a:lstStyle/>
        <a:p>
          <a:pPr>
            <a:defRPr sz="1200" b="0" i="0" u="none" strike="noStrike" kern="1200" baseline="0">
              <a:solidFill>
                <a:srgbClr val="1E22AA"/>
              </a:solidFill>
              <a:latin typeface="Century Gothic" panose="020B0502020202020204" pitchFamily="34" charset="0"/>
              <a:ea typeface="Open Sans Semibold" charset="0"/>
              <a:cs typeface="Open Sans Semibold" charset="0"/>
            </a:defRPr>
          </a:pPr>
          <a:endParaRPr lang="en-US"/>
        </a:p>
      </c:txPr>
    </c:legend>
    <c:plotVisOnly val="1"/>
    <c:dispBlanksAs val="gap"/>
    <c:showDLblsOverMax val="0"/>
  </c:chart>
  <c:spPr>
    <a:noFill/>
    <a:ln>
      <a:noFill/>
    </a:ln>
    <a:effectLst/>
  </c:spPr>
  <c:txPr>
    <a:bodyPr/>
    <a:lstStyle/>
    <a:p>
      <a:pPr>
        <a:defRPr sz="1200">
          <a:latin typeface="+mn-lt"/>
        </a:defRPr>
      </a:pPr>
      <a:endParaRPr lang="en-US"/>
    </a:p>
  </c:txPr>
  <c:externalData r:id="rId2">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5.4347333664250798E-2"/>
          <c:y val="0.13582762736930701"/>
          <c:w val="0.91874796503659895"/>
          <c:h val="0.69430989913579899"/>
        </c:manualLayout>
      </c:layout>
      <c:barChart>
        <c:barDir val="bar"/>
        <c:grouping val="clustered"/>
        <c:varyColors val="0"/>
        <c:ser>
          <c:idx val="0"/>
          <c:order val="0"/>
          <c:tx>
            <c:strRef>
              <c:f>Sheet1!$B$1</c:f>
              <c:strCache>
                <c:ptCount val="1"/>
                <c:pt idx="0">
                  <c:v>2022 Results</c:v>
                </c:pt>
              </c:strCache>
            </c:strRef>
          </c:tx>
          <c:spPr>
            <a:solidFill>
              <a:srgbClr val="3CD5AF">
                <a:lumMod val="60000"/>
                <a:lumOff val="40000"/>
              </a:srgbClr>
            </a:solidFill>
          </c:spPr>
          <c:invertIfNegative val="0"/>
          <c:cat>
            <c:strRef>
              <c:f>Sheet1!$A$2:$A$14</c:f>
              <c:strCache>
                <c:ptCount val="13"/>
                <c:pt idx="0">
                  <c:v>Professional Organizations</c:v>
                </c:pt>
                <c:pt idx="1">
                  <c:v>Programs Offered by My Employer</c:v>
                </c:pt>
                <c:pt idx="2">
                  <c:v>Websites</c:v>
                </c:pt>
                <c:pt idx="3">
                  <c:v>Audio Conferences/Webinars</c:v>
                </c:pt>
                <c:pt idx="4">
                  <c:v>National Conferences</c:v>
                </c:pt>
                <c:pt idx="5">
                  <c:v>Journals</c:v>
                </c:pt>
                <c:pt idx="6">
                  <c:v>Local/Regional Events (e.g. Chapter events)</c:v>
                </c:pt>
                <c:pt idx="7">
                  <c:v>Vendor/Market Supplier Conferences</c:v>
                </c:pt>
                <c:pt idx="8">
                  <c:v>Open Source Online Course Work</c:v>
                </c:pt>
                <c:pt idx="9">
                  <c:v>Social or Professional Networking (e.g. LinkedIn, Twitter)*</c:v>
                </c:pt>
                <c:pt idx="10">
                  <c:v>University Programs</c:v>
                </c:pt>
                <c:pt idx="11">
                  <c:v>Podcasts</c:v>
                </c:pt>
                <c:pt idx="12">
                  <c:v>International Conferences</c:v>
                </c:pt>
              </c:strCache>
            </c:strRef>
          </c:cat>
          <c:val>
            <c:numRef>
              <c:f>Sheet1!$B$2:$B$14</c:f>
              <c:numCache>
                <c:formatCode>0%</c:formatCode>
                <c:ptCount val="13"/>
                <c:pt idx="0">
                  <c:v>0.56999999999999995</c:v>
                </c:pt>
                <c:pt idx="1">
                  <c:v>0.42</c:v>
                </c:pt>
                <c:pt idx="2">
                  <c:v>0.41</c:v>
                </c:pt>
                <c:pt idx="3">
                  <c:v>0.37</c:v>
                </c:pt>
                <c:pt idx="4">
                  <c:v>0.36</c:v>
                </c:pt>
                <c:pt idx="5">
                  <c:v>0.34</c:v>
                </c:pt>
                <c:pt idx="6">
                  <c:v>0.28999999999999998</c:v>
                </c:pt>
                <c:pt idx="7">
                  <c:v>0.23</c:v>
                </c:pt>
                <c:pt idx="8">
                  <c:v>0.22</c:v>
                </c:pt>
                <c:pt idx="9">
                  <c:v>0.22</c:v>
                </c:pt>
                <c:pt idx="10">
                  <c:v>0.14000000000000001</c:v>
                </c:pt>
                <c:pt idx="11">
                  <c:v>0.1</c:v>
                </c:pt>
                <c:pt idx="12">
                  <c:v>7.0000000000000007E-2</c:v>
                </c:pt>
              </c:numCache>
            </c:numRef>
          </c:val>
          <c:extLst>
            <c:ext xmlns:c16="http://schemas.microsoft.com/office/drawing/2014/chart" uri="{C3380CC4-5D6E-409C-BE32-E72D297353CC}">
              <c16:uniqueId val="{00000000-F449-A14E-8181-7113796305A5}"/>
            </c:ext>
          </c:extLst>
        </c:ser>
        <c:ser>
          <c:idx val="1"/>
          <c:order val="1"/>
          <c:tx>
            <c:strRef>
              <c:f>Sheet1!$C$1</c:f>
              <c:strCache>
                <c:ptCount val="1"/>
                <c:pt idx="0">
                  <c:v>2020 Results</c:v>
                </c:pt>
              </c:strCache>
            </c:strRef>
          </c:tx>
          <c:spPr>
            <a:solidFill>
              <a:schemeClr val="accent3"/>
            </a:solidFill>
            <a:ln>
              <a:noFill/>
            </a:ln>
            <a:effectLst/>
          </c:spPr>
          <c:invertIfNegative val="0"/>
          <c:cat>
            <c:strRef>
              <c:f>Sheet1!$A$2:$A$14</c:f>
              <c:strCache>
                <c:ptCount val="13"/>
                <c:pt idx="0">
                  <c:v>Professional Organizations</c:v>
                </c:pt>
                <c:pt idx="1">
                  <c:v>Programs Offered by My Employer</c:v>
                </c:pt>
                <c:pt idx="2">
                  <c:v>Websites</c:v>
                </c:pt>
                <c:pt idx="3">
                  <c:v>Audio Conferences/Webinars</c:v>
                </c:pt>
                <c:pt idx="4">
                  <c:v>National Conferences</c:v>
                </c:pt>
                <c:pt idx="5">
                  <c:v>Journals</c:v>
                </c:pt>
                <c:pt idx="6">
                  <c:v>Local/Regional Events (e.g. Chapter events)</c:v>
                </c:pt>
                <c:pt idx="7">
                  <c:v>Vendor/Market Supplier Conferences</c:v>
                </c:pt>
                <c:pt idx="8">
                  <c:v>Open Source Online Course Work</c:v>
                </c:pt>
                <c:pt idx="9">
                  <c:v>Social or Professional Networking (e.g. LinkedIn, Twitter)*</c:v>
                </c:pt>
                <c:pt idx="10">
                  <c:v>University Programs</c:v>
                </c:pt>
                <c:pt idx="11">
                  <c:v>Podcasts</c:v>
                </c:pt>
                <c:pt idx="12">
                  <c:v>International Conferences</c:v>
                </c:pt>
              </c:strCache>
            </c:strRef>
          </c:cat>
          <c:val>
            <c:numRef>
              <c:f>Sheet1!$C$2:$C$14</c:f>
              <c:numCache>
                <c:formatCode>0%</c:formatCode>
                <c:ptCount val="13"/>
                <c:pt idx="0">
                  <c:v>0.58646063281824867</c:v>
                </c:pt>
                <c:pt idx="1">
                  <c:v>0.42531272994849156</c:v>
                </c:pt>
                <c:pt idx="2">
                  <c:v>0.42604856512141281</c:v>
                </c:pt>
                <c:pt idx="3">
                  <c:v>0.70566593083149376</c:v>
                </c:pt>
                <c:pt idx="4">
                  <c:v>0.57247976453274463</c:v>
                </c:pt>
                <c:pt idx="5">
                  <c:v>0.5312729948491538</c:v>
                </c:pt>
                <c:pt idx="6">
                  <c:v>0.46284032376747608</c:v>
                </c:pt>
                <c:pt idx="7">
                  <c:v>0.24503311258278146</c:v>
                </c:pt>
                <c:pt idx="8">
                  <c:v>0.22001471670345843</c:v>
                </c:pt>
                <c:pt idx="10">
                  <c:v>0.16703458425312731</c:v>
                </c:pt>
                <c:pt idx="11">
                  <c:v>0.13907284768211919</c:v>
                </c:pt>
                <c:pt idx="12">
                  <c:v>7.6526857983811633E-2</c:v>
                </c:pt>
              </c:numCache>
            </c:numRef>
          </c:val>
          <c:extLst>
            <c:ext xmlns:c16="http://schemas.microsoft.com/office/drawing/2014/chart" uri="{C3380CC4-5D6E-409C-BE32-E72D297353CC}">
              <c16:uniqueId val="{00000000-6EFE-49C0-B93A-DCB845A04EA4}"/>
            </c:ext>
          </c:extLst>
        </c:ser>
        <c:dLbls>
          <c:showLegendKey val="0"/>
          <c:showVal val="0"/>
          <c:showCatName val="0"/>
          <c:showSerName val="0"/>
          <c:showPercent val="0"/>
          <c:showBubbleSize val="0"/>
        </c:dLbls>
        <c:gapWidth val="150"/>
        <c:axId val="2135324792"/>
        <c:axId val="2135328440"/>
      </c:barChart>
      <c:catAx>
        <c:axId val="2135324792"/>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0" spcFirstLastPara="1" vertOverflow="ellipsis" wrap="square" anchor="ctr" anchorCtr="1"/>
          <a:lstStyle/>
          <a:p>
            <a:pPr algn="r">
              <a:defRPr sz="1000" b="0" i="0" u="none" strike="noStrike" kern="1200" baseline="0">
                <a:solidFill>
                  <a:srgbClr val="1E22AA"/>
                </a:solidFill>
                <a:latin typeface="Prometo Medium" panose="020B0604030203060203" pitchFamily="34" charset="77"/>
                <a:ea typeface="+mn-ea"/>
                <a:cs typeface="+mn-cs"/>
              </a:defRPr>
            </a:pPr>
            <a:endParaRPr lang="en-US"/>
          </a:p>
        </c:txPr>
        <c:crossAx val="2135328440"/>
        <c:crosses val="autoZero"/>
        <c:auto val="1"/>
        <c:lblAlgn val="ctr"/>
        <c:lblOffset val="100"/>
        <c:noMultiLvlLbl val="0"/>
      </c:catAx>
      <c:valAx>
        <c:axId val="2135328440"/>
        <c:scaling>
          <c:orientation val="minMax"/>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rgbClr val="1E22AA"/>
                </a:solidFill>
                <a:latin typeface="Prometo Medium" panose="020B0604030203060203" pitchFamily="34" charset="77"/>
                <a:ea typeface="+mn-ea"/>
                <a:cs typeface="+mn-cs"/>
              </a:defRPr>
            </a:pPr>
            <a:endParaRPr lang="en-US"/>
          </a:p>
        </c:txPr>
        <c:crossAx val="2135324792"/>
        <c:crosses val="max"/>
        <c:crossBetween val="between"/>
      </c:valAx>
      <c:spPr>
        <a:noFill/>
        <a:ln>
          <a:noFill/>
        </a:ln>
        <a:effectLst/>
      </c:spPr>
    </c:plotArea>
    <c:legend>
      <c:legendPos val="b"/>
      <c:layout>
        <c:manualLayout>
          <c:xMode val="edge"/>
          <c:yMode val="edge"/>
          <c:x val="0.254455245797505"/>
          <c:y val="2.1243812687281701E-2"/>
          <c:w val="0.41026456157770941"/>
          <c:h val="4.6166339706265845E-2"/>
        </c:manualLayout>
      </c:layout>
      <c:overlay val="0"/>
      <c:spPr>
        <a:noFill/>
        <a:ln>
          <a:noFill/>
        </a:ln>
        <a:effectLst/>
      </c:spPr>
      <c:txPr>
        <a:bodyPr rot="0" spcFirstLastPara="1" vertOverflow="ellipsis" vert="horz" wrap="square" anchor="ctr" anchorCtr="1"/>
        <a:lstStyle/>
        <a:p>
          <a:pPr>
            <a:defRPr sz="1200" b="0" i="0" u="none" strike="noStrike" kern="1200" baseline="0">
              <a:solidFill>
                <a:srgbClr val="1E22AA"/>
              </a:solidFill>
              <a:latin typeface="Century Gothic" panose="020B0502020202020204" pitchFamily="34" charset="0"/>
              <a:ea typeface="Open Sans Semibold" charset="0"/>
              <a:cs typeface="Open Sans Semibold" charset="0"/>
            </a:defRPr>
          </a:pPr>
          <a:endParaRPr lang="en-US"/>
        </a:p>
      </c:txPr>
    </c:legend>
    <c:plotVisOnly val="1"/>
    <c:dispBlanksAs val="gap"/>
    <c:showDLblsOverMax val="0"/>
  </c:chart>
  <c:spPr>
    <a:noFill/>
    <a:ln>
      <a:noFill/>
    </a:ln>
    <a:effectLst/>
  </c:spPr>
  <c:txPr>
    <a:bodyPr/>
    <a:lstStyle/>
    <a:p>
      <a:pPr>
        <a:defRPr sz="1200">
          <a:latin typeface="+mn-lt"/>
        </a:defRPr>
      </a:pPr>
      <a:endParaRPr lang="en-US"/>
    </a:p>
  </c:txPr>
  <c:externalData r:id="rId2">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5.4347333664250798E-2"/>
          <c:y val="0.13582762736930701"/>
          <c:w val="0.91874796503659895"/>
          <c:h val="0.69430989913579899"/>
        </c:manualLayout>
      </c:layout>
      <c:barChart>
        <c:barDir val="bar"/>
        <c:grouping val="clustered"/>
        <c:varyColors val="0"/>
        <c:ser>
          <c:idx val="0"/>
          <c:order val="0"/>
          <c:tx>
            <c:strRef>
              <c:f>Sheet1!$B$1</c:f>
              <c:strCache>
                <c:ptCount val="1"/>
                <c:pt idx="0">
                  <c:v>2022 Results</c:v>
                </c:pt>
              </c:strCache>
            </c:strRef>
          </c:tx>
          <c:spPr>
            <a:solidFill>
              <a:srgbClr val="3CD5AF">
                <a:lumMod val="60000"/>
                <a:lumOff val="40000"/>
              </a:srgbClr>
            </a:solidFill>
          </c:spPr>
          <c:invertIfNegative val="0"/>
          <c:cat>
            <c:strRef>
              <c:f>Sheet1!$A$2:$A$11</c:f>
              <c:strCache>
                <c:ptCount val="10"/>
                <c:pt idx="0">
                  <c:v>EMR/EHR</c:v>
                </c:pt>
                <c:pt idx="1">
                  <c:v>Clinical Documentation Systems</c:v>
                </c:pt>
                <c:pt idx="2">
                  <c:v>Clinical Decision Support Systems</c:v>
                </c:pt>
                <c:pt idx="3">
                  <c:v>eMAR</c:v>
                </c:pt>
                <c:pt idx="4">
                  <c:v>CPOE</c:v>
                </c:pt>
                <c:pt idx="5">
                  <c:v>System Integration*</c:v>
                </c:pt>
                <c:pt idx="6">
                  <c:v>Bar Coded Medication Management</c:v>
                </c:pt>
                <c:pt idx="7">
                  <c:v>Mobile Technology &amp; Applications (smart phone)</c:v>
                </c:pt>
                <c:pt idx="8">
                  <c:v>Quality Improvement/Risk Management</c:v>
                </c:pt>
                <c:pt idx="9">
                  <c:v>Medical Device Integration (Including wearables, Interoperability)</c:v>
                </c:pt>
              </c:strCache>
            </c:strRef>
          </c:cat>
          <c:val>
            <c:numRef>
              <c:f>Sheet1!$B$2:$B$11</c:f>
              <c:numCache>
                <c:formatCode>0%</c:formatCode>
                <c:ptCount val="10"/>
                <c:pt idx="0">
                  <c:v>0.57999999999999996</c:v>
                </c:pt>
                <c:pt idx="1">
                  <c:v>0.53</c:v>
                </c:pt>
                <c:pt idx="2">
                  <c:v>0.37</c:v>
                </c:pt>
                <c:pt idx="3">
                  <c:v>0.34</c:v>
                </c:pt>
                <c:pt idx="4">
                  <c:v>0.32</c:v>
                </c:pt>
                <c:pt idx="5">
                  <c:v>0.31</c:v>
                </c:pt>
                <c:pt idx="6">
                  <c:v>0.3</c:v>
                </c:pt>
                <c:pt idx="7">
                  <c:v>0.28000000000000003</c:v>
                </c:pt>
                <c:pt idx="8">
                  <c:v>0.28000000000000003</c:v>
                </c:pt>
                <c:pt idx="9">
                  <c:v>0.24</c:v>
                </c:pt>
              </c:numCache>
            </c:numRef>
          </c:val>
          <c:extLst>
            <c:ext xmlns:c16="http://schemas.microsoft.com/office/drawing/2014/chart" uri="{C3380CC4-5D6E-409C-BE32-E72D297353CC}">
              <c16:uniqueId val="{00000000-F449-A14E-8181-7113796305A5}"/>
            </c:ext>
          </c:extLst>
        </c:ser>
        <c:ser>
          <c:idx val="1"/>
          <c:order val="1"/>
          <c:tx>
            <c:strRef>
              <c:f>Sheet1!$C$1</c:f>
              <c:strCache>
                <c:ptCount val="1"/>
                <c:pt idx="0">
                  <c:v>2020 Results</c:v>
                </c:pt>
              </c:strCache>
            </c:strRef>
          </c:tx>
          <c:spPr>
            <a:solidFill>
              <a:schemeClr val="accent3"/>
            </a:solidFill>
            <a:ln>
              <a:noFill/>
            </a:ln>
            <a:effectLst/>
          </c:spPr>
          <c:invertIfNegative val="0"/>
          <c:cat>
            <c:strRef>
              <c:f>Sheet1!$A$2:$A$11</c:f>
              <c:strCache>
                <c:ptCount val="10"/>
                <c:pt idx="0">
                  <c:v>EMR/EHR</c:v>
                </c:pt>
                <c:pt idx="1">
                  <c:v>Clinical Documentation Systems</c:v>
                </c:pt>
                <c:pt idx="2">
                  <c:v>Clinical Decision Support Systems</c:v>
                </c:pt>
                <c:pt idx="3">
                  <c:v>eMAR</c:v>
                </c:pt>
                <c:pt idx="4">
                  <c:v>CPOE</c:v>
                </c:pt>
                <c:pt idx="5">
                  <c:v>System Integration*</c:v>
                </c:pt>
                <c:pt idx="6">
                  <c:v>Bar Coded Medication Management</c:v>
                </c:pt>
                <c:pt idx="7">
                  <c:v>Mobile Technology &amp; Applications (smart phone)</c:v>
                </c:pt>
                <c:pt idx="8">
                  <c:v>Quality Improvement/Risk Management</c:v>
                </c:pt>
                <c:pt idx="9">
                  <c:v>Medical Device Integration (Including wearables, Interoperability)</c:v>
                </c:pt>
              </c:strCache>
            </c:strRef>
          </c:cat>
          <c:val>
            <c:numRef>
              <c:f>Sheet1!$C$2:$C$11</c:f>
              <c:numCache>
                <c:formatCode>0%</c:formatCode>
                <c:ptCount val="10"/>
                <c:pt idx="0">
                  <c:v>0.68579838116261949</c:v>
                </c:pt>
                <c:pt idx="1">
                  <c:v>0.67108167770419425</c:v>
                </c:pt>
                <c:pt idx="2">
                  <c:v>0.44223693892568067</c:v>
                </c:pt>
                <c:pt idx="3">
                  <c:v>0.38116261957321562</c:v>
                </c:pt>
                <c:pt idx="4">
                  <c:v>0.39808682855040473</c:v>
                </c:pt>
                <c:pt idx="5">
                  <c:v>0.26</c:v>
                </c:pt>
                <c:pt idx="6">
                  <c:v>0.3142016188373804</c:v>
                </c:pt>
                <c:pt idx="7">
                  <c:v>0.26</c:v>
                </c:pt>
                <c:pt idx="8">
                  <c:v>0.3142016188373804</c:v>
                </c:pt>
                <c:pt idx="9">
                  <c:v>0.2</c:v>
                </c:pt>
              </c:numCache>
            </c:numRef>
          </c:val>
          <c:extLst>
            <c:ext xmlns:c16="http://schemas.microsoft.com/office/drawing/2014/chart" uri="{C3380CC4-5D6E-409C-BE32-E72D297353CC}">
              <c16:uniqueId val="{00000001-F449-A14E-8181-7113796305A5}"/>
            </c:ext>
          </c:extLst>
        </c:ser>
        <c:ser>
          <c:idx val="2"/>
          <c:order val="2"/>
          <c:tx>
            <c:strRef>
              <c:f>Sheet1!$D$1</c:f>
              <c:strCache>
                <c:ptCount val="1"/>
                <c:pt idx="0">
                  <c:v>2017 Results</c:v>
                </c:pt>
              </c:strCache>
            </c:strRef>
          </c:tx>
          <c:spPr>
            <a:solidFill>
              <a:schemeClr val="accent2"/>
            </a:solidFill>
            <a:ln>
              <a:noFill/>
            </a:ln>
            <a:effectLst/>
          </c:spPr>
          <c:invertIfNegative val="0"/>
          <c:cat>
            <c:strRef>
              <c:f>Sheet1!$A$2:$A$11</c:f>
              <c:strCache>
                <c:ptCount val="10"/>
                <c:pt idx="0">
                  <c:v>EMR/EHR</c:v>
                </c:pt>
                <c:pt idx="1">
                  <c:v>Clinical Documentation Systems</c:v>
                </c:pt>
                <c:pt idx="2">
                  <c:v>Clinical Decision Support Systems</c:v>
                </c:pt>
                <c:pt idx="3">
                  <c:v>eMAR</c:v>
                </c:pt>
                <c:pt idx="4">
                  <c:v>CPOE</c:v>
                </c:pt>
                <c:pt idx="5">
                  <c:v>System Integration*</c:v>
                </c:pt>
                <c:pt idx="6">
                  <c:v>Bar Coded Medication Management</c:v>
                </c:pt>
                <c:pt idx="7">
                  <c:v>Mobile Technology &amp; Applications (smart phone)</c:v>
                </c:pt>
                <c:pt idx="8">
                  <c:v>Quality Improvement/Risk Management</c:v>
                </c:pt>
                <c:pt idx="9">
                  <c:v>Medical Device Integration (Including wearables, Interoperability)</c:v>
                </c:pt>
              </c:strCache>
            </c:strRef>
          </c:cat>
          <c:val>
            <c:numRef>
              <c:f>Sheet1!$D$2:$D$11</c:f>
              <c:numCache>
                <c:formatCode>0%</c:formatCode>
                <c:ptCount val="10"/>
                <c:pt idx="0">
                  <c:v>0.55000000000000004</c:v>
                </c:pt>
                <c:pt idx="1">
                  <c:v>0.71</c:v>
                </c:pt>
                <c:pt idx="2">
                  <c:v>0.37</c:v>
                </c:pt>
                <c:pt idx="3">
                  <c:v>0.33</c:v>
                </c:pt>
                <c:pt idx="4">
                  <c:v>0.41</c:v>
                </c:pt>
                <c:pt idx="6">
                  <c:v>0.26</c:v>
                </c:pt>
                <c:pt idx="7">
                  <c:v>0.24</c:v>
                </c:pt>
                <c:pt idx="8">
                  <c:v>0.31</c:v>
                </c:pt>
                <c:pt idx="9">
                  <c:v>0.23</c:v>
                </c:pt>
              </c:numCache>
            </c:numRef>
          </c:val>
          <c:extLst>
            <c:ext xmlns:c16="http://schemas.microsoft.com/office/drawing/2014/chart" uri="{C3380CC4-5D6E-409C-BE32-E72D297353CC}">
              <c16:uniqueId val="{00000002-F449-A14E-8181-7113796305A5}"/>
            </c:ext>
          </c:extLst>
        </c:ser>
        <c:ser>
          <c:idx val="3"/>
          <c:order val="3"/>
          <c:tx>
            <c:strRef>
              <c:f>Sheet1!$E$1</c:f>
              <c:strCache>
                <c:ptCount val="1"/>
                <c:pt idx="0">
                  <c:v>2014 Results</c:v>
                </c:pt>
              </c:strCache>
            </c:strRef>
          </c:tx>
          <c:spPr>
            <a:solidFill>
              <a:schemeClr val="accent1"/>
            </a:solidFill>
            <a:ln w="25400">
              <a:noFill/>
              <a:headEnd w="lg" len="lg"/>
              <a:tailEnd w="lg" len="lg"/>
            </a:ln>
            <a:effectLst/>
          </c:spPr>
          <c:invertIfNegative val="0"/>
          <c:cat>
            <c:strRef>
              <c:f>Sheet1!$A$2:$A$11</c:f>
              <c:strCache>
                <c:ptCount val="10"/>
                <c:pt idx="0">
                  <c:v>EMR/EHR</c:v>
                </c:pt>
                <c:pt idx="1">
                  <c:v>Clinical Documentation Systems</c:v>
                </c:pt>
                <c:pt idx="2">
                  <c:v>Clinical Decision Support Systems</c:v>
                </c:pt>
                <c:pt idx="3">
                  <c:v>eMAR</c:v>
                </c:pt>
                <c:pt idx="4">
                  <c:v>CPOE</c:v>
                </c:pt>
                <c:pt idx="5">
                  <c:v>System Integration*</c:v>
                </c:pt>
                <c:pt idx="6">
                  <c:v>Bar Coded Medication Management</c:v>
                </c:pt>
                <c:pt idx="7">
                  <c:v>Mobile Technology &amp; Applications (smart phone)</c:v>
                </c:pt>
                <c:pt idx="8">
                  <c:v>Quality Improvement/Risk Management</c:v>
                </c:pt>
                <c:pt idx="9">
                  <c:v>Medical Device Integration (Including wearables, Interoperability)</c:v>
                </c:pt>
              </c:strCache>
            </c:strRef>
          </c:cat>
          <c:val>
            <c:numRef>
              <c:f>Sheet1!$E$2:$E$11</c:f>
              <c:numCache>
                <c:formatCode>0%</c:formatCode>
                <c:ptCount val="10"/>
                <c:pt idx="0">
                  <c:v>0.69</c:v>
                </c:pt>
                <c:pt idx="1">
                  <c:v>0.8</c:v>
                </c:pt>
                <c:pt idx="2">
                  <c:v>0.36</c:v>
                </c:pt>
                <c:pt idx="3">
                  <c:v>0.51</c:v>
                </c:pt>
                <c:pt idx="4">
                  <c:v>0.62</c:v>
                </c:pt>
                <c:pt idx="6">
                  <c:v>0.41</c:v>
                </c:pt>
                <c:pt idx="8">
                  <c:v>0.36</c:v>
                </c:pt>
              </c:numCache>
            </c:numRef>
          </c:val>
          <c:extLst>
            <c:ext xmlns:c16="http://schemas.microsoft.com/office/drawing/2014/chart" uri="{C3380CC4-5D6E-409C-BE32-E72D297353CC}">
              <c16:uniqueId val="{00000000-DE2C-4490-B78C-51CAF0B488AF}"/>
            </c:ext>
          </c:extLst>
        </c:ser>
        <c:dLbls>
          <c:showLegendKey val="0"/>
          <c:showVal val="0"/>
          <c:showCatName val="0"/>
          <c:showSerName val="0"/>
          <c:showPercent val="0"/>
          <c:showBubbleSize val="0"/>
        </c:dLbls>
        <c:gapWidth val="150"/>
        <c:axId val="2134467688"/>
        <c:axId val="2134471320"/>
      </c:barChart>
      <c:catAx>
        <c:axId val="2134467688"/>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0" spcFirstLastPara="1" vertOverflow="ellipsis" wrap="square" anchor="ctr" anchorCtr="1"/>
          <a:lstStyle/>
          <a:p>
            <a:pPr algn="r">
              <a:defRPr sz="1000" b="0" i="0" u="none" strike="noStrike" kern="1200" baseline="0">
                <a:solidFill>
                  <a:srgbClr val="1E22AA"/>
                </a:solidFill>
                <a:latin typeface="Prometo Medium" panose="020B0604030203060203" pitchFamily="34" charset="77"/>
                <a:ea typeface="+mn-ea"/>
                <a:cs typeface="+mn-cs"/>
              </a:defRPr>
            </a:pPr>
            <a:endParaRPr lang="en-US"/>
          </a:p>
        </c:txPr>
        <c:crossAx val="2134471320"/>
        <c:crosses val="autoZero"/>
        <c:auto val="1"/>
        <c:lblAlgn val="ctr"/>
        <c:lblOffset val="100"/>
        <c:noMultiLvlLbl val="0"/>
      </c:catAx>
      <c:valAx>
        <c:axId val="2134471320"/>
        <c:scaling>
          <c:orientation val="minMax"/>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rgbClr val="1E22AA"/>
                </a:solidFill>
                <a:latin typeface="Prometo Medium" panose="020B0604030203060203" pitchFamily="34" charset="77"/>
                <a:ea typeface="+mn-ea"/>
                <a:cs typeface="+mn-cs"/>
              </a:defRPr>
            </a:pPr>
            <a:endParaRPr lang="en-US"/>
          </a:p>
        </c:txPr>
        <c:crossAx val="2134467688"/>
        <c:crosses val="max"/>
        <c:crossBetween val="between"/>
      </c:valAx>
      <c:spPr>
        <a:noFill/>
        <a:ln>
          <a:noFill/>
        </a:ln>
        <a:effectLst/>
      </c:spPr>
    </c:plotArea>
    <c:legend>
      <c:legendPos val="b"/>
      <c:layout>
        <c:manualLayout>
          <c:xMode val="edge"/>
          <c:yMode val="edge"/>
          <c:x val="0.254455245797505"/>
          <c:y val="2.1243812687281701E-2"/>
          <c:w val="0.74554476467555342"/>
          <c:h val="4.6166339706265845E-2"/>
        </c:manualLayout>
      </c:layout>
      <c:overlay val="0"/>
      <c:spPr>
        <a:noFill/>
        <a:ln>
          <a:noFill/>
        </a:ln>
        <a:effectLst/>
      </c:spPr>
      <c:txPr>
        <a:bodyPr rot="0" spcFirstLastPara="1" vertOverflow="ellipsis" vert="horz" wrap="square" anchor="ctr" anchorCtr="1"/>
        <a:lstStyle/>
        <a:p>
          <a:pPr>
            <a:defRPr sz="1200" b="0" i="0" u="none" strike="noStrike" kern="1200" baseline="0">
              <a:solidFill>
                <a:srgbClr val="1E22AA"/>
              </a:solidFill>
              <a:latin typeface="Century Gothic" panose="020B0502020202020204" pitchFamily="34" charset="0"/>
              <a:ea typeface="Open Sans Semibold" charset="0"/>
              <a:cs typeface="Open Sans Semibold" charset="0"/>
            </a:defRPr>
          </a:pPr>
          <a:endParaRPr lang="en-US"/>
        </a:p>
      </c:txPr>
    </c:legend>
    <c:plotVisOnly val="1"/>
    <c:dispBlanksAs val="gap"/>
    <c:showDLblsOverMax val="0"/>
  </c:chart>
  <c:spPr>
    <a:noFill/>
    <a:ln>
      <a:noFill/>
    </a:ln>
    <a:effectLst/>
  </c:spPr>
  <c:txPr>
    <a:bodyPr/>
    <a:lstStyle/>
    <a:p>
      <a:pPr>
        <a:defRPr sz="1200">
          <a:latin typeface="+mn-lt"/>
        </a:defRPr>
      </a:pPr>
      <a:endParaRPr lang="en-US"/>
    </a:p>
  </c:txPr>
  <c:externalData r:id="rId2">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5.4347333664250798E-2"/>
          <c:y val="0.13582762736930701"/>
          <c:w val="0.91874796503659895"/>
          <c:h val="0.69430989913579899"/>
        </c:manualLayout>
      </c:layout>
      <c:barChart>
        <c:barDir val="bar"/>
        <c:grouping val="clustered"/>
        <c:varyColors val="0"/>
        <c:ser>
          <c:idx val="0"/>
          <c:order val="0"/>
          <c:tx>
            <c:strRef>
              <c:f>Sheet1!$B$1</c:f>
              <c:strCache>
                <c:ptCount val="1"/>
                <c:pt idx="0">
                  <c:v>2022 Results</c:v>
                </c:pt>
              </c:strCache>
            </c:strRef>
          </c:tx>
          <c:spPr>
            <a:solidFill>
              <a:srgbClr val="3CD5AF">
                <a:lumMod val="60000"/>
                <a:lumOff val="40000"/>
              </a:srgbClr>
            </a:solidFill>
          </c:spPr>
          <c:invertIfNegative val="0"/>
          <c:cat>
            <c:strRef>
              <c:f>Sheet1!$A$2:$A$15</c:f>
              <c:strCache>
                <c:ptCount val="14"/>
                <c:pt idx="0">
                  <c:v>Electronic Medical/Health Record</c:v>
                </c:pt>
                <c:pt idx="1">
                  <c:v>Clinical Documentation Systems</c:v>
                </c:pt>
                <c:pt idx="2">
                  <c:v>Clinical Decision Support Systems</c:v>
                </c:pt>
                <c:pt idx="3">
                  <c:v>Electronic Medication Administration Record Management (eMAR)</c:v>
                </c:pt>
                <c:pt idx="4">
                  <c:v>Computerized Provider Order Entry (CPOE)</c:v>
                </c:pt>
                <c:pt idx="5">
                  <c:v>System Integration</c:v>
                </c:pt>
                <c:pt idx="6">
                  <c:v>Bar Coded Medication Management</c:v>
                </c:pt>
                <c:pt idx="7">
                  <c:v>Mobile Technology &amp; Applications (smart phone )</c:v>
                </c:pt>
                <c:pt idx="8">
                  <c:v>Quality Improvement/Risk Management/Compliance</c:v>
                </c:pt>
                <c:pt idx="9">
                  <c:v>Medical Device Integration (Including wearables, Interoperability)</c:v>
                </c:pt>
                <c:pt idx="10">
                  <c:v>Patient Portal/Family Portal/Personal Health Record</c:v>
                </c:pt>
                <c:pt idx="11">
                  <c:v>Patient Experience</c:v>
                </c:pt>
                <c:pt idx="12">
                  <c:v>Health Information Exchange</c:v>
                </c:pt>
                <c:pt idx="13">
                  <c:v>Teleheath/Virtual Care</c:v>
                </c:pt>
              </c:strCache>
            </c:strRef>
          </c:cat>
          <c:val>
            <c:numRef>
              <c:f>Sheet1!$B$2:$B$15</c:f>
              <c:numCache>
                <c:formatCode>0%</c:formatCode>
                <c:ptCount val="14"/>
                <c:pt idx="0">
                  <c:v>0.57602862254025045</c:v>
                </c:pt>
                <c:pt idx="1">
                  <c:v>0.53488372093023251</c:v>
                </c:pt>
                <c:pt idx="2">
                  <c:v>0.3676207513416816</c:v>
                </c:pt>
                <c:pt idx="3">
                  <c:v>0.34168157423971379</c:v>
                </c:pt>
                <c:pt idx="4">
                  <c:v>0.31932021466905186</c:v>
                </c:pt>
                <c:pt idx="5">
                  <c:v>0.30769230769230771</c:v>
                </c:pt>
                <c:pt idx="6">
                  <c:v>0.29695885509838998</c:v>
                </c:pt>
                <c:pt idx="7">
                  <c:v>0.27817531305903398</c:v>
                </c:pt>
                <c:pt idx="8">
                  <c:v>0.27549194991055453</c:v>
                </c:pt>
                <c:pt idx="9">
                  <c:v>0.23881932021466906</c:v>
                </c:pt>
                <c:pt idx="10">
                  <c:v>0.23255813953488372</c:v>
                </c:pt>
                <c:pt idx="11">
                  <c:v>0.20572450805008946</c:v>
                </c:pt>
                <c:pt idx="12">
                  <c:v>0.20483005366726301</c:v>
                </c:pt>
                <c:pt idx="13">
                  <c:v>0.19767441860465115</c:v>
                </c:pt>
              </c:numCache>
            </c:numRef>
          </c:val>
          <c:extLst>
            <c:ext xmlns:c16="http://schemas.microsoft.com/office/drawing/2014/chart" uri="{C3380CC4-5D6E-409C-BE32-E72D297353CC}">
              <c16:uniqueId val="{00000000-F449-A14E-8181-7113796305A5}"/>
            </c:ext>
          </c:extLst>
        </c:ser>
        <c:dLbls>
          <c:showLegendKey val="0"/>
          <c:showVal val="0"/>
          <c:showCatName val="0"/>
          <c:showSerName val="0"/>
          <c:showPercent val="0"/>
          <c:showBubbleSize val="0"/>
        </c:dLbls>
        <c:gapWidth val="150"/>
        <c:axId val="2136451416"/>
        <c:axId val="2136455048"/>
      </c:barChart>
      <c:catAx>
        <c:axId val="213645141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0" spcFirstLastPara="1" vertOverflow="ellipsis" wrap="square" anchor="ctr" anchorCtr="1"/>
          <a:lstStyle/>
          <a:p>
            <a:pPr algn="r">
              <a:defRPr sz="1000" b="0" i="0" u="none" strike="noStrike" kern="1200" baseline="0">
                <a:solidFill>
                  <a:srgbClr val="1E22AA"/>
                </a:solidFill>
                <a:latin typeface="Prometo Medium" panose="020B0604030203060203" pitchFamily="34" charset="77"/>
                <a:ea typeface="+mn-ea"/>
                <a:cs typeface="+mn-cs"/>
              </a:defRPr>
            </a:pPr>
            <a:endParaRPr lang="en-US"/>
          </a:p>
        </c:txPr>
        <c:crossAx val="2136455048"/>
        <c:crosses val="autoZero"/>
        <c:auto val="1"/>
        <c:lblAlgn val="ctr"/>
        <c:lblOffset val="100"/>
        <c:noMultiLvlLbl val="0"/>
      </c:catAx>
      <c:valAx>
        <c:axId val="2136455048"/>
        <c:scaling>
          <c:orientation val="minMax"/>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rgbClr val="1E22AA"/>
                </a:solidFill>
                <a:latin typeface="Prometo Medium" panose="020B0604030203060203" pitchFamily="34" charset="77"/>
                <a:ea typeface="+mn-ea"/>
                <a:cs typeface="+mn-cs"/>
              </a:defRPr>
            </a:pPr>
            <a:endParaRPr lang="en-US"/>
          </a:p>
        </c:txPr>
        <c:crossAx val="2136451416"/>
        <c:crosses val="max"/>
        <c:crossBetween val="between"/>
      </c:valAx>
      <c:spPr>
        <a:noFill/>
        <a:ln>
          <a:noFill/>
        </a:ln>
        <a:effectLst/>
      </c:spPr>
    </c:plotArea>
    <c:legend>
      <c:legendPos val="b"/>
      <c:layout>
        <c:manualLayout>
          <c:xMode val="edge"/>
          <c:yMode val="edge"/>
          <c:x val="0.254455245797505"/>
          <c:y val="2.1243812687281701E-2"/>
          <c:w val="0.74554476467555342"/>
          <c:h val="4.6166339706265845E-2"/>
        </c:manualLayout>
      </c:layout>
      <c:overlay val="0"/>
      <c:spPr>
        <a:noFill/>
        <a:ln>
          <a:noFill/>
        </a:ln>
        <a:effectLst/>
      </c:spPr>
      <c:txPr>
        <a:bodyPr rot="0" spcFirstLastPara="1" vertOverflow="ellipsis" vert="horz" wrap="square" anchor="ctr" anchorCtr="1"/>
        <a:lstStyle/>
        <a:p>
          <a:pPr>
            <a:defRPr sz="1200" b="0" i="0" u="none" strike="noStrike" kern="1200" baseline="0">
              <a:solidFill>
                <a:srgbClr val="1E22AA"/>
              </a:solidFill>
              <a:latin typeface="Century Gothic" panose="020B0502020202020204" pitchFamily="34" charset="0"/>
              <a:ea typeface="Open Sans Semibold" charset="0"/>
              <a:cs typeface="Open Sans Semibold" charset="0"/>
            </a:defRPr>
          </a:pPr>
          <a:endParaRPr lang="en-US"/>
        </a:p>
      </c:txPr>
    </c:legend>
    <c:plotVisOnly val="1"/>
    <c:dispBlanksAs val="gap"/>
    <c:showDLblsOverMax val="0"/>
  </c:chart>
  <c:spPr>
    <a:noFill/>
    <a:ln>
      <a:noFill/>
    </a:ln>
    <a:effectLst/>
  </c:spPr>
  <c:txPr>
    <a:bodyPr/>
    <a:lstStyle/>
    <a:p>
      <a:pPr>
        <a:defRPr sz="1200">
          <a:latin typeface="+mn-lt"/>
        </a:defRPr>
      </a:pPr>
      <a:endParaRPr lang="en-US"/>
    </a:p>
  </c:txPr>
  <c:externalData r:id="rId2">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5.4347333664250798E-2"/>
          <c:y val="0.13582762736930701"/>
          <c:w val="0.91874796503659895"/>
          <c:h val="0.69430989913579899"/>
        </c:manualLayout>
      </c:layout>
      <c:barChart>
        <c:barDir val="bar"/>
        <c:grouping val="clustered"/>
        <c:varyColors val="0"/>
        <c:ser>
          <c:idx val="0"/>
          <c:order val="0"/>
          <c:tx>
            <c:strRef>
              <c:f>Sheet1!$B$1</c:f>
              <c:strCache>
                <c:ptCount val="1"/>
                <c:pt idx="0">
                  <c:v>2022 Results</c:v>
                </c:pt>
              </c:strCache>
            </c:strRef>
          </c:tx>
          <c:spPr>
            <a:solidFill>
              <a:srgbClr val="3CD5AF">
                <a:lumMod val="60000"/>
                <a:lumOff val="40000"/>
              </a:srgbClr>
            </a:solidFill>
          </c:spPr>
          <c:invertIfNegative val="0"/>
          <c:cat>
            <c:strRef>
              <c:f>Sheet1!$A$2:$A$13</c:f>
              <c:strCache>
                <c:ptCount val="12"/>
                <c:pt idx="0">
                  <c:v>Use analytical and business intelligence data for reporting outcomes</c:v>
                </c:pt>
                <c:pt idx="1">
                  <c:v>Ensuring every nurse has a mobile device with work related applications (EHR, calling, scheduling, texting, etc.)</c:v>
                </c:pt>
                <c:pt idx="2">
                  <c:v>Telenursing visits/care</c:v>
                </c:pt>
                <c:pt idx="3">
                  <c:v>Virtualized, self-paced learning platforms</c:v>
                </c:pt>
                <c:pt idx="4">
                  <c:v>Remote work nursing assignments</c:v>
                </c:pt>
                <c:pt idx="5">
                  <c:v>Artificial intelligence and machine learning for care decisions and operational planning</c:v>
                </c:pt>
                <c:pt idx="6">
                  <c:v>Support for commercialization of nursing innovation ideas</c:v>
                </c:pt>
                <c:pt idx="7">
                  <c:v>Natural language processing to assist with nursing documentation data entry</c:v>
                </c:pt>
                <c:pt idx="8">
                  <c:v>Remote care from bunker</c:v>
                </c:pt>
                <c:pt idx="9">
                  <c:v>Ambient listening devices (like an Alexa, Siri, Echo) to assist with information retrieval</c:v>
                </c:pt>
                <c:pt idx="10">
                  <c:v>Robotics to reduce manual nursing tasks</c:v>
                </c:pt>
                <c:pt idx="11">
                  <c:v>Introducing concept of a unique nurse identifier</c:v>
                </c:pt>
              </c:strCache>
            </c:strRef>
          </c:cat>
          <c:val>
            <c:numRef>
              <c:f>Sheet1!$B$2:$B$13</c:f>
              <c:numCache>
                <c:formatCode>0%</c:formatCode>
                <c:ptCount val="12"/>
                <c:pt idx="0">
                  <c:v>0.38372093023255816</c:v>
                </c:pt>
                <c:pt idx="1">
                  <c:v>0.36314847942754919</c:v>
                </c:pt>
                <c:pt idx="2">
                  <c:v>0.33989266547406083</c:v>
                </c:pt>
                <c:pt idx="3">
                  <c:v>0.31216457960644006</c:v>
                </c:pt>
                <c:pt idx="4">
                  <c:v>0.22361359570661896</c:v>
                </c:pt>
                <c:pt idx="5">
                  <c:v>0.21824686940966009</c:v>
                </c:pt>
                <c:pt idx="6">
                  <c:v>0.12254025044722719</c:v>
                </c:pt>
                <c:pt idx="7">
                  <c:v>0.11091234347048301</c:v>
                </c:pt>
                <c:pt idx="8">
                  <c:v>9.9284436493738817E-2</c:v>
                </c:pt>
                <c:pt idx="9">
                  <c:v>9.7495527728085868E-2</c:v>
                </c:pt>
                <c:pt idx="10">
                  <c:v>8.1395348837209308E-2</c:v>
                </c:pt>
                <c:pt idx="11">
                  <c:v>8.050089445438284E-2</c:v>
                </c:pt>
              </c:numCache>
            </c:numRef>
          </c:val>
          <c:extLst>
            <c:ext xmlns:c16="http://schemas.microsoft.com/office/drawing/2014/chart" uri="{C3380CC4-5D6E-409C-BE32-E72D297353CC}">
              <c16:uniqueId val="{00000000-F449-A14E-8181-7113796305A5}"/>
            </c:ext>
          </c:extLst>
        </c:ser>
        <c:dLbls>
          <c:showLegendKey val="0"/>
          <c:showVal val="0"/>
          <c:showCatName val="0"/>
          <c:showSerName val="0"/>
          <c:showPercent val="0"/>
          <c:showBubbleSize val="0"/>
        </c:dLbls>
        <c:gapWidth val="150"/>
        <c:axId val="2136451416"/>
        <c:axId val="2136455048"/>
      </c:barChart>
      <c:catAx>
        <c:axId val="213645141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0" spcFirstLastPara="1" vertOverflow="ellipsis" wrap="square" anchor="ctr" anchorCtr="1"/>
          <a:lstStyle/>
          <a:p>
            <a:pPr algn="r">
              <a:defRPr sz="1000" b="0" i="0" u="none" strike="noStrike" kern="1200" baseline="0">
                <a:solidFill>
                  <a:srgbClr val="1E22AA"/>
                </a:solidFill>
                <a:latin typeface="Prometo Medium" panose="020B0604030203060203" pitchFamily="34" charset="77"/>
                <a:ea typeface="+mn-ea"/>
                <a:cs typeface="+mn-cs"/>
              </a:defRPr>
            </a:pPr>
            <a:endParaRPr lang="en-US"/>
          </a:p>
        </c:txPr>
        <c:crossAx val="2136455048"/>
        <c:crosses val="autoZero"/>
        <c:auto val="1"/>
        <c:lblAlgn val="ctr"/>
        <c:lblOffset val="100"/>
        <c:noMultiLvlLbl val="0"/>
      </c:catAx>
      <c:valAx>
        <c:axId val="2136455048"/>
        <c:scaling>
          <c:orientation val="minMax"/>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rgbClr val="1E22AA"/>
                </a:solidFill>
                <a:latin typeface="Prometo Medium" panose="020B0604030203060203" pitchFamily="34" charset="77"/>
                <a:ea typeface="+mn-ea"/>
                <a:cs typeface="+mn-cs"/>
              </a:defRPr>
            </a:pPr>
            <a:endParaRPr lang="en-US"/>
          </a:p>
        </c:txPr>
        <c:crossAx val="2136451416"/>
        <c:crosses val="max"/>
        <c:crossBetween val="between"/>
      </c:valAx>
      <c:spPr>
        <a:noFill/>
        <a:ln>
          <a:noFill/>
        </a:ln>
        <a:effectLst/>
      </c:spPr>
    </c:plotArea>
    <c:legend>
      <c:legendPos val="b"/>
      <c:layout>
        <c:manualLayout>
          <c:xMode val="edge"/>
          <c:yMode val="edge"/>
          <c:x val="0.254455245797505"/>
          <c:y val="2.1243812687281701E-2"/>
          <c:w val="0.74554476467555342"/>
          <c:h val="4.6166339706265845E-2"/>
        </c:manualLayout>
      </c:layout>
      <c:overlay val="0"/>
      <c:spPr>
        <a:noFill/>
        <a:ln>
          <a:noFill/>
        </a:ln>
        <a:effectLst/>
      </c:spPr>
      <c:txPr>
        <a:bodyPr rot="0" spcFirstLastPara="1" vertOverflow="ellipsis" vert="horz" wrap="square" anchor="ctr" anchorCtr="1"/>
        <a:lstStyle/>
        <a:p>
          <a:pPr>
            <a:defRPr sz="1200" b="0" i="0" u="none" strike="noStrike" kern="1200" baseline="0">
              <a:solidFill>
                <a:srgbClr val="1E22AA"/>
              </a:solidFill>
              <a:latin typeface="Century Gothic" panose="020B0502020202020204" pitchFamily="34" charset="0"/>
              <a:ea typeface="Open Sans Semibold" charset="0"/>
              <a:cs typeface="Open Sans Semibold" charset="0"/>
            </a:defRPr>
          </a:pPr>
          <a:endParaRPr lang="en-US"/>
        </a:p>
      </c:txPr>
    </c:legend>
    <c:plotVisOnly val="1"/>
    <c:dispBlanksAs val="gap"/>
    <c:showDLblsOverMax val="0"/>
  </c:chart>
  <c:spPr>
    <a:noFill/>
    <a:ln>
      <a:noFill/>
    </a:ln>
    <a:effectLst/>
  </c:spPr>
  <c:txPr>
    <a:bodyPr/>
    <a:lstStyle/>
    <a:p>
      <a:pPr>
        <a:defRPr sz="1200">
          <a:latin typeface="+mn-lt"/>
        </a:defRPr>
      </a:pPr>
      <a:endParaRPr lang="en-US"/>
    </a:p>
  </c:txPr>
  <c:externalData r:id="rId2">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5.4347333664250798E-2"/>
          <c:y val="0.13582762736930701"/>
          <c:w val="0.91874796503659895"/>
          <c:h val="0.69430989913579899"/>
        </c:manualLayout>
      </c:layout>
      <c:barChart>
        <c:barDir val="bar"/>
        <c:grouping val="clustered"/>
        <c:varyColors val="0"/>
        <c:ser>
          <c:idx val="0"/>
          <c:order val="0"/>
          <c:tx>
            <c:strRef>
              <c:f>Sheet1!$B$1</c:f>
              <c:strCache>
                <c:ptCount val="1"/>
                <c:pt idx="0">
                  <c:v>2022 Results</c:v>
                </c:pt>
              </c:strCache>
            </c:strRef>
          </c:tx>
          <c:spPr>
            <a:solidFill>
              <a:srgbClr val="3CD5AF">
                <a:lumMod val="60000"/>
                <a:lumOff val="40000"/>
              </a:srgbClr>
            </a:solidFill>
            <a:ln>
              <a:noFill/>
            </a:ln>
            <a:effectLst/>
          </c:spPr>
          <c:invertIfNegative val="0"/>
          <c:cat>
            <c:strRef>
              <c:f>Sheet1!$A$2:$A$25</c:f>
              <c:strCache>
                <c:ptCount val="24"/>
                <c:pt idx="0">
                  <c:v>Clinical Informatics</c:v>
                </c:pt>
                <c:pt idx="1">
                  <c:v>Clinical Analytics</c:v>
                </c:pt>
                <c:pt idx="2">
                  <c:v>Nursing Informatics as a Professional Discipline </c:v>
                </c:pt>
                <c:pt idx="3">
                  <c:v>Emerging Technologies</c:v>
                </c:pt>
                <c:pt idx="4">
                  <c:v>Innovation</c:v>
                </c:pt>
                <c:pt idx="5">
                  <c:v>Artificial Intelligence</c:v>
                </c:pt>
                <c:pt idx="6">
                  <c:v>Evidence-based Practice</c:v>
                </c:pt>
                <c:pt idx="7">
                  <c:v>Leadership</c:v>
                </c:pt>
                <c:pt idx="8">
                  <c:v>Digital Transformation and Technology Strategies</c:v>
                </c:pt>
                <c:pt idx="9">
                  <c:v>Telehealth/Virtual Care</c:v>
                </c:pt>
                <c:pt idx="10">
                  <c:v>Career Development</c:v>
                </c:pt>
                <c:pt idx="11">
                  <c:v>Mobile/Connected Health</c:v>
                </c:pt>
                <c:pt idx="12">
                  <c:v>Population Health Management</c:v>
                </c:pt>
                <c:pt idx="13">
                  <c:v>Big Data/Data Governance</c:v>
                </c:pt>
                <c:pt idx="14">
                  <c:v>HIT Standards &amp; Interoperability</c:v>
                </c:pt>
                <c:pt idx="15">
                  <c:v>Machine Learning</c:v>
                </c:pt>
                <c:pt idx="16">
                  <c:v>Regulatory/Public Policy/Government Policy</c:v>
                </c:pt>
                <c:pt idx="17">
                  <c:v>Competencies</c:v>
                </c:pt>
                <c:pt idx="18">
                  <c:v>National Initiatives</c:v>
                </c:pt>
                <c:pt idx="19">
                  <c:v>Research</c:v>
                </c:pt>
                <c:pt idx="20">
                  <c:v>Natural Language Processing</c:v>
                </c:pt>
                <c:pt idx="21">
                  <c:v>Security</c:v>
                </c:pt>
                <c:pt idx="22">
                  <c:v>Consumer Engagement/Apps/API’s</c:v>
                </c:pt>
                <c:pt idx="23">
                  <c:v>Blockchain/DLT</c:v>
                </c:pt>
              </c:strCache>
            </c:strRef>
          </c:cat>
          <c:val>
            <c:numRef>
              <c:f>Sheet1!$B$2:$B$25</c:f>
              <c:numCache>
                <c:formatCode>0%</c:formatCode>
                <c:ptCount val="24"/>
                <c:pt idx="0">
                  <c:v>0.40876565295169948</c:v>
                </c:pt>
                <c:pt idx="1">
                  <c:v>0.32737030411449014</c:v>
                </c:pt>
                <c:pt idx="2">
                  <c:v>0.28622540250447226</c:v>
                </c:pt>
                <c:pt idx="3">
                  <c:v>0.25849731663685149</c:v>
                </c:pt>
                <c:pt idx="4">
                  <c:v>0.22361359570661896</c:v>
                </c:pt>
                <c:pt idx="5">
                  <c:v>0.22003577817531306</c:v>
                </c:pt>
                <c:pt idx="6">
                  <c:v>0.21377459749552774</c:v>
                </c:pt>
                <c:pt idx="7">
                  <c:v>0.2119856887298748</c:v>
                </c:pt>
                <c:pt idx="8">
                  <c:v>0.18067978533094814</c:v>
                </c:pt>
                <c:pt idx="9">
                  <c:v>0.17889087656529518</c:v>
                </c:pt>
                <c:pt idx="10">
                  <c:v>0.14937388193202147</c:v>
                </c:pt>
                <c:pt idx="11">
                  <c:v>0.14490161001788909</c:v>
                </c:pt>
                <c:pt idx="12">
                  <c:v>0.14042933810375671</c:v>
                </c:pt>
                <c:pt idx="13">
                  <c:v>0.13327370304114491</c:v>
                </c:pt>
                <c:pt idx="14">
                  <c:v>0.12611806797853309</c:v>
                </c:pt>
                <c:pt idx="15">
                  <c:v>0.11896243291592129</c:v>
                </c:pt>
                <c:pt idx="16">
                  <c:v>0.10196779964221825</c:v>
                </c:pt>
                <c:pt idx="17">
                  <c:v>9.7495527728085868E-2</c:v>
                </c:pt>
                <c:pt idx="18">
                  <c:v>9.1234347048300538E-2</c:v>
                </c:pt>
                <c:pt idx="19">
                  <c:v>7.6923076923076927E-2</c:v>
                </c:pt>
                <c:pt idx="20">
                  <c:v>7.0661896243291597E-2</c:v>
                </c:pt>
                <c:pt idx="21">
                  <c:v>7.0661896243291597E-2</c:v>
                </c:pt>
                <c:pt idx="22">
                  <c:v>5.3667262969588549E-2</c:v>
                </c:pt>
                <c:pt idx="23">
                  <c:v>4.2933810375670838E-2</c:v>
                </c:pt>
              </c:numCache>
            </c:numRef>
          </c:val>
          <c:extLst>
            <c:ext xmlns:c16="http://schemas.microsoft.com/office/drawing/2014/chart" uri="{C3380CC4-5D6E-409C-BE32-E72D297353CC}">
              <c16:uniqueId val="{00000000-F449-A14E-8181-7113796305A5}"/>
            </c:ext>
          </c:extLst>
        </c:ser>
        <c:dLbls>
          <c:showLegendKey val="0"/>
          <c:showVal val="0"/>
          <c:showCatName val="0"/>
          <c:showSerName val="0"/>
          <c:showPercent val="0"/>
          <c:showBubbleSize val="0"/>
        </c:dLbls>
        <c:gapWidth val="150"/>
        <c:axId val="2137107944"/>
        <c:axId val="2137337016"/>
      </c:barChart>
      <c:catAx>
        <c:axId val="2137107944"/>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0" spcFirstLastPara="1" vertOverflow="ellipsis" wrap="square" anchor="ctr" anchorCtr="1"/>
          <a:lstStyle/>
          <a:p>
            <a:pPr algn="r">
              <a:defRPr sz="1000" b="0" i="0" u="none" strike="noStrike" kern="1200" baseline="0">
                <a:solidFill>
                  <a:srgbClr val="1E22AA"/>
                </a:solidFill>
                <a:latin typeface="Prometo Medium" panose="020B0604030203060203" pitchFamily="34" charset="77"/>
                <a:ea typeface="+mn-ea"/>
                <a:cs typeface="+mn-cs"/>
              </a:defRPr>
            </a:pPr>
            <a:endParaRPr lang="en-US"/>
          </a:p>
        </c:txPr>
        <c:crossAx val="2137337016"/>
        <c:crosses val="autoZero"/>
        <c:auto val="1"/>
        <c:lblAlgn val="ctr"/>
        <c:lblOffset val="100"/>
        <c:noMultiLvlLbl val="0"/>
      </c:catAx>
      <c:valAx>
        <c:axId val="2137337016"/>
        <c:scaling>
          <c:orientation val="minMax"/>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rgbClr val="1E22AA"/>
                </a:solidFill>
                <a:latin typeface="Prometo Medium" panose="020B0604030203060203" pitchFamily="34" charset="77"/>
                <a:ea typeface="+mn-ea"/>
                <a:cs typeface="+mn-cs"/>
              </a:defRPr>
            </a:pPr>
            <a:endParaRPr lang="en-US"/>
          </a:p>
        </c:txPr>
        <c:crossAx val="2137107944"/>
        <c:crosses val="max"/>
        <c:crossBetween val="between"/>
      </c:valAx>
      <c:spPr>
        <a:noFill/>
        <a:ln>
          <a:noFill/>
        </a:ln>
        <a:effectLst/>
      </c:spPr>
    </c:plotArea>
    <c:legend>
      <c:legendPos val="b"/>
      <c:layout>
        <c:manualLayout>
          <c:xMode val="edge"/>
          <c:yMode val="edge"/>
          <c:x val="0.48250635428961725"/>
          <c:y val="3.0405153170037082E-2"/>
          <c:w val="0.16606178073894609"/>
          <c:h val="3.966903344376916E-2"/>
        </c:manualLayout>
      </c:layout>
      <c:overlay val="0"/>
      <c:spPr>
        <a:noFill/>
        <a:ln>
          <a:noFill/>
        </a:ln>
        <a:effectLst/>
      </c:spPr>
      <c:txPr>
        <a:bodyPr rot="0" spcFirstLastPara="1" vertOverflow="ellipsis" vert="horz" wrap="square" anchor="ctr" anchorCtr="1"/>
        <a:lstStyle/>
        <a:p>
          <a:pPr>
            <a:defRPr sz="1200" b="0" i="0" u="none" strike="noStrike" kern="1200" baseline="0">
              <a:solidFill>
                <a:srgbClr val="1E22AA"/>
              </a:solidFill>
              <a:latin typeface="Century Gothic" panose="020B0502020202020204" pitchFamily="34" charset="0"/>
              <a:ea typeface="Open Sans Semibold" charset="0"/>
              <a:cs typeface="Open Sans Semibold" charset="0"/>
            </a:defRPr>
          </a:pPr>
          <a:endParaRPr lang="en-US"/>
        </a:p>
      </c:txPr>
    </c:legend>
    <c:plotVisOnly val="1"/>
    <c:dispBlanksAs val="gap"/>
    <c:showDLblsOverMax val="0"/>
  </c:chart>
  <c:spPr>
    <a:noFill/>
    <a:ln>
      <a:noFill/>
    </a:ln>
    <a:effectLst/>
  </c:spPr>
  <c:txPr>
    <a:bodyPr/>
    <a:lstStyle/>
    <a:p>
      <a:pPr>
        <a:defRPr sz="1200">
          <a:latin typeface="+mn-lt"/>
        </a:defRPr>
      </a:pPr>
      <a:endParaRPr lang="en-US"/>
    </a:p>
  </c:txPr>
  <c:externalData r:id="rId2">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5.4347333664250798E-2"/>
          <c:y val="0.13582762736930701"/>
          <c:w val="0.91874796503659895"/>
          <c:h val="0.69430989913579899"/>
        </c:manualLayout>
      </c:layout>
      <c:barChart>
        <c:barDir val="bar"/>
        <c:grouping val="clustered"/>
        <c:varyColors val="0"/>
        <c:ser>
          <c:idx val="0"/>
          <c:order val="0"/>
          <c:tx>
            <c:strRef>
              <c:f>Sheet1!$B$1</c:f>
              <c:strCache>
                <c:ptCount val="1"/>
                <c:pt idx="0">
                  <c:v>2022 Results</c:v>
                </c:pt>
              </c:strCache>
            </c:strRef>
          </c:tx>
          <c:spPr>
            <a:solidFill>
              <a:srgbClr val="3CD5AF">
                <a:lumMod val="60000"/>
                <a:lumOff val="40000"/>
              </a:srgbClr>
            </a:solidFill>
          </c:spPr>
          <c:invertIfNegative val="0"/>
          <c:cat>
            <c:strRef>
              <c:f>Sheet1!$A$2:$A$8</c:f>
              <c:strCache>
                <c:ptCount val="7"/>
                <c:pt idx="0">
                  <c:v>Hospital or health system</c:v>
                </c:pt>
                <c:pt idx="1">
                  <c:v>Vendor or Payer</c:v>
                </c:pt>
                <c:pt idx="2">
                  <c:v>Government/Military</c:v>
                </c:pt>
                <c:pt idx="3">
                  <c:v>Long-term care/skilled nursing facility</c:v>
                </c:pt>
                <c:pt idx="4">
                  <c:v>Ambulatory Care</c:v>
                </c:pt>
                <c:pt idx="5">
                  <c:v>Academic Setting</c:v>
                </c:pt>
                <c:pt idx="6">
                  <c:v>Ancillary Healthcare Provider</c:v>
                </c:pt>
              </c:strCache>
            </c:strRef>
          </c:cat>
          <c:val>
            <c:numRef>
              <c:f>Sheet1!$B$2:$B$8</c:f>
              <c:numCache>
                <c:formatCode>0%</c:formatCode>
                <c:ptCount val="7"/>
                <c:pt idx="0">
                  <c:v>0.62</c:v>
                </c:pt>
                <c:pt idx="1">
                  <c:v>0.12</c:v>
                </c:pt>
                <c:pt idx="2">
                  <c:v>7.0000000000000007E-2</c:v>
                </c:pt>
                <c:pt idx="3">
                  <c:v>0.04</c:v>
                </c:pt>
                <c:pt idx="4">
                  <c:v>0.03</c:v>
                </c:pt>
                <c:pt idx="5">
                  <c:v>0.03</c:v>
                </c:pt>
                <c:pt idx="6">
                  <c:v>0.03</c:v>
                </c:pt>
              </c:numCache>
            </c:numRef>
          </c:val>
          <c:extLst>
            <c:ext xmlns:c16="http://schemas.microsoft.com/office/drawing/2014/chart" uri="{C3380CC4-5D6E-409C-BE32-E72D297353CC}">
              <c16:uniqueId val="{00000000-F449-A14E-8181-7113796305A5}"/>
            </c:ext>
          </c:extLst>
        </c:ser>
        <c:ser>
          <c:idx val="1"/>
          <c:order val="1"/>
          <c:tx>
            <c:strRef>
              <c:f>Sheet1!$C$1</c:f>
              <c:strCache>
                <c:ptCount val="1"/>
                <c:pt idx="0">
                  <c:v>2020 Results</c:v>
                </c:pt>
              </c:strCache>
            </c:strRef>
          </c:tx>
          <c:spPr>
            <a:solidFill>
              <a:schemeClr val="accent3"/>
            </a:solidFill>
            <a:ln>
              <a:noFill/>
            </a:ln>
            <a:effectLst/>
          </c:spPr>
          <c:invertIfNegative val="0"/>
          <c:cat>
            <c:strRef>
              <c:f>Sheet1!$A$2:$A$8</c:f>
              <c:strCache>
                <c:ptCount val="7"/>
                <c:pt idx="0">
                  <c:v>Hospital or health system</c:v>
                </c:pt>
                <c:pt idx="1">
                  <c:v>Vendor or Payer</c:v>
                </c:pt>
                <c:pt idx="2">
                  <c:v>Government/Military</c:v>
                </c:pt>
                <c:pt idx="3">
                  <c:v>Long-term care/skilled nursing facility</c:v>
                </c:pt>
                <c:pt idx="4">
                  <c:v>Ambulatory Care</c:v>
                </c:pt>
                <c:pt idx="5">
                  <c:v>Academic Setting</c:v>
                </c:pt>
                <c:pt idx="6">
                  <c:v>Ancillary Healthcare Provider</c:v>
                </c:pt>
              </c:strCache>
            </c:strRef>
          </c:cat>
          <c:val>
            <c:numRef>
              <c:f>Sheet1!$C$2:$C$8</c:f>
              <c:numCache>
                <c:formatCode>0%</c:formatCode>
                <c:ptCount val="7"/>
                <c:pt idx="0">
                  <c:v>0.68211920529801318</c:v>
                </c:pt>
                <c:pt idx="1">
                  <c:v>9.2715231788079458E-2</c:v>
                </c:pt>
                <c:pt idx="2">
                  <c:v>7.2111846946284031E-2</c:v>
                </c:pt>
                <c:pt idx="3">
                  <c:v>0.01</c:v>
                </c:pt>
                <c:pt idx="4">
                  <c:v>5.9602649006622516E-2</c:v>
                </c:pt>
                <c:pt idx="5">
                  <c:v>4.194260485651214E-2</c:v>
                </c:pt>
                <c:pt idx="6">
                  <c:v>0</c:v>
                </c:pt>
              </c:numCache>
            </c:numRef>
          </c:val>
          <c:extLst>
            <c:ext xmlns:c16="http://schemas.microsoft.com/office/drawing/2014/chart" uri="{C3380CC4-5D6E-409C-BE32-E72D297353CC}">
              <c16:uniqueId val="{00000001-F449-A14E-8181-7113796305A5}"/>
            </c:ext>
          </c:extLst>
        </c:ser>
        <c:ser>
          <c:idx val="2"/>
          <c:order val="2"/>
          <c:tx>
            <c:strRef>
              <c:f>Sheet1!$D$1</c:f>
              <c:strCache>
                <c:ptCount val="1"/>
                <c:pt idx="0">
                  <c:v>2017 Results</c:v>
                </c:pt>
              </c:strCache>
            </c:strRef>
          </c:tx>
          <c:spPr>
            <a:solidFill>
              <a:schemeClr val="accent2"/>
            </a:solidFill>
            <a:ln>
              <a:noFill/>
            </a:ln>
            <a:effectLst/>
          </c:spPr>
          <c:invertIfNegative val="0"/>
          <c:cat>
            <c:strRef>
              <c:f>Sheet1!$A$2:$A$8</c:f>
              <c:strCache>
                <c:ptCount val="7"/>
                <c:pt idx="0">
                  <c:v>Hospital or health system</c:v>
                </c:pt>
                <c:pt idx="1">
                  <c:v>Vendor or Payer</c:v>
                </c:pt>
                <c:pt idx="2">
                  <c:v>Government/Military</c:v>
                </c:pt>
                <c:pt idx="3">
                  <c:v>Long-term care/skilled nursing facility</c:v>
                </c:pt>
                <c:pt idx="4">
                  <c:v>Ambulatory Care</c:v>
                </c:pt>
                <c:pt idx="5">
                  <c:v>Academic Setting</c:v>
                </c:pt>
                <c:pt idx="6">
                  <c:v>Ancillary Healthcare Provider</c:v>
                </c:pt>
              </c:strCache>
            </c:strRef>
          </c:cat>
          <c:val>
            <c:numRef>
              <c:f>Sheet1!$D$2:$D$8</c:f>
              <c:numCache>
                <c:formatCode>0%</c:formatCode>
                <c:ptCount val="7"/>
                <c:pt idx="0">
                  <c:v>0.6399999999999999</c:v>
                </c:pt>
                <c:pt idx="1">
                  <c:v>7.0000000000000007E-2</c:v>
                </c:pt>
                <c:pt idx="2">
                  <c:v>0.08</c:v>
                </c:pt>
                <c:pt idx="4">
                  <c:v>0.02</c:v>
                </c:pt>
                <c:pt idx="5">
                  <c:v>0.09</c:v>
                </c:pt>
              </c:numCache>
            </c:numRef>
          </c:val>
          <c:extLst>
            <c:ext xmlns:c16="http://schemas.microsoft.com/office/drawing/2014/chart" uri="{C3380CC4-5D6E-409C-BE32-E72D297353CC}">
              <c16:uniqueId val="{00000002-F449-A14E-8181-7113796305A5}"/>
            </c:ext>
          </c:extLst>
        </c:ser>
        <c:ser>
          <c:idx val="3"/>
          <c:order val="3"/>
          <c:tx>
            <c:strRef>
              <c:f>Sheet1!$E$1</c:f>
              <c:strCache>
                <c:ptCount val="1"/>
                <c:pt idx="0">
                  <c:v>2014 Results</c:v>
                </c:pt>
              </c:strCache>
            </c:strRef>
          </c:tx>
          <c:spPr>
            <a:solidFill>
              <a:schemeClr val="accent1"/>
            </a:solidFill>
            <a:ln w="25400">
              <a:noFill/>
              <a:headEnd w="lg" len="lg"/>
              <a:tailEnd w="lg" len="lg"/>
            </a:ln>
            <a:effectLst/>
          </c:spPr>
          <c:invertIfNegative val="0"/>
          <c:cat>
            <c:strRef>
              <c:f>Sheet1!$A$2:$A$8</c:f>
              <c:strCache>
                <c:ptCount val="7"/>
                <c:pt idx="0">
                  <c:v>Hospital or health system</c:v>
                </c:pt>
                <c:pt idx="1">
                  <c:v>Vendor or Payer</c:v>
                </c:pt>
                <c:pt idx="2">
                  <c:v>Government/Military</c:v>
                </c:pt>
                <c:pt idx="3">
                  <c:v>Long-term care/skilled nursing facility</c:v>
                </c:pt>
                <c:pt idx="4">
                  <c:v>Ambulatory Care</c:v>
                </c:pt>
                <c:pt idx="5">
                  <c:v>Academic Setting</c:v>
                </c:pt>
                <c:pt idx="6">
                  <c:v>Ancillary Healthcare Provider</c:v>
                </c:pt>
              </c:strCache>
            </c:strRef>
          </c:cat>
          <c:val>
            <c:numRef>
              <c:f>Sheet1!$E$2:$E$8</c:f>
              <c:numCache>
                <c:formatCode>0%</c:formatCode>
                <c:ptCount val="7"/>
                <c:pt idx="0">
                  <c:v>0.71</c:v>
                </c:pt>
                <c:pt idx="1">
                  <c:v>0.08</c:v>
                </c:pt>
                <c:pt idx="2">
                  <c:v>0.04</c:v>
                </c:pt>
                <c:pt idx="4">
                  <c:v>0.03</c:v>
                </c:pt>
                <c:pt idx="5">
                  <c:v>7.0000000000000007E-2</c:v>
                </c:pt>
              </c:numCache>
            </c:numRef>
          </c:val>
          <c:extLst>
            <c:ext xmlns:c16="http://schemas.microsoft.com/office/drawing/2014/chart" uri="{C3380CC4-5D6E-409C-BE32-E72D297353CC}">
              <c16:uniqueId val="{00000000-9719-49B1-BEBE-78DC5989CFAC}"/>
            </c:ext>
          </c:extLst>
        </c:ser>
        <c:dLbls>
          <c:showLegendKey val="0"/>
          <c:showVal val="0"/>
          <c:showCatName val="0"/>
          <c:showSerName val="0"/>
          <c:showPercent val="0"/>
          <c:showBubbleSize val="0"/>
        </c:dLbls>
        <c:gapWidth val="150"/>
        <c:axId val="2134452472"/>
        <c:axId val="2134456104"/>
      </c:barChart>
      <c:catAx>
        <c:axId val="2134452472"/>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0" spcFirstLastPara="1" vertOverflow="ellipsis" wrap="square" anchor="ctr" anchorCtr="1"/>
          <a:lstStyle/>
          <a:p>
            <a:pPr>
              <a:defRPr sz="1000" b="0" i="0" u="none" strike="noStrike" kern="1200" baseline="0">
                <a:solidFill>
                  <a:srgbClr val="1E22AA"/>
                </a:solidFill>
                <a:latin typeface="Prometo Medium" panose="020B0604030203060203" pitchFamily="34" charset="77"/>
                <a:ea typeface="+mn-ea"/>
                <a:cs typeface="+mn-cs"/>
              </a:defRPr>
            </a:pPr>
            <a:endParaRPr lang="en-US"/>
          </a:p>
        </c:txPr>
        <c:crossAx val="2134456104"/>
        <c:crosses val="autoZero"/>
        <c:auto val="1"/>
        <c:lblAlgn val="ctr"/>
        <c:lblOffset val="100"/>
        <c:noMultiLvlLbl val="0"/>
      </c:catAx>
      <c:valAx>
        <c:axId val="2134456104"/>
        <c:scaling>
          <c:orientation val="minMax"/>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rgbClr val="1E22AA"/>
                </a:solidFill>
                <a:latin typeface="Prometo Medium" panose="020B0604030203060203" pitchFamily="34" charset="77"/>
                <a:ea typeface="+mn-ea"/>
                <a:cs typeface="+mn-cs"/>
              </a:defRPr>
            </a:pPr>
            <a:endParaRPr lang="en-US"/>
          </a:p>
        </c:txPr>
        <c:crossAx val="2134452472"/>
        <c:crosses val="max"/>
        <c:crossBetween val="between"/>
      </c:valAx>
      <c:spPr>
        <a:noFill/>
        <a:ln>
          <a:noFill/>
        </a:ln>
        <a:effectLst/>
      </c:spPr>
    </c:plotArea>
    <c:legend>
      <c:legendPos val="b"/>
      <c:layout>
        <c:manualLayout>
          <c:xMode val="edge"/>
          <c:yMode val="edge"/>
          <c:x val="0.254455245797505"/>
          <c:y val="2.1243812687281701E-2"/>
          <c:w val="0.74554476467555342"/>
          <c:h val="4.6166339706265845E-2"/>
        </c:manualLayout>
      </c:layout>
      <c:overlay val="0"/>
      <c:spPr>
        <a:noFill/>
        <a:ln>
          <a:noFill/>
        </a:ln>
        <a:effectLst/>
      </c:spPr>
      <c:txPr>
        <a:bodyPr rot="0" spcFirstLastPara="1" vertOverflow="ellipsis" vert="horz" wrap="square" anchor="ctr" anchorCtr="1"/>
        <a:lstStyle/>
        <a:p>
          <a:pPr>
            <a:defRPr sz="1200" b="0" i="0" u="none" strike="noStrike" kern="1200" baseline="0">
              <a:solidFill>
                <a:srgbClr val="1E22AA"/>
              </a:solidFill>
              <a:latin typeface="Century Gothic" panose="020B0502020202020204" pitchFamily="34" charset="0"/>
              <a:ea typeface="Open Sans Semibold" charset="0"/>
              <a:cs typeface="Open Sans Semibold" charset="0"/>
            </a:defRPr>
          </a:pPr>
          <a:endParaRPr lang="en-US"/>
        </a:p>
      </c:txPr>
    </c:legend>
    <c:plotVisOnly val="1"/>
    <c:dispBlanksAs val="gap"/>
    <c:showDLblsOverMax val="0"/>
  </c:chart>
  <c:spPr>
    <a:noFill/>
    <a:ln>
      <a:noFill/>
    </a:ln>
    <a:effectLst/>
  </c:spPr>
  <c:txPr>
    <a:bodyPr/>
    <a:lstStyle/>
    <a:p>
      <a:pPr>
        <a:defRPr sz="1200">
          <a:latin typeface="+mn-lt"/>
        </a:defRPr>
      </a:pPr>
      <a:endParaRPr lang="en-US"/>
    </a:p>
  </c:txPr>
  <c:externalData r:id="rId2">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5.4347333664250798E-2"/>
          <c:y val="0.13582762736930701"/>
          <c:w val="0.91874796503659895"/>
          <c:h val="0.69430989913579899"/>
        </c:manualLayout>
      </c:layout>
      <c:barChart>
        <c:barDir val="bar"/>
        <c:grouping val="clustered"/>
        <c:varyColors val="0"/>
        <c:ser>
          <c:idx val="0"/>
          <c:order val="0"/>
          <c:tx>
            <c:strRef>
              <c:f>Sheet1!$B$1</c:f>
              <c:strCache>
                <c:ptCount val="1"/>
                <c:pt idx="0">
                  <c:v>2022 Results</c:v>
                </c:pt>
              </c:strCache>
            </c:strRef>
          </c:tx>
          <c:spPr>
            <a:solidFill>
              <a:srgbClr val="3CD5AF">
                <a:lumMod val="60000"/>
                <a:lumOff val="40000"/>
              </a:srgbClr>
            </a:solidFill>
          </c:spPr>
          <c:invertIfNegative val="0"/>
          <c:cat>
            <c:strRef>
              <c:f>Sheet1!$A$2:$A$4</c:f>
              <c:strCache>
                <c:ptCount val="3"/>
                <c:pt idx="0">
                  <c:v>Yes</c:v>
                </c:pt>
                <c:pt idx="1">
                  <c:v>No</c:v>
                </c:pt>
                <c:pt idx="2">
                  <c:v>Do Not Know</c:v>
                </c:pt>
              </c:strCache>
            </c:strRef>
          </c:cat>
          <c:val>
            <c:numRef>
              <c:f>Sheet1!$B$2:$B$4</c:f>
              <c:numCache>
                <c:formatCode>0%</c:formatCode>
                <c:ptCount val="3"/>
                <c:pt idx="0">
                  <c:v>0.65</c:v>
                </c:pt>
                <c:pt idx="1">
                  <c:v>0.28999999999999998</c:v>
                </c:pt>
                <c:pt idx="2">
                  <c:v>0.06</c:v>
                </c:pt>
              </c:numCache>
            </c:numRef>
          </c:val>
          <c:extLst>
            <c:ext xmlns:c16="http://schemas.microsoft.com/office/drawing/2014/chart" uri="{C3380CC4-5D6E-409C-BE32-E72D297353CC}">
              <c16:uniqueId val="{00000000-F449-A14E-8181-7113796305A5}"/>
            </c:ext>
          </c:extLst>
        </c:ser>
        <c:ser>
          <c:idx val="1"/>
          <c:order val="1"/>
          <c:tx>
            <c:strRef>
              <c:f>Sheet1!$C$1</c:f>
              <c:strCache>
                <c:ptCount val="1"/>
                <c:pt idx="0">
                  <c:v>2020 Results</c:v>
                </c:pt>
              </c:strCache>
            </c:strRef>
          </c:tx>
          <c:spPr>
            <a:solidFill>
              <a:schemeClr val="accent3"/>
            </a:solidFill>
            <a:ln>
              <a:noFill/>
            </a:ln>
            <a:effectLst/>
          </c:spPr>
          <c:invertIfNegative val="0"/>
          <c:cat>
            <c:strRef>
              <c:f>Sheet1!$A$2:$A$4</c:f>
              <c:strCache>
                <c:ptCount val="3"/>
                <c:pt idx="0">
                  <c:v>Yes</c:v>
                </c:pt>
                <c:pt idx="1">
                  <c:v>No</c:v>
                </c:pt>
                <c:pt idx="2">
                  <c:v>Do Not Know</c:v>
                </c:pt>
              </c:strCache>
            </c:strRef>
          </c:cat>
          <c:val>
            <c:numRef>
              <c:f>Sheet1!$C$2:$C$4</c:f>
              <c:numCache>
                <c:formatCode>0%</c:formatCode>
                <c:ptCount val="3"/>
                <c:pt idx="0">
                  <c:v>0.52823315118397085</c:v>
                </c:pt>
                <c:pt idx="1">
                  <c:v>0.41530054644808745</c:v>
                </c:pt>
                <c:pt idx="2">
                  <c:v>5.6466302367941722E-2</c:v>
                </c:pt>
              </c:numCache>
            </c:numRef>
          </c:val>
          <c:extLst>
            <c:ext xmlns:c16="http://schemas.microsoft.com/office/drawing/2014/chart" uri="{C3380CC4-5D6E-409C-BE32-E72D297353CC}">
              <c16:uniqueId val="{00000001-F449-A14E-8181-7113796305A5}"/>
            </c:ext>
          </c:extLst>
        </c:ser>
        <c:ser>
          <c:idx val="2"/>
          <c:order val="2"/>
          <c:tx>
            <c:strRef>
              <c:f>Sheet1!$D$1</c:f>
              <c:strCache>
                <c:ptCount val="1"/>
                <c:pt idx="0">
                  <c:v>2017 Results</c:v>
                </c:pt>
              </c:strCache>
            </c:strRef>
          </c:tx>
          <c:spPr>
            <a:solidFill>
              <a:schemeClr val="accent2"/>
            </a:solidFill>
            <a:ln>
              <a:noFill/>
            </a:ln>
            <a:effectLst/>
          </c:spPr>
          <c:invertIfNegative val="0"/>
          <c:cat>
            <c:strRef>
              <c:f>Sheet1!$A$2:$A$4</c:f>
              <c:strCache>
                <c:ptCount val="3"/>
                <c:pt idx="0">
                  <c:v>Yes</c:v>
                </c:pt>
                <c:pt idx="1">
                  <c:v>No</c:v>
                </c:pt>
                <c:pt idx="2">
                  <c:v>Do Not Know</c:v>
                </c:pt>
              </c:strCache>
            </c:strRef>
          </c:cat>
          <c:val>
            <c:numRef>
              <c:f>Sheet1!$D$2:$D$4</c:f>
              <c:numCache>
                <c:formatCode>0%</c:formatCode>
                <c:ptCount val="3"/>
                <c:pt idx="0">
                  <c:v>0.5</c:v>
                </c:pt>
                <c:pt idx="1">
                  <c:v>0.43</c:v>
                </c:pt>
                <c:pt idx="2">
                  <c:v>7.0000000000000007E-2</c:v>
                </c:pt>
              </c:numCache>
            </c:numRef>
          </c:val>
          <c:extLst>
            <c:ext xmlns:c16="http://schemas.microsoft.com/office/drawing/2014/chart" uri="{C3380CC4-5D6E-409C-BE32-E72D297353CC}">
              <c16:uniqueId val="{00000002-F449-A14E-8181-7113796305A5}"/>
            </c:ext>
          </c:extLst>
        </c:ser>
        <c:ser>
          <c:idx val="3"/>
          <c:order val="3"/>
          <c:tx>
            <c:strRef>
              <c:f>Sheet1!$E$1</c:f>
              <c:strCache>
                <c:ptCount val="1"/>
                <c:pt idx="0">
                  <c:v>2014 Results</c:v>
                </c:pt>
              </c:strCache>
            </c:strRef>
          </c:tx>
          <c:spPr>
            <a:solidFill>
              <a:schemeClr val="accent1"/>
            </a:solidFill>
            <a:ln w="25400">
              <a:noFill/>
              <a:headEnd w="lg" len="lg"/>
              <a:tailEnd w="lg" len="lg"/>
            </a:ln>
            <a:effectLst/>
          </c:spPr>
          <c:invertIfNegative val="0"/>
          <c:cat>
            <c:strRef>
              <c:f>Sheet1!$A$2:$A$4</c:f>
              <c:strCache>
                <c:ptCount val="3"/>
                <c:pt idx="0">
                  <c:v>Yes</c:v>
                </c:pt>
                <c:pt idx="1">
                  <c:v>No</c:v>
                </c:pt>
                <c:pt idx="2">
                  <c:v>Do Not Know</c:v>
                </c:pt>
              </c:strCache>
            </c:strRef>
          </c:cat>
          <c:val>
            <c:numRef>
              <c:f>Sheet1!$E$2:$E$4</c:f>
              <c:numCache>
                <c:formatCode>0%</c:formatCode>
                <c:ptCount val="3"/>
                <c:pt idx="0">
                  <c:v>0.41</c:v>
                </c:pt>
                <c:pt idx="1">
                  <c:v>0.55000000000000004</c:v>
                </c:pt>
                <c:pt idx="2">
                  <c:v>0.04</c:v>
                </c:pt>
              </c:numCache>
            </c:numRef>
          </c:val>
          <c:extLst>
            <c:ext xmlns:c16="http://schemas.microsoft.com/office/drawing/2014/chart" uri="{C3380CC4-5D6E-409C-BE32-E72D297353CC}">
              <c16:uniqueId val="{00000000-2576-42CF-A24E-E39C9072F4B5}"/>
            </c:ext>
          </c:extLst>
        </c:ser>
        <c:dLbls>
          <c:showLegendKey val="0"/>
          <c:showVal val="0"/>
          <c:showCatName val="0"/>
          <c:showSerName val="0"/>
          <c:showPercent val="0"/>
          <c:showBubbleSize val="0"/>
        </c:dLbls>
        <c:gapWidth val="150"/>
        <c:axId val="2132983800"/>
        <c:axId val="2132980248"/>
      </c:barChart>
      <c:catAx>
        <c:axId val="213298380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0" spcFirstLastPara="1" vertOverflow="ellipsis" wrap="square" anchor="ctr" anchorCtr="1"/>
          <a:lstStyle/>
          <a:p>
            <a:pPr>
              <a:defRPr sz="1000" b="0" i="0" u="none" strike="noStrike" kern="1200" baseline="0">
                <a:solidFill>
                  <a:srgbClr val="1E22AA"/>
                </a:solidFill>
                <a:latin typeface="Prometo Medium" panose="020B0604030203060203" pitchFamily="34" charset="77"/>
                <a:ea typeface="+mn-ea"/>
                <a:cs typeface="+mn-cs"/>
              </a:defRPr>
            </a:pPr>
            <a:endParaRPr lang="en-US"/>
          </a:p>
        </c:txPr>
        <c:crossAx val="2132980248"/>
        <c:crosses val="autoZero"/>
        <c:auto val="1"/>
        <c:lblAlgn val="ctr"/>
        <c:lblOffset val="100"/>
        <c:noMultiLvlLbl val="0"/>
      </c:catAx>
      <c:valAx>
        <c:axId val="2132980248"/>
        <c:scaling>
          <c:orientation val="minMax"/>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rgbClr val="1E22AA"/>
                </a:solidFill>
                <a:latin typeface="Prometo Medium" panose="020B0604030203060203" pitchFamily="34" charset="77"/>
                <a:ea typeface="+mn-ea"/>
                <a:cs typeface="+mn-cs"/>
              </a:defRPr>
            </a:pPr>
            <a:endParaRPr lang="en-US"/>
          </a:p>
        </c:txPr>
        <c:crossAx val="2132983800"/>
        <c:crosses val="max"/>
        <c:crossBetween val="between"/>
      </c:valAx>
      <c:spPr>
        <a:noFill/>
        <a:ln>
          <a:noFill/>
        </a:ln>
        <a:effectLst/>
      </c:spPr>
    </c:plotArea>
    <c:legend>
      <c:legendPos val="b"/>
      <c:layout>
        <c:manualLayout>
          <c:xMode val="edge"/>
          <c:yMode val="edge"/>
          <c:x val="0.254455245797505"/>
          <c:y val="2.1243812687281701E-2"/>
          <c:w val="0.74554476467555342"/>
          <c:h val="4.6166339706265845E-2"/>
        </c:manualLayout>
      </c:layout>
      <c:overlay val="0"/>
      <c:spPr>
        <a:noFill/>
        <a:ln>
          <a:noFill/>
        </a:ln>
        <a:effectLst/>
      </c:spPr>
      <c:txPr>
        <a:bodyPr rot="0" spcFirstLastPara="1" vertOverflow="ellipsis" vert="horz" wrap="square" anchor="ctr" anchorCtr="1"/>
        <a:lstStyle/>
        <a:p>
          <a:pPr>
            <a:defRPr sz="1200" b="0" i="0" u="none" strike="noStrike" kern="1200" baseline="0">
              <a:solidFill>
                <a:srgbClr val="1E22AA"/>
              </a:solidFill>
              <a:latin typeface="Century Gothic" panose="020B0502020202020204" pitchFamily="34" charset="0"/>
              <a:ea typeface="Open Sans Semibold" charset="0"/>
              <a:cs typeface="Open Sans Semibold" charset="0"/>
            </a:defRPr>
          </a:pPr>
          <a:endParaRPr lang="en-US"/>
        </a:p>
      </c:txPr>
    </c:legend>
    <c:plotVisOnly val="1"/>
    <c:dispBlanksAs val="gap"/>
    <c:showDLblsOverMax val="0"/>
  </c:chart>
  <c:spPr>
    <a:noFill/>
    <a:ln>
      <a:noFill/>
    </a:ln>
    <a:effectLst/>
  </c:spPr>
  <c:txPr>
    <a:bodyPr/>
    <a:lstStyle/>
    <a:p>
      <a:pPr>
        <a:defRPr sz="1200">
          <a:latin typeface="+mn-lt"/>
        </a:defRPr>
      </a:pPr>
      <a:endParaRPr lang="en-US"/>
    </a:p>
  </c:txPr>
  <c:externalData r:id="rId2">
    <c:autoUpdate val="0"/>
  </c:externalData>
</c:chartSpace>
</file>

<file path=ppt/charts/chart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5.4347333664250798E-2"/>
          <c:y val="0.13582762736930701"/>
          <c:w val="0.91874796503659895"/>
          <c:h val="0.69430989913579899"/>
        </c:manualLayout>
      </c:layout>
      <c:barChart>
        <c:barDir val="bar"/>
        <c:grouping val="clustered"/>
        <c:varyColors val="0"/>
        <c:ser>
          <c:idx val="0"/>
          <c:order val="0"/>
          <c:tx>
            <c:strRef>
              <c:f>Sheet1!$B$1</c:f>
              <c:strCache>
                <c:ptCount val="1"/>
                <c:pt idx="0">
                  <c:v>2022 Results</c:v>
                </c:pt>
              </c:strCache>
            </c:strRef>
          </c:tx>
          <c:spPr>
            <a:solidFill>
              <a:srgbClr val="3CD5AF">
                <a:lumMod val="60000"/>
                <a:lumOff val="40000"/>
              </a:srgbClr>
            </a:solidFill>
          </c:spPr>
          <c:invertIfNegative val="0"/>
          <c:cat>
            <c:strRef>
              <c:f>Sheet1!$A$2:$A$6</c:f>
              <c:strCache>
                <c:ptCount val="5"/>
                <c:pt idx="0">
                  <c:v>South</c:v>
                </c:pt>
                <c:pt idx="1">
                  <c:v>Midwest</c:v>
                </c:pt>
                <c:pt idx="2">
                  <c:v>West</c:v>
                </c:pt>
                <c:pt idx="3">
                  <c:v>Northeast</c:v>
                </c:pt>
                <c:pt idx="4">
                  <c:v>Outside the United States</c:v>
                </c:pt>
              </c:strCache>
            </c:strRef>
          </c:cat>
          <c:val>
            <c:numRef>
              <c:f>Sheet1!$B$2:$B$6</c:f>
              <c:numCache>
                <c:formatCode>0%</c:formatCode>
                <c:ptCount val="5"/>
                <c:pt idx="0">
                  <c:v>0.32</c:v>
                </c:pt>
                <c:pt idx="1">
                  <c:v>0.2</c:v>
                </c:pt>
                <c:pt idx="2">
                  <c:v>0.23</c:v>
                </c:pt>
                <c:pt idx="3">
                  <c:v>0.2</c:v>
                </c:pt>
                <c:pt idx="4">
                  <c:v>0.05</c:v>
                </c:pt>
              </c:numCache>
            </c:numRef>
          </c:val>
          <c:extLst>
            <c:ext xmlns:c16="http://schemas.microsoft.com/office/drawing/2014/chart" uri="{C3380CC4-5D6E-409C-BE32-E72D297353CC}">
              <c16:uniqueId val="{00000000-F449-A14E-8181-7113796305A5}"/>
            </c:ext>
          </c:extLst>
        </c:ser>
        <c:ser>
          <c:idx val="1"/>
          <c:order val="1"/>
          <c:tx>
            <c:strRef>
              <c:f>Sheet1!$C$1</c:f>
              <c:strCache>
                <c:ptCount val="1"/>
                <c:pt idx="0">
                  <c:v>2020 Results</c:v>
                </c:pt>
              </c:strCache>
            </c:strRef>
          </c:tx>
          <c:spPr>
            <a:solidFill>
              <a:schemeClr val="accent3"/>
            </a:solidFill>
            <a:ln>
              <a:noFill/>
            </a:ln>
            <a:effectLst/>
          </c:spPr>
          <c:invertIfNegative val="0"/>
          <c:cat>
            <c:strRef>
              <c:f>Sheet1!$A$2:$A$6</c:f>
              <c:strCache>
                <c:ptCount val="5"/>
                <c:pt idx="0">
                  <c:v>South</c:v>
                </c:pt>
                <c:pt idx="1">
                  <c:v>Midwest</c:v>
                </c:pt>
                <c:pt idx="2">
                  <c:v>West</c:v>
                </c:pt>
                <c:pt idx="3">
                  <c:v>Northeast</c:v>
                </c:pt>
                <c:pt idx="4">
                  <c:v>Outside the United States</c:v>
                </c:pt>
              </c:strCache>
            </c:strRef>
          </c:cat>
          <c:val>
            <c:numRef>
              <c:f>Sheet1!$C$2:$C$6</c:f>
              <c:numCache>
                <c:formatCode>0%</c:formatCode>
                <c:ptCount val="5"/>
                <c:pt idx="0">
                  <c:v>0.34952170713760117</c:v>
                </c:pt>
                <c:pt idx="1">
                  <c:v>0.22075055187637968</c:v>
                </c:pt>
                <c:pt idx="2">
                  <c:v>0.18984547461368653</c:v>
                </c:pt>
                <c:pt idx="3">
                  <c:v>0.16556291390728475</c:v>
                </c:pt>
                <c:pt idx="4">
                  <c:v>7.0000000000000007E-2</c:v>
                </c:pt>
              </c:numCache>
            </c:numRef>
          </c:val>
          <c:extLst>
            <c:ext xmlns:c16="http://schemas.microsoft.com/office/drawing/2014/chart" uri="{C3380CC4-5D6E-409C-BE32-E72D297353CC}">
              <c16:uniqueId val="{00000001-F449-A14E-8181-7113796305A5}"/>
            </c:ext>
          </c:extLst>
        </c:ser>
        <c:ser>
          <c:idx val="2"/>
          <c:order val="2"/>
          <c:tx>
            <c:strRef>
              <c:f>Sheet1!$D$1</c:f>
              <c:strCache>
                <c:ptCount val="1"/>
                <c:pt idx="0">
                  <c:v>2017 Results</c:v>
                </c:pt>
              </c:strCache>
            </c:strRef>
          </c:tx>
          <c:spPr>
            <a:solidFill>
              <a:schemeClr val="accent2"/>
            </a:solidFill>
            <a:ln>
              <a:noFill/>
            </a:ln>
            <a:effectLst/>
          </c:spPr>
          <c:invertIfNegative val="0"/>
          <c:cat>
            <c:strRef>
              <c:f>Sheet1!$A$2:$A$6</c:f>
              <c:strCache>
                <c:ptCount val="5"/>
                <c:pt idx="0">
                  <c:v>South</c:v>
                </c:pt>
                <c:pt idx="1">
                  <c:v>Midwest</c:v>
                </c:pt>
                <c:pt idx="2">
                  <c:v>West</c:v>
                </c:pt>
                <c:pt idx="3">
                  <c:v>Northeast</c:v>
                </c:pt>
                <c:pt idx="4">
                  <c:v>Outside the United States</c:v>
                </c:pt>
              </c:strCache>
            </c:strRef>
          </c:cat>
          <c:val>
            <c:numRef>
              <c:f>Sheet1!$D$2:$D$6</c:f>
              <c:numCache>
                <c:formatCode>0%</c:formatCode>
                <c:ptCount val="5"/>
                <c:pt idx="0">
                  <c:v>0.33</c:v>
                </c:pt>
                <c:pt idx="1">
                  <c:v>0.23</c:v>
                </c:pt>
                <c:pt idx="2">
                  <c:v>0.22999999999999998</c:v>
                </c:pt>
                <c:pt idx="3">
                  <c:v>0.2</c:v>
                </c:pt>
                <c:pt idx="4">
                  <c:v>0.02</c:v>
                </c:pt>
              </c:numCache>
            </c:numRef>
          </c:val>
          <c:extLst>
            <c:ext xmlns:c16="http://schemas.microsoft.com/office/drawing/2014/chart" uri="{C3380CC4-5D6E-409C-BE32-E72D297353CC}">
              <c16:uniqueId val="{00000002-F449-A14E-8181-7113796305A5}"/>
            </c:ext>
          </c:extLst>
        </c:ser>
        <c:ser>
          <c:idx val="3"/>
          <c:order val="3"/>
          <c:tx>
            <c:strRef>
              <c:f>Sheet1!$E$1</c:f>
              <c:strCache>
                <c:ptCount val="1"/>
                <c:pt idx="0">
                  <c:v>2014 Results</c:v>
                </c:pt>
              </c:strCache>
            </c:strRef>
          </c:tx>
          <c:spPr>
            <a:solidFill>
              <a:schemeClr val="accent1"/>
            </a:solidFill>
            <a:ln w="25400">
              <a:noFill/>
              <a:headEnd w="lg" len="lg"/>
              <a:tailEnd w="lg" len="lg"/>
            </a:ln>
            <a:effectLst/>
          </c:spPr>
          <c:invertIfNegative val="0"/>
          <c:cat>
            <c:strRef>
              <c:f>Sheet1!$A$2:$A$6</c:f>
              <c:strCache>
                <c:ptCount val="5"/>
                <c:pt idx="0">
                  <c:v>South</c:v>
                </c:pt>
                <c:pt idx="1">
                  <c:v>Midwest</c:v>
                </c:pt>
                <c:pt idx="2">
                  <c:v>West</c:v>
                </c:pt>
                <c:pt idx="3">
                  <c:v>Northeast</c:v>
                </c:pt>
                <c:pt idx="4">
                  <c:v>Outside the United States</c:v>
                </c:pt>
              </c:strCache>
            </c:strRef>
          </c:cat>
          <c:val>
            <c:numRef>
              <c:f>Sheet1!$E$2:$E$6</c:f>
              <c:numCache>
                <c:formatCode>0%</c:formatCode>
                <c:ptCount val="5"/>
                <c:pt idx="0">
                  <c:v>0.35</c:v>
                </c:pt>
                <c:pt idx="1">
                  <c:v>0.24000000000000002</c:v>
                </c:pt>
                <c:pt idx="2">
                  <c:v>0.22</c:v>
                </c:pt>
                <c:pt idx="3">
                  <c:v>0.19</c:v>
                </c:pt>
                <c:pt idx="4">
                  <c:v>0.01</c:v>
                </c:pt>
              </c:numCache>
            </c:numRef>
          </c:val>
          <c:extLst>
            <c:ext xmlns:c16="http://schemas.microsoft.com/office/drawing/2014/chart" uri="{C3380CC4-5D6E-409C-BE32-E72D297353CC}">
              <c16:uniqueId val="{00000000-19C6-497E-B620-BC5A0E08D997}"/>
            </c:ext>
          </c:extLst>
        </c:ser>
        <c:ser>
          <c:idx val="4"/>
          <c:order val="4"/>
          <c:tx>
            <c:strRef>
              <c:f>Sheet1!$F$1</c:f>
              <c:strCache>
                <c:ptCount val="1"/>
                <c:pt idx="0">
                  <c:v>2011 Results</c:v>
                </c:pt>
              </c:strCache>
            </c:strRef>
          </c:tx>
          <c:invertIfNegative val="0"/>
          <c:cat>
            <c:strRef>
              <c:f>Sheet1!$A$2:$A$6</c:f>
              <c:strCache>
                <c:ptCount val="5"/>
                <c:pt idx="0">
                  <c:v>South</c:v>
                </c:pt>
                <c:pt idx="1">
                  <c:v>Midwest</c:v>
                </c:pt>
                <c:pt idx="2">
                  <c:v>West</c:v>
                </c:pt>
                <c:pt idx="3">
                  <c:v>Northeast</c:v>
                </c:pt>
                <c:pt idx="4">
                  <c:v>Outside the United States</c:v>
                </c:pt>
              </c:strCache>
            </c:strRef>
          </c:cat>
          <c:val>
            <c:numRef>
              <c:f>Sheet1!$F$2:$F$6</c:f>
            </c:numRef>
          </c:val>
          <c:extLst>
            <c:ext xmlns:c16="http://schemas.microsoft.com/office/drawing/2014/chart" uri="{C3380CC4-5D6E-409C-BE32-E72D297353CC}">
              <c16:uniqueId val="{00000000-5B04-420C-907D-63AFA84D5BC9}"/>
            </c:ext>
          </c:extLst>
        </c:ser>
        <c:dLbls>
          <c:showLegendKey val="0"/>
          <c:showVal val="0"/>
          <c:showCatName val="0"/>
          <c:showSerName val="0"/>
          <c:showPercent val="0"/>
          <c:showBubbleSize val="0"/>
        </c:dLbls>
        <c:gapWidth val="150"/>
        <c:axId val="2134696552"/>
        <c:axId val="2134700184"/>
      </c:barChart>
      <c:catAx>
        <c:axId val="2134696552"/>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0" spcFirstLastPara="1" vertOverflow="ellipsis" wrap="square" anchor="ctr" anchorCtr="1"/>
          <a:lstStyle/>
          <a:p>
            <a:pPr>
              <a:defRPr sz="1000" b="0" i="0" u="none" strike="noStrike" kern="1200" baseline="0">
                <a:solidFill>
                  <a:srgbClr val="1E22AA"/>
                </a:solidFill>
                <a:latin typeface="Prometo Medium" panose="020B0604030203060203" pitchFamily="34" charset="77"/>
                <a:ea typeface="+mn-ea"/>
                <a:cs typeface="+mn-cs"/>
              </a:defRPr>
            </a:pPr>
            <a:endParaRPr lang="en-US"/>
          </a:p>
        </c:txPr>
        <c:crossAx val="2134700184"/>
        <c:crosses val="autoZero"/>
        <c:auto val="1"/>
        <c:lblAlgn val="ctr"/>
        <c:lblOffset val="100"/>
        <c:noMultiLvlLbl val="0"/>
      </c:catAx>
      <c:valAx>
        <c:axId val="2134700184"/>
        <c:scaling>
          <c:orientation val="minMax"/>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rgbClr val="1E22AA"/>
                </a:solidFill>
                <a:latin typeface="Prometo Medium" panose="020B0604030203060203" pitchFamily="34" charset="77"/>
                <a:ea typeface="+mn-ea"/>
                <a:cs typeface="+mn-cs"/>
              </a:defRPr>
            </a:pPr>
            <a:endParaRPr lang="en-US"/>
          </a:p>
        </c:txPr>
        <c:crossAx val="2134696552"/>
        <c:crosses val="max"/>
        <c:crossBetween val="between"/>
      </c:valAx>
      <c:spPr>
        <a:noFill/>
        <a:ln>
          <a:noFill/>
        </a:ln>
        <a:effectLst/>
      </c:spPr>
    </c:plotArea>
    <c:legend>
      <c:legendPos val="b"/>
      <c:layout>
        <c:manualLayout>
          <c:xMode val="edge"/>
          <c:yMode val="edge"/>
          <c:x val="0.254455245797505"/>
          <c:y val="2.1243812687281701E-2"/>
          <c:w val="0.74554476467555342"/>
          <c:h val="4.6166339706265845E-2"/>
        </c:manualLayout>
      </c:layout>
      <c:overlay val="0"/>
      <c:spPr>
        <a:noFill/>
        <a:ln>
          <a:noFill/>
        </a:ln>
        <a:effectLst/>
      </c:spPr>
      <c:txPr>
        <a:bodyPr rot="0" spcFirstLastPara="1" vertOverflow="ellipsis" vert="horz" wrap="square" anchor="ctr" anchorCtr="1"/>
        <a:lstStyle/>
        <a:p>
          <a:pPr>
            <a:defRPr sz="1200" b="0" i="0" u="none" strike="noStrike" kern="1200" baseline="0">
              <a:solidFill>
                <a:srgbClr val="1E22AA"/>
              </a:solidFill>
              <a:latin typeface="Century Gothic" panose="020B0502020202020204" pitchFamily="34" charset="0"/>
              <a:ea typeface="Open Sans Semibold" charset="0"/>
              <a:cs typeface="Open Sans Semibold" charset="0"/>
            </a:defRPr>
          </a:pPr>
          <a:endParaRPr lang="en-US"/>
        </a:p>
      </c:txPr>
    </c:legend>
    <c:plotVisOnly val="1"/>
    <c:dispBlanksAs val="gap"/>
    <c:showDLblsOverMax val="0"/>
  </c:chart>
  <c:spPr>
    <a:noFill/>
    <a:ln>
      <a:noFill/>
    </a:ln>
    <a:effectLst/>
  </c:spPr>
  <c:txPr>
    <a:bodyPr/>
    <a:lstStyle/>
    <a:p>
      <a:pPr>
        <a:defRPr sz="1200">
          <a:latin typeface="+mn-lt"/>
        </a:defRPr>
      </a:pPr>
      <a:endParaRPr lang="en-US"/>
    </a:p>
  </c:txPr>
  <c:externalData r:id="rId2">
    <c:autoUpdate val="0"/>
  </c:externalData>
</c:chartSpace>
</file>

<file path=ppt/charts/chart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5.4347333664250798E-2"/>
          <c:y val="0.13582762736930701"/>
          <c:w val="0.91874796503659895"/>
          <c:h val="0.69430989913579899"/>
        </c:manualLayout>
      </c:layout>
      <c:barChart>
        <c:barDir val="bar"/>
        <c:grouping val="clustered"/>
        <c:varyColors val="0"/>
        <c:ser>
          <c:idx val="0"/>
          <c:order val="0"/>
          <c:tx>
            <c:strRef>
              <c:f>Sheet1!$B$1</c:f>
              <c:strCache>
                <c:ptCount val="1"/>
                <c:pt idx="0">
                  <c:v>2022 Results</c:v>
                </c:pt>
              </c:strCache>
            </c:strRef>
          </c:tx>
          <c:spPr>
            <a:solidFill>
              <a:srgbClr val="3CD5AF">
                <a:lumMod val="60000"/>
                <a:lumOff val="40000"/>
              </a:srgbClr>
            </a:solidFill>
          </c:spPr>
          <c:invertIfNegative val="0"/>
          <c:cat>
            <c:strRef>
              <c:f>Sheet1!$A$2:$A$10</c:f>
              <c:strCache>
                <c:ptCount val="9"/>
                <c:pt idx="0">
                  <c:v>Information Systems/Technology</c:v>
                </c:pt>
                <c:pt idx="1">
                  <c:v>Informatics**</c:v>
                </c:pt>
                <c:pt idx="2">
                  <c:v>Nursing</c:v>
                </c:pt>
                <c:pt idx="3">
                  <c:v>Administration</c:v>
                </c:pt>
                <c:pt idx="4">
                  <c:v>Corportate Headquarters</c:v>
                </c:pt>
                <c:pt idx="5">
                  <c:v>Quality Improvement</c:v>
                </c:pt>
                <c:pt idx="6">
                  <c:v>Education Department</c:v>
                </c:pt>
                <c:pt idx="7">
                  <c:v>Implementation</c:v>
                </c:pt>
                <c:pt idx="8">
                  <c:v>Operations*</c:v>
                </c:pt>
              </c:strCache>
            </c:strRef>
          </c:cat>
          <c:val>
            <c:numRef>
              <c:f>Sheet1!$B$2:$B$10</c:f>
              <c:numCache>
                <c:formatCode>0%</c:formatCode>
                <c:ptCount val="9"/>
                <c:pt idx="0">
                  <c:v>0.34</c:v>
                </c:pt>
                <c:pt idx="1">
                  <c:v>0.33</c:v>
                </c:pt>
                <c:pt idx="2">
                  <c:v>0.30053667262969591</c:v>
                </c:pt>
                <c:pt idx="3">
                  <c:v>0.24597495527728086</c:v>
                </c:pt>
                <c:pt idx="4">
                  <c:v>0.14000000000000001</c:v>
                </c:pt>
                <c:pt idx="5">
                  <c:v>0.09</c:v>
                </c:pt>
                <c:pt idx="6">
                  <c:v>0.09</c:v>
                </c:pt>
                <c:pt idx="7">
                  <c:v>0.08</c:v>
                </c:pt>
                <c:pt idx="8">
                  <c:v>0.08</c:v>
                </c:pt>
              </c:numCache>
            </c:numRef>
          </c:val>
          <c:extLst>
            <c:ext xmlns:c16="http://schemas.microsoft.com/office/drawing/2014/chart" uri="{C3380CC4-5D6E-409C-BE32-E72D297353CC}">
              <c16:uniqueId val="{00000000-F449-A14E-8181-7113796305A5}"/>
            </c:ext>
          </c:extLst>
        </c:ser>
        <c:ser>
          <c:idx val="1"/>
          <c:order val="1"/>
          <c:tx>
            <c:strRef>
              <c:f>Sheet1!$C$1</c:f>
              <c:strCache>
                <c:ptCount val="1"/>
                <c:pt idx="0">
                  <c:v>2020 Results</c:v>
                </c:pt>
              </c:strCache>
            </c:strRef>
          </c:tx>
          <c:spPr>
            <a:solidFill>
              <a:schemeClr val="accent3"/>
            </a:solidFill>
            <a:ln>
              <a:noFill/>
            </a:ln>
            <a:effectLst/>
          </c:spPr>
          <c:invertIfNegative val="0"/>
          <c:cat>
            <c:strRef>
              <c:f>Sheet1!$A$2:$A$10</c:f>
              <c:strCache>
                <c:ptCount val="9"/>
                <c:pt idx="0">
                  <c:v>Information Systems/Technology</c:v>
                </c:pt>
                <c:pt idx="1">
                  <c:v>Informatics**</c:v>
                </c:pt>
                <c:pt idx="2">
                  <c:v>Nursing</c:v>
                </c:pt>
                <c:pt idx="3">
                  <c:v>Administration</c:v>
                </c:pt>
                <c:pt idx="4">
                  <c:v>Corportate Headquarters</c:v>
                </c:pt>
                <c:pt idx="5">
                  <c:v>Quality Improvement</c:v>
                </c:pt>
                <c:pt idx="6">
                  <c:v>Education Department</c:v>
                </c:pt>
                <c:pt idx="7">
                  <c:v>Implementation</c:v>
                </c:pt>
                <c:pt idx="8">
                  <c:v>Operations*</c:v>
                </c:pt>
              </c:strCache>
            </c:strRef>
          </c:cat>
          <c:val>
            <c:numRef>
              <c:f>Sheet1!$C$2:$C$10</c:f>
              <c:numCache>
                <c:formatCode>General</c:formatCode>
                <c:ptCount val="9"/>
                <c:pt idx="0" formatCode="0%">
                  <c:v>0.47755702722590138</c:v>
                </c:pt>
                <c:pt idx="2" formatCode="0%">
                  <c:v>0.39661515820456217</c:v>
                </c:pt>
                <c:pt idx="3" formatCode="0%">
                  <c:v>0.26857983811626196</c:v>
                </c:pt>
                <c:pt idx="4" formatCode="0%">
                  <c:v>8.9771891096394413E-2</c:v>
                </c:pt>
                <c:pt idx="5" formatCode="0%">
                  <c:v>0.12214863870493009</c:v>
                </c:pt>
                <c:pt idx="6" formatCode="0%">
                  <c:v>8.5356880058866824E-2</c:v>
                </c:pt>
                <c:pt idx="7" formatCode="0%">
                  <c:v>6.1074319352465045E-2</c:v>
                </c:pt>
                <c:pt idx="8" formatCode="0%">
                  <c:v>0.09</c:v>
                </c:pt>
              </c:numCache>
            </c:numRef>
          </c:val>
          <c:extLst>
            <c:ext xmlns:c16="http://schemas.microsoft.com/office/drawing/2014/chart" uri="{C3380CC4-5D6E-409C-BE32-E72D297353CC}">
              <c16:uniqueId val="{00000001-F449-A14E-8181-7113796305A5}"/>
            </c:ext>
          </c:extLst>
        </c:ser>
        <c:ser>
          <c:idx val="2"/>
          <c:order val="2"/>
          <c:tx>
            <c:strRef>
              <c:f>Sheet1!$D$1</c:f>
              <c:strCache>
                <c:ptCount val="1"/>
                <c:pt idx="0">
                  <c:v>2017 Results</c:v>
                </c:pt>
              </c:strCache>
            </c:strRef>
          </c:tx>
          <c:spPr>
            <a:solidFill>
              <a:schemeClr val="accent2"/>
            </a:solidFill>
            <a:ln>
              <a:noFill/>
            </a:ln>
            <a:effectLst/>
          </c:spPr>
          <c:invertIfNegative val="0"/>
          <c:cat>
            <c:strRef>
              <c:f>Sheet1!$A$2:$A$10</c:f>
              <c:strCache>
                <c:ptCount val="9"/>
                <c:pt idx="0">
                  <c:v>Information Systems/Technology</c:v>
                </c:pt>
                <c:pt idx="1">
                  <c:v>Informatics**</c:v>
                </c:pt>
                <c:pt idx="2">
                  <c:v>Nursing</c:v>
                </c:pt>
                <c:pt idx="3">
                  <c:v>Administration</c:v>
                </c:pt>
                <c:pt idx="4">
                  <c:v>Corportate Headquarters</c:v>
                </c:pt>
                <c:pt idx="5">
                  <c:v>Quality Improvement</c:v>
                </c:pt>
                <c:pt idx="6">
                  <c:v>Education Department</c:v>
                </c:pt>
                <c:pt idx="7">
                  <c:v>Implementation</c:v>
                </c:pt>
                <c:pt idx="8">
                  <c:v>Operations*</c:v>
                </c:pt>
              </c:strCache>
            </c:strRef>
          </c:cat>
          <c:val>
            <c:numRef>
              <c:f>Sheet1!$D$2:$D$10</c:f>
              <c:numCache>
                <c:formatCode>General</c:formatCode>
                <c:ptCount val="9"/>
                <c:pt idx="0" formatCode="0%">
                  <c:v>0.49</c:v>
                </c:pt>
                <c:pt idx="2" formatCode="0%">
                  <c:v>0.32</c:v>
                </c:pt>
                <c:pt idx="3" formatCode="0%">
                  <c:v>0.28000000000000003</c:v>
                </c:pt>
                <c:pt idx="4" formatCode="0%">
                  <c:v>0.1</c:v>
                </c:pt>
                <c:pt idx="5" formatCode="0%">
                  <c:v>0.11</c:v>
                </c:pt>
                <c:pt idx="6" formatCode="0%">
                  <c:v>0.09</c:v>
                </c:pt>
                <c:pt idx="7" formatCode="0%">
                  <c:v>0.04</c:v>
                </c:pt>
              </c:numCache>
            </c:numRef>
          </c:val>
          <c:extLst>
            <c:ext xmlns:c16="http://schemas.microsoft.com/office/drawing/2014/chart" uri="{C3380CC4-5D6E-409C-BE32-E72D297353CC}">
              <c16:uniqueId val="{00000002-F449-A14E-8181-7113796305A5}"/>
            </c:ext>
          </c:extLst>
        </c:ser>
        <c:ser>
          <c:idx val="3"/>
          <c:order val="3"/>
          <c:tx>
            <c:strRef>
              <c:f>Sheet1!$E$1</c:f>
              <c:strCache>
                <c:ptCount val="1"/>
                <c:pt idx="0">
                  <c:v>2014 Results</c:v>
                </c:pt>
              </c:strCache>
            </c:strRef>
          </c:tx>
          <c:spPr>
            <a:solidFill>
              <a:schemeClr val="accent1"/>
            </a:solidFill>
            <a:ln w="25400">
              <a:noFill/>
              <a:headEnd w="lg" len="lg"/>
              <a:tailEnd w="lg" len="lg"/>
            </a:ln>
            <a:effectLst/>
          </c:spPr>
          <c:invertIfNegative val="0"/>
          <c:cat>
            <c:strRef>
              <c:f>Sheet1!$A$2:$A$10</c:f>
              <c:strCache>
                <c:ptCount val="9"/>
                <c:pt idx="0">
                  <c:v>Information Systems/Technology</c:v>
                </c:pt>
                <c:pt idx="1">
                  <c:v>Informatics**</c:v>
                </c:pt>
                <c:pt idx="2">
                  <c:v>Nursing</c:v>
                </c:pt>
                <c:pt idx="3">
                  <c:v>Administration</c:v>
                </c:pt>
                <c:pt idx="4">
                  <c:v>Corportate Headquarters</c:v>
                </c:pt>
                <c:pt idx="5">
                  <c:v>Quality Improvement</c:v>
                </c:pt>
                <c:pt idx="6">
                  <c:v>Education Department</c:v>
                </c:pt>
                <c:pt idx="7">
                  <c:v>Implementation</c:v>
                </c:pt>
                <c:pt idx="8">
                  <c:v>Operations*</c:v>
                </c:pt>
              </c:strCache>
            </c:strRef>
          </c:cat>
          <c:val>
            <c:numRef>
              <c:f>Sheet1!$E$2:$E$10</c:f>
              <c:numCache>
                <c:formatCode>General</c:formatCode>
                <c:ptCount val="9"/>
                <c:pt idx="0" formatCode="0%">
                  <c:v>0.53</c:v>
                </c:pt>
                <c:pt idx="2" formatCode="0%">
                  <c:v>0.3</c:v>
                </c:pt>
                <c:pt idx="3" formatCode="0%">
                  <c:v>0.21</c:v>
                </c:pt>
                <c:pt idx="4" formatCode="0%">
                  <c:v>0.1</c:v>
                </c:pt>
                <c:pt idx="5" formatCode="0%">
                  <c:v>7.0000000000000007E-2</c:v>
                </c:pt>
                <c:pt idx="6" formatCode="0%">
                  <c:v>0.06</c:v>
                </c:pt>
                <c:pt idx="7" formatCode="0%">
                  <c:v>0.04</c:v>
                </c:pt>
              </c:numCache>
            </c:numRef>
          </c:val>
          <c:extLst>
            <c:ext xmlns:c16="http://schemas.microsoft.com/office/drawing/2014/chart" uri="{C3380CC4-5D6E-409C-BE32-E72D297353CC}">
              <c16:uniqueId val="{00000000-696A-409F-985A-0D9BB7295E86}"/>
            </c:ext>
          </c:extLst>
        </c:ser>
        <c:ser>
          <c:idx val="4"/>
          <c:order val="4"/>
          <c:tx>
            <c:strRef>
              <c:f>Sheet1!$F$1</c:f>
              <c:strCache>
                <c:ptCount val="1"/>
                <c:pt idx="0">
                  <c:v>2011 Results</c:v>
                </c:pt>
              </c:strCache>
            </c:strRef>
          </c:tx>
          <c:invertIfNegative val="0"/>
          <c:cat>
            <c:strRef>
              <c:f>Sheet1!$A$2:$A$10</c:f>
              <c:strCache>
                <c:ptCount val="9"/>
                <c:pt idx="0">
                  <c:v>Information Systems/Technology</c:v>
                </c:pt>
                <c:pt idx="1">
                  <c:v>Informatics**</c:v>
                </c:pt>
                <c:pt idx="2">
                  <c:v>Nursing</c:v>
                </c:pt>
                <c:pt idx="3">
                  <c:v>Administration</c:v>
                </c:pt>
                <c:pt idx="4">
                  <c:v>Corportate Headquarters</c:v>
                </c:pt>
                <c:pt idx="5">
                  <c:v>Quality Improvement</c:v>
                </c:pt>
                <c:pt idx="6">
                  <c:v>Education Department</c:v>
                </c:pt>
                <c:pt idx="7">
                  <c:v>Implementation</c:v>
                </c:pt>
                <c:pt idx="8">
                  <c:v>Operations*</c:v>
                </c:pt>
              </c:strCache>
            </c:strRef>
          </c:cat>
          <c:val>
            <c:numRef>
              <c:f>Sheet1!$F$2:$F$10</c:f>
            </c:numRef>
          </c:val>
          <c:extLst>
            <c:ext xmlns:c16="http://schemas.microsoft.com/office/drawing/2014/chart" uri="{C3380CC4-5D6E-409C-BE32-E72D297353CC}">
              <c16:uniqueId val="{00000000-9264-4F57-A317-18700F4A0B79}"/>
            </c:ext>
          </c:extLst>
        </c:ser>
        <c:dLbls>
          <c:showLegendKey val="0"/>
          <c:showVal val="0"/>
          <c:showCatName val="0"/>
          <c:showSerName val="0"/>
          <c:showPercent val="0"/>
          <c:showBubbleSize val="0"/>
        </c:dLbls>
        <c:gapWidth val="150"/>
        <c:axId val="2140555992"/>
        <c:axId val="2140559592"/>
      </c:barChart>
      <c:catAx>
        <c:axId val="2140555992"/>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0" spcFirstLastPara="1" vertOverflow="ellipsis" wrap="square" anchor="ctr" anchorCtr="1"/>
          <a:lstStyle/>
          <a:p>
            <a:pPr algn="r">
              <a:defRPr sz="1000" b="0" i="0" u="none" strike="noStrike" kern="1200" baseline="0">
                <a:solidFill>
                  <a:srgbClr val="1E22AA"/>
                </a:solidFill>
                <a:latin typeface="Prometo Medium" panose="020B0604030203060203" pitchFamily="34" charset="77"/>
                <a:ea typeface="+mn-ea"/>
                <a:cs typeface="+mn-cs"/>
              </a:defRPr>
            </a:pPr>
            <a:endParaRPr lang="en-US"/>
          </a:p>
        </c:txPr>
        <c:crossAx val="2140559592"/>
        <c:crosses val="autoZero"/>
        <c:auto val="1"/>
        <c:lblAlgn val="ctr"/>
        <c:lblOffset val="100"/>
        <c:noMultiLvlLbl val="0"/>
      </c:catAx>
      <c:valAx>
        <c:axId val="2140559592"/>
        <c:scaling>
          <c:orientation val="minMax"/>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rgbClr val="1E22AA"/>
                </a:solidFill>
                <a:latin typeface="Prometo Medium" panose="020B0604030203060203" pitchFamily="34" charset="77"/>
                <a:ea typeface="+mn-ea"/>
                <a:cs typeface="+mn-cs"/>
              </a:defRPr>
            </a:pPr>
            <a:endParaRPr lang="en-US"/>
          </a:p>
        </c:txPr>
        <c:crossAx val="2140555992"/>
        <c:crosses val="max"/>
        <c:crossBetween val="between"/>
      </c:valAx>
      <c:spPr>
        <a:noFill/>
        <a:ln>
          <a:noFill/>
        </a:ln>
        <a:effectLst/>
      </c:spPr>
    </c:plotArea>
    <c:legend>
      <c:legendPos val="b"/>
      <c:layout>
        <c:manualLayout>
          <c:xMode val="edge"/>
          <c:yMode val="edge"/>
          <c:x val="0.254455245797505"/>
          <c:y val="2.1243812687281701E-2"/>
          <c:w val="0.74554476467555342"/>
          <c:h val="4.6166339706265845E-2"/>
        </c:manualLayout>
      </c:layout>
      <c:overlay val="0"/>
      <c:spPr>
        <a:noFill/>
        <a:ln>
          <a:noFill/>
        </a:ln>
        <a:effectLst/>
      </c:spPr>
      <c:txPr>
        <a:bodyPr rot="0" spcFirstLastPara="1" vertOverflow="ellipsis" vert="horz" wrap="square" anchor="ctr" anchorCtr="1"/>
        <a:lstStyle/>
        <a:p>
          <a:pPr>
            <a:defRPr sz="1200" b="0" i="0" u="none" strike="noStrike" kern="1200" baseline="0">
              <a:solidFill>
                <a:srgbClr val="1E22AA"/>
              </a:solidFill>
              <a:latin typeface="Century Gothic" panose="020B0502020202020204" pitchFamily="34" charset="0"/>
              <a:ea typeface="Open Sans Semibold" charset="0"/>
              <a:cs typeface="Open Sans Semibold" charset="0"/>
            </a:defRPr>
          </a:pPr>
          <a:endParaRPr lang="en-US"/>
        </a:p>
      </c:txPr>
    </c:legend>
    <c:plotVisOnly val="1"/>
    <c:dispBlanksAs val="gap"/>
    <c:showDLblsOverMax val="0"/>
  </c:chart>
  <c:spPr>
    <a:noFill/>
    <a:ln>
      <a:noFill/>
    </a:ln>
    <a:effectLst/>
  </c:spPr>
  <c:txPr>
    <a:bodyPr/>
    <a:lstStyle/>
    <a:p>
      <a:pPr>
        <a:defRPr sz="1200">
          <a:latin typeface="+mn-lt"/>
        </a:defRPr>
      </a:pPr>
      <a:endParaRPr lang="en-US"/>
    </a:p>
  </c:txPr>
  <c:externalData r:id="rId2">
    <c:autoUpdate val="0"/>
  </c:externalData>
</c:chartSpace>
</file>

<file path=ppt/charts/chart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5.4347333664250798E-2"/>
          <c:y val="0.13582762736930701"/>
          <c:w val="0.91874796503659895"/>
          <c:h val="0.69430989913579899"/>
        </c:manualLayout>
      </c:layout>
      <c:barChart>
        <c:barDir val="bar"/>
        <c:grouping val="clustered"/>
        <c:varyColors val="0"/>
        <c:ser>
          <c:idx val="0"/>
          <c:order val="0"/>
          <c:tx>
            <c:strRef>
              <c:f>Sheet1!$B$1</c:f>
              <c:strCache>
                <c:ptCount val="1"/>
                <c:pt idx="0">
                  <c:v>2022 Results</c:v>
                </c:pt>
              </c:strCache>
            </c:strRef>
          </c:tx>
          <c:spPr>
            <a:solidFill>
              <a:srgbClr val="3CD5AF">
                <a:lumMod val="60000"/>
                <a:lumOff val="40000"/>
              </a:srgbClr>
            </a:solidFill>
          </c:spPr>
          <c:invertIfNegative val="0"/>
          <c:cat>
            <c:strRef>
              <c:f>Sheet1!$A$2:$A$6</c:f>
              <c:strCache>
                <c:ptCount val="5"/>
                <c:pt idx="0">
                  <c:v>Number of nursing informatics positions has increased</c:v>
                </c:pt>
                <c:pt idx="1">
                  <c:v>My organization has only focused on redefining the roles and responsibilities of current positions and/or creating more hybrid roles</c:v>
                </c:pt>
                <c:pt idx="2">
                  <c:v>Number of nursing informatics positions has remained the same</c:v>
                </c:pt>
                <c:pt idx="3">
                  <c:v>Number of nursing informatics positions has decreased</c:v>
                </c:pt>
                <c:pt idx="4">
                  <c:v>Unsure/Unknown</c:v>
                </c:pt>
              </c:strCache>
            </c:strRef>
          </c:cat>
          <c:val>
            <c:numRef>
              <c:f>Sheet1!$B$2:$B$6</c:f>
              <c:numCache>
                <c:formatCode>0%</c:formatCode>
                <c:ptCount val="5"/>
                <c:pt idx="0">
                  <c:v>0.36</c:v>
                </c:pt>
                <c:pt idx="1">
                  <c:v>0.21</c:v>
                </c:pt>
                <c:pt idx="2">
                  <c:v>0.19</c:v>
                </c:pt>
                <c:pt idx="3">
                  <c:v>0.15</c:v>
                </c:pt>
                <c:pt idx="4">
                  <c:v>0.09</c:v>
                </c:pt>
              </c:numCache>
            </c:numRef>
          </c:val>
          <c:extLst>
            <c:ext xmlns:c16="http://schemas.microsoft.com/office/drawing/2014/chart" uri="{C3380CC4-5D6E-409C-BE32-E72D297353CC}">
              <c16:uniqueId val="{00000000-F449-A14E-8181-7113796305A5}"/>
            </c:ext>
          </c:extLst>
        </c:ser>
        <c:dLbls>
          <c:showLegendKey val="0"/>
          <c:showVal val="0"/>
          <c:showCatName val="0"/>
          <c:showSerName val="0"/>
          <c:showPercent val="0"/>
          <c:showBubbleSize val="0"/>
        </c:dLbls>
        <c:gapWidth val="150"/>
        <c:axId val="2136451416"/>
        <c:axId val="2136455048"/>
      </c:barChart>
      <c:catAx>
        <c:axId val="213645141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0" spcFirstLastPara="1" vertOverflow="ellipsis" wrap="square" anchor="ctr" anchorCtr="1"/>
          <a:lstStyle/>
          <a:p>
            <a:pPr algn="r">
              <a:defRPr sz="1000" b="0" i="0" u="none" strike="noStrike" kern="1200" baseline="0">
                <a:solidFill>
                  <a:srgbClr val="1E22AA"/>
                </a:solidFill>
                <a:latin typeface="Prometo Medium" panose="020B0604030203060203" pitchFamily="34" charset="77"/>
                <a:ea typeface="+mn-ea"/>
                <a:cs typeface="+mn-cs"/>
              </a:defRPr>
            </a:pPr>
            <a:endParaRPr lang="en-US"/>
          </a:p>
        </c:txPr>
        <c:crossAx val="2136455048"/>
        <c:crosses val="autoZero"/>
        <c:auto val="1"/>
        <c:lblAlgn val="ctr"/>
        <c:lblOffset val="100"/>
        <c:noMultiLvlLbl val="0"/>
      </c:catAx>
      <c:valAx>
        <c:axId val="2136455048"/>
        <c:scaling>
          <c:orientation val="minMax"/>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rgbClr val="1E22AA"/>
                </a:solidFill>
                <a:latin typeface="Prometo Medium" panose="020B0604030203060203" pitchFamily="34" charset="77"/>
                <a:ea typeface="+mn-ea"/>
                <a:cs typeface="+mn-cs"/>
              </a:defRPr>
            </a:pPr>
            <a:endParaRPr lang="en-US"/>
          </a:p>
        </c:txPr>
        <c:crossAx val="2136451416"/>
        <c:crosses val="max"/>
        <c:crossBetween val="between"/>
      </c:valAx>
      <c:spPr>
        <a:noFill/>
        <a:ln>
          <a:noFill/>
        </a:ln>
        <a:effectLst/>
      </c:spPr>
    </c:plotArea>
    <c:legend>
      <c:legendPos val="b"/>
      <c:layout>
        <c:manualLayout>
          <c:xMode val="edge"/>
          <c:yMode val="edge"/>
          <c:x val="0.254455245797505"/>
          <c:y val="2.1243812687281701E-2"/>
          <c:w val="0.74554476467555342"/>
          <c:h val="4.6166339706265845E-2"/>
        </c:manualLayout>
      </c:layout>
      <c:overlay val="0"/>
      <c:spPr>
        <a:noFill/>
        <a:ln>
          <a:noFill/>
        </a:ln>
        <a:effectLst/>
      </c:spPr>
      <c:txPr>
        <a:bodyPr rot="0" spcFirstLastPara="1" vertOverflow="ellipsis" vert="horz" wrap="square" anchor="ctr" anchorCtr="1"/>
        <a:lstStyle/>
        <a:p>
          <a:pPr>
            <a:defRPr sz="1200" b="0" i="0" u="none" strike="noStrike" kern="1200" baseline="0">
              <a:solidFill>
                <a:srgbClr val="1E22AA"/>
              </a:solidFill>
              <a:latin typeface="Century Gothic" panose="020B0502020202020204" pitchFamily="34" charset="0"/>
              <a:ea typeface="Open Sans Semibold" charset="0"/>
              <a:cs typeface="Open Sans Semibold" charset="0"/>
            </a:defRPr>
          </a:pPr>
          <a:endParaRPr lang="en-US"/>
        </a:p>
      </c:txPr>
    </c:legend>
    <c:plotVisOnly val="1"/>
    <c:dispBlanksAs val="gap"/>
    <c:showDLblsOverMax val="0"/>
  </c:chart>
  <c:spPr>
    <a:noFill/>
    <a:ln>
      <a:noFill/>
    </a:ln>
    <a:effectLst/>
  </c:spPr>
  <c:txPr>
    <a:bodyPr/>
    <a:lstStyle/>
    <a:p>
      <a:pPr>
        <a:defRPr sz="1200">
          <a:latin typeface="+mn-lt"/>
        </a:defRPr>
      </a:pPr>
      <a:endParaRPr lang="en-US"/>
    </a:p>
  </c:txPr>
  <c:externalData r:id="rId2">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5.4347333664250798E-2"/>
          <c:y val="0.13582762736930701"/>
          <c:w val="0.91874796503659895"/>
          <c:h val="0.69430989913579899"/>
        </c:manualLayout>
      </c:layout>
      <c:barChart>
        <c:barDir val="bar"/>
        <c:grouping val="clustered"/>
        <c:varyColors val="0"/>
        <c:ser>
          <c:idx val="0"/>
          <c:order val="0"/>
          <c:tx>
            <c:strRef>
              <c:f>Sheet1!$B$1</c:f>
              <c:strCache>
                <c:ptCount val="1"/>
                <c:pt idx="0">
                  <c:v>2022 Results</c:v>
                </c:pt>
              </c:strCache>
            </c:strRef>
          </c:tx>
          <c:spPr>
            <a:solidFill>
              <a:srgbClr val="3CD5AF">
                <a:lumMod val="60000"/>
                <a:lumOff val="40000"/>
              </a:srgbClr>
            </a:solidFill>
          </c:spPr>
          <c:invertIfNegative val="0"/>
          <c:cat>
            <c:strRef>
              <c:f>Sheet1!$A$2:$A$4</c:f>
              <c:strCache>
                <c:ptCount val="3"/>
                <c:pt idx="0">
                  <c:v>Highly Satisfied (6 to 7)</c:v>
                </c:pt>
                <c:pt idx="1">
                  <c:v>Somewhat Satisfied (4 to 5)</c:v>
                </c:pt>
                <c:pt idx="2">
                  <c:v>Not Satisfied (1 to 3)</c:v>
                </c:pt>
              </c:strCache>
            </c:strRef>
          </c:cat>
          <c:val>
            <c:numRef>
              <c:f>Sheet1!$B$2:$B$4</c:f>
              <c:numCache>
                <c:formatCode>0%</c:formatCode>
                <c:ptCount val="3"/>
                <c:pt idx="0">
                  <c:v>0.53</c:v>
                </c:pt>
                <c:pt idx="1">
                  <c:v>0.43</c:v>
                </c:pt>
                <c:pt idx="2">
                  <c:v>0.04</c:v>
                </c:pt>
              </c:numCache>
            </c:numRef>
          </c:val>
          <c:extLst>
            <c:ext xmlns:c16="http://schemas.microsoft.com/office/drawing/2014/chart" uri="{C3380CC4-5D6E-409C-BE32-E72D297353CC}">
              <c16:uniqueId val="{00000000-F449-A14E-8181-7113796305A5}"/>
            </c:ext>
          </c:extLst>
        </c:ser>
        <c:ser>
          <c:idx val="1"/>
          <c:order val="1"/>
          <c:tx>
            <c:strRef>
              <c:f>Sheet1!$C$1</c:f>
              <c:strCache>
                <c:ptCount val="1"/>
                <c:pt idx="0">
                  <c:v>2020 Results</c:v>
                </c:pt>
              </c:strCache>
            </c:strRef>
          </c:tx>
          <c:spPr>
            <a:solidFill>
              <a:schemeClr val="accent3"/>
            </a:solidFill>
            <a:ln>
              <a:noFill/>
            </a:ln>
            <a:effectLst/>
          </c:spPr>
          <c:invertIfNegative val="0"/>
          <c:cat>
            <c:strRef>
              <c:f>Sheet1!$A$2:$A$4</c:f>
              <c:strCache>
                <c:ptCount val="3"/>
                <c:pt idx="0">
                  <c:v>Highly Satisfied (6 to 7)</c:v>
                </c:pt>
                <c:pt idx="1">
                  <c:v>Somewhat Satisfied (4 to 5)</c:v>
                </c:pt>
                <c:pt idx="2">
                  <c:v>Not Satisfied (1 to 3)</c:v>
                </c:pt>
              </c:strCache>
            </c:strRef>
          </c:cat>
          <c:val>
            <c:numRef>
              <c:f>Sheet1!$C$2:$C$4</c:f>
              <c:numCache>
                <c:formatCode>0%</c:formatCode>
                <c:ptCount val="3"/>
                <c:pt idx="0">
                  <c:v>0.51214128035320083</c:v>
                </c:pt>
                <c:pt idx="1">
                  <c:v>0.39220014716703455</c:v>
                </c:pt>
                <c:pt idx="2">
                  <c:v>9.5658572479764531E-2</c:v>
                </c:pt>
              </c:numCache>
            </c:numRef>
          </c:val>
          <c:extLst>
            <c:ext xmlns:c16="http://schemas.microsoft.com/office/drawing/2014/chart" uri="{C3380CC4-5D6E-409C-BE32-E72D297353CC}">
              <c16:uniqueId val="{00000001-F449-A14E-8181-7113796305A5}"/>
            </c:ext>
          </c:extLst>
        </c:ser>
        <c:ser>
          <c:idx val="2"/>
          <c:order val="2"/>
          <c:tx>
            <c:strRef>
              <c:f>Sheet1!$D$1</c:f>
              <c:strCache>
                <c:ptCount val="1"/>
                <c:pt idx="0">
                  <c:v>2017 Results</c:v>
                </c:pt>
              </c:strCache>
            </c:strRef>
          </c:tx>
          <c:spPr>
            <a:solidFill>
              <a:schemeClr val="accent2"/>
            </a:solidFill>
            <a:ln>
              <a:noFill/>
            </a:ln>
            <a:effectLst/>
          </c:spPr>
          <c:invertIfNegative val="0"/>
          <c:cat>
            <c:strRef>
              <c:f>Sheet1!$A$2:$A$4</c:f>
              <c:strCache>
                <c:ptCount val="3"/>
                <c:pt idx="0">
                  <c:v>Highly Satisfied (6 to 7)</c:v>
                </c:pt>
                <c:pt idx="1">
                  <c:v>Somewhat Satisfied (4 to 5)</c:v>
                </c:pt>
                <c:pt idx="2">
                  <c:v>Not Satisfied (1 to 3)</c:v>
                </c:pt>
              </c:strCache>
            </c:strRef>
          </c:cat>
          <c:val>
            <c:numRef>
              <c:f>Sheet1!$D$2:$D$4</c:f>
              <c:numCache>
                <c:formatCode>0%</c:formatCode>
                <c:ptCount val="3"/>
                <c:pt idx="0">
                  <c:v>0.57999999999999996</c:v>
                </c:pt>
                <c:pt idx="1">
                  <c:v>0.33</c:v>
                </c:pt>
                <c:pt idx="2">
                  <c:v>0.09</c:v>
                </c:pt>
              </c:numCache>
            </c:numRef>
          </c:val>
          <c:extLst>
            <c:ext xmlns:c16="http://schemas.microsoft.com/office/drawing/2014/chart" uri="{C3380CC4-5D6E-409C-BE32-E72D297353CC}">
              <c16:uniqueId val="{00000000-78DD-4882-B403-1CB48473E7BC}"/>
            </c:ext>
          </c:extLst>
        </c:ser>
        <c:ser>
          <c:idx val="3"/>
          <c:order val="3"/>
          <c:tx>
            <c:strRef>
              <c:f>Sheet1!$E$1</c:f>
              <c:strCache>
                <c:ptCount val="1"/>
                <c:pt idx="0">
                  <c:v>2014 Results</c:v>
                </c:pt>
              </c:strCache>
            </c:strRef>
          </c:tx>
          <c:spPr>
            <a:solidFill>
              <a:srgbClr val="1E22AA"/>
            </a:solidFill>
          </c:spPr>
          <c:invertIfNegative val="0"/>
          <c:cat>
            <c:strRef>
              <c:f>Sheet1!$A$2:$A$4</c:f>
              <c:strCache>
                <c:ptCount val="3"/>
                <c:pt idx="0">
                  <c:v>Highly Satisfied (6 to 7)</c:v>
                </c:pt>
                <c:pt idx="1">
                  <c:v>Somewhat Satisfied (4 to 5)</c:v>
                </c:pt>
                <c:pt idx="2">
                  <c:v>Not Satisfied (1 to 3)</c:v>
                </c:pt>
              </c:strCache>
            </c:strRef>
          </c:cat>
          <c:val>
            <c:numRef>
              <c:f>Sheet1!$E$2:$E$4</c:f>
              <c:numCache>
                <c:formatCode>0%</c:formatCode>
                <c:ptCount val="3"/>
                <c:pt idx="0">
                  <c:v>0.56999999999999995</c:v>
                </c:pt>
                <c:pt idx="1">
                  <c:v>0.33</c:v>
                </c:pt>
                <c:pt idx="2">
                  <c:v>0.1</c:v>
                </c:pt>
              </c:numCache>
            </c:numRef>
          </c:val>
          <c:extLst>
            <c:ext xmlns:c16="http://schemas.microsoft.com/office/drawing/2014/chart" uri="{C3380CC4-5D6E-409C-BE32-E72D297353CC}">
              <c16:uniqueId val="{00000000-586D-40D2-9AD8-E561D75ECC65}"/>
            </c:ext>
          </c:extLst>
        </c:ser>
        <c:dLbls>
          <c:showLegendKey val="0"/>
          <c:showVal val="0"/>
          <c:showCatName val="0"/>
          <c:showSerName val="0"/>
          <c:showPercent val="0"/>
          <c:showBubbleSize val="0"/>
        </c:dLbls>
        <c:gapWidth val="150"/>
        <c:axId val="2133701512"/>
        <c:axId val="2133705112"/>
      </c:barChart>
      <c:catAx>
        <c:axId val="2133701512"/>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0" spcFirstLastPara="1" vertOverflow="ellipsis" wrap="square" anchor="ctr" anchorCtr="1"/>
          <a:lstStyle/>
          <a:p>
            <a:pPr>
              <a:defRPr sz="1000" b="0" i="0" u="none" strike="noStrike" kern="1200" baseline="0">
                <a:solidFill>
                  <a:srgbClr val="1E22AA"/>
                </a:solidFill>
                <a:latin typeface="Prometo Medium" panose="020B0604030203060203" pitchFamily="34" charset="77"/>
                <a:ea typeface="+mn-ea"/>
                <a:cs typeface="+mn-cs"/>
              </a:defRPr>
            </a:pPr>
            <a:endParaRPr lang="en-US"/>
          </a:p>
        </c:txPr>
        <c:crossAx val="2133705112"/>
        <c:crosses val="autoZero"/>
        <c:auto val="1"/>
        <c:lblAlgn val="ctr"/>
        <c:lblOffset val="100"/>
        <c:noMultiLvlLbl val="0"/>
      </c:catAx>
      <c:valAx>
        <c:axId val="2133705112"/>
        <c:scaling>
          <c:orientation val="minMax"/>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rgbClr val="1E22AA"/>
                </a:solidFill>
                <a:latin typeface="Prometo Medium" panose="020B0604030203060203" pitchFamily="34" charset="77"/>
                <a:ea typeface="+mn-ea"/>
                <a:cs typeface="+mn-cs"/>
              </a:defRPr>
            </a:pPr>
            <a:endParaRPr lang="en-US"/>
          </a:p>
        </c:txPr>
        <c:crossAx val="2133701512"/>
        <c:crosses val="max"/>
        <c:crossBetween val="between"/>
      </c:valAx>
      <c:spPr>
        <a:noFill/>
        <a:ln>
          <a:noFill/>
        </a:ln>
        <a:effectLst/>
      </c:spPr>
    </c:plotArea>
    <c:legend>
      <c:legendPos val="b"/>
      <c:layout>
        <c:manualLayout>
          <c:xMode val="edge"/>
          <c:yMode val="edge"/>
          <c:x val="0.254455245797505"/>
          <c:y val="2.1243812687281701E-2"/>
          <c:w val="0.74554476467555342"/>
          <c:h val="4.6166339706265845E-2"/>
        </c:manualLayout>
      </c:layout>
      <c:overlay val="0"/>
      <c:spPr>
        <a:noFill/>
        <a:ln>
          <a:noFill/>
        </a:ln>
        <a:effectLst/>
      </c:spPr>
      <c:txPr>
        <a:bodyPr rot="0" spcFirstLastPara="1" vertOverflow="ellipsis" vert="horz" wrap="square" anchor="ctr" anchorCtr="1"/>
        <a:lstStyle/>
        <a:p>
          <a:pPr>
            <a:defRPr sz="1200" b="0" i="0" u="none" strike="noStrike" kern="1200" baseline="0">
              <a:solidFill>
                <a:srgbClr val="1E22AA"/>
              </a:solidFill>
              <a:latin typeface="Century Gothic" panose="020B0502020202020204" pitchFamily="34" charset="0"/>
              <a:ea typeface="Open Sans Semibold" charset="0"/>
              <a:cs typeface="Open Sans Semibold" charset="0"/>
            </a:defRPr>
          </a:pPr>
          <a:endParaRPr lang="en-US"/>
        </a:p>
      </c:txPr>
    </c:legend>
    <c:plotVisOnly val="1"/>
    <c:dispBlanksAs val="gap"/>
    <c:showDLblsOverMax val="0"/>
  </c:chart>
  <c:spPr>
    <a:noFill/>
    <a:ln>
      <a:noFill/>
    </a:ln>
    <a:effectLst/>
  </c:spPr>
  <c:txPr>
    <a:bodyPr/>
    <a:lstStyle/>
    <a:p>
      <a:pPr>
        <a:defRPr sz="1200">
          <a:latin typeface="+mn-lt"/>
        </a:defRPr>
      </a:pPr>
      <a:endParaRPr lang="en-US"/>
    </a:p>
  </c:txPr>
  <c:externalData r:id="rId2">
    <c:autoUpdate val="0"/>
  </c:externalData>
</c:chartSpace>
</file>

<file path=ppt/charts/chart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26176431026590835"/>
          <c:y val="0.13582762736930701"/>
          <c:w val="0.7044398639873598"/>
          <c:h val="0.69430989913579899"/>
        </c:manualLayout>
      </c:layout>
      <c:barChart>
        <c:barDir val="bar"/>
        <c:grouping val="clustered"/>
        <c:varyColors val="0"/>
        <c:ser>
          <c:idx val="0"/>
          <c:order val="0"/>
          <c:tx>
            <c:strRef>
              <c:f>Sheet1!$B$1</c:f>
              <c:strCache>
                <c:ptCount val="1"/>
                <c:pt idx="0">
                  <c:v>2022 Results</c:v>
                </c:pt>
              </c:strCache>
            </c:strRef>
          </c:tx>
          <c:spPr>
            <a:solidFill>
              <a:srgbClr val="3CD5AF">
                <a:lumMod val="60000"/>
                <a:lumOff val="40000"/>
              </a:srgbClr>
            </a:solidFill>
          </c:spPr>
          <c:invertIfNegative val="0"/>
          <c:cat>
            <c:strRef>
              <c:f>Sheet1!$A$2:$A$5</c:f>
              <c:strCache>
                <c:ptCount val="4"/>
                <c:pt idx="0">
                  <c:v>Yes</c:v>
                </c:pt>
                <c:pt idx="1">
                  <c:v>No, but we have 
another Senior Nursing 
Informatics Officer*</c:v>
                </c:pt>
                <c:pt idx="2">
                  <c:v>No</c:v>
                </c:pt>
                <c:pt idx="3">
                  <c:v>Do Not Know</c:v>
                </c:pt>
              </c:strCache>
            </c:strRef>
          </c:cat>
          <c:val>
            <c:numRef>
              <c:f>Sheet1!$B$2:$B$5</c:f>
              <c:numCache>
                <c:formatCode>0%</c:formatCode>
                <c:ptCount val="4"/>
                <c:pt idx="0">
                  <c:v>0.48</c:v>
                </c:pt>
                <c:pt idx="1">
                  <c:v>0.06</c:v>
                </c:pt>
                <c:pt idx="2">
                  <c:v>0.41</c:v>
                </c:pt>
                <c:pt idx="3">
                  <c:v>0.05</c:v>
                </c:pt>
              </c:numCache>
            </c:numRef>
          </c:val>
          <c:extLst>
            <c:ext xmlns:c16="http://schemas.microsoft.com/office/drawing/2014/chart" uri="{C3380CC4-5D6E-409C-BE32-E72D297353CC}">
              <c16:uniqueId val="{00000000-F449-A14E-8181-7113796305A5}"/>
            </c:ext>
          </c:extLst>
        </c:ser>
        <c:ser>
          <c:idx val="1"/>
          <c:order val="1"/>
          <c:tx>
            <c:strRef>
              <c:f>Sheet1!$C$1</c:f>
              <c:strCache>
                <c:ptCount val="1"/>
                <c:pt idx="0">
                  <c:v>2020 Results</c:v>
                </c:pt>
              </c:strCache>
            </c:strRef>
          </c:tx>
          <c:spPr>
            <a:solidFill>
              <a:schemeClr val="accent3"/>
            </a:solidFill>
            <a:ln>
              <a:noFill/>
            </a:ln>
            <a:effectLst/>
          </c:spPr>
          <c:invertIfNegative val="0"/>
          <c:cat>
            <c:strRef>
              <c:f>Sheet1!$A$2:$A$5</c:f>
              <c:strCache>
                <c:ptCount val="4"/>
                <c:pt idx="0">
                  <c:v>Yes</c:v>
                </c:pt>
                <c:pt idx="1">
                  <c:v>No, but we have 
another Senior Nursing 
Informatics Officer*</c:v>
                </c:pt>
                <c:pt idx="2">
                  <c:v>No</c:v>
                </c:pt>
                <c:pt idx="3">
                  <c:v>Do Not Know</c:v>
                </c:pt>
              </c:strCache>
            </c:strRef>
          </c:cat>
          <c:val>
            <c:numRef>
              <c:f>Sheet1!$C$2:$C$5</c:f>
              <c:numCache>
                <c:formatCode>0%</c:formatCode>
                <c:ptCount val="4"/>
                <c:pt idx="0">
                  <c:v>0.31</c:v>
                </c:pt>
                <c:pt idx="1">
                  <c:v>0.1</c:v>
                </c:pt>
                <c:pt idx="2">
                  <c:v>0.52906548933038999</c:v>
                </c:pt>
                <c:pt idx="3">
                  <c:v>7.0000000000000007E-2</c:v>
                </c:pt>
              </c:numCache>
            </c:numRef>
          </c:val>
          <c:extLst>
            <c:ext xmlns:c16="http://schemas.microsoft.com/office/drawing/2014/chart" uri="{C3380CC4-5D6E-409C-BE32-E72D297353CC}">
              <c16:uniqueId val="{00000001-F449-A14E-8181-7113796305A5}"/>
            </c:ext>
          </c:extLst>
        </c:ser>
        <c:ser>
          <c:idx val="2"/>
          <c:order val="2"/>
          <c:tx>
            <c:strRef>
              <c:f>Sheet1!$D$1</c:f>
              <c:strCache>
                <c:ptCount val="1"/>
                <c:pt idx="0">
                  <c:v>2017 Results</c:v>
                </c:pt>
              </c:strCache>
            </c:strRef>
          </c:tx>
          <c:spPr>
            <a:solidFill>
              <a:schemeClr val="accent2"/>
            </a:solidFill>
            <a:ln>
              <a:noFill/>
            </a:ln>
            <a:effectLst/>
          </c:spPr>
          <c:invertIfNegative val="0"/>
          <c:cat>
            <c:strRef>
              <c:f>Sheet1!$A$2:$A$5</c:f>
              <c:strCache>
                <c:ptCount val="4"/>
                <c:pt idx="0">
                  <c:v>Yes</c:v>
                </c:pt>
                <c:pt idx="1">
                  <c:v>No, but we have 
another Senior Nursing 
Informatics Officer*</c:v>
                </c:pt>
                <c:pt idx="2">
                  <c:v>No</c:v>
                </c:pt>
                <c:pt idx="3">
                  <c:v>Do Not Know</c:v>
                </c:pt>
              </c:strCache>
            </c:strRef>
          </c:cat>
          <c:val>
            <c:numRef>
              <c:f>Sheet1!$D$2:$D$5</c:f>
              <c:numCache>
                <c:formatCode>General</c:formatCode>
                <c:ptCount val="4"/>
                <c:pt idx="0" formatCode="0%">
                  <c:v>0.32</c:v>
                </c:pt>
                <c:pt idx="2" formatCode="0%">
                  <c:v>0.6</c:v>
                </c:pt>
                <c:pt idx="3" formatCode="0%">
                  <c:v>0.04</c:v>
                </c:pt>
              </c:numCache>
            </c:numRef>
          </c:val>
          <c:extLst>
            <c:ext xmlns:c16="http://schemas.microsoft.com/office/drawing/2014/chart" uri="{C3380CC4-5D6E-409C-BE32-E72D297353CC}">
              <c16:uniqueId val="{00000002-F449-A14E-8181-7113796305A5}"/>
            </c:ext>
          </c:extLst>
        </c:ser>
        <c:ser>
          <c:idx val="3"/>
          <c:order val="3"/>
          <c:tx>
            <c:strRef>
              <c:f>Sheet1!$E$1</c:f>
              <c:strCache>
                <c:ptCount val="1"/>
                <c:pt idx="0">
                  <c:v>2014 Results</c:v>
                </c:pt>
              </c:strCache>
            </c:strRef>
          </c:tx>
          <c:spPr>
            <a:solidFill>
              <a:schemeClr val="accent1"/>
            </a:solidFill>
            <a:ln w="25400">
              <a:noFill/>
              <a:headEnd w="lg" len="lg"/>
              <a:tailEnd w="lg" len="lg"/>
            </a:ln>
            <a:effectLst/>
          </c:spPr>
          <c:invertIfNegative val="0"/>
          <c:cat>
            <c:strRef>
              <c:f>Sheet1!$A$2:$A$5</c:f>
              <c:strCache>
                <c:ptCount val="4"/>
                <c:pt idx="0">
                  <c:v>Yes</c:v>
                </c:pt>
                <c:pt idx="1">
                  <c:v>No, but we have 
another Senior Nursing 
Informatics Officer*</c:v>
                </c:pt>
                <c:pt idx="2">
                  <c:v>No</c:v>
                </c:pt>
                <c:pt idx="3">
                  <c:v>Do Not Know</c:v>
                </c:pt>
              </c:strCache>
            </c:strRef>
          </c:cat>
          <c:val>
            <c:numRef>
              <c:f>Sheet1!$E$2:$E$5</c:f>
              <c:numCache>
                <c:formatCode>General</c:formatCode>
                <c:ptCount val="4"/>
                <c:pt idx="0" formatCode="0%">
                  <c:v>0.3</c:v>
                </c:pt>
                <c:pt idx="2" formatCode="0%">
                  <c:v>0.67</c:v>
                </c:pt>
                <c:pt idx="3" formatCode="0%">
                  <c:v>0.03</c:v>
                </c:pt>
              </c:numCache>
            </c:numRef>
          </c:val>
          <c:extLst>
            <c:ext xmlns:c16="http://schemas.microsoft.com/office/drawing/2014/chart" uri="{C3380CC4-5D6E-409C-BE32-E72D297353CC}">
              <c16:uniqueId val="{00000000-3335-4FA7-A93F-2DA65EAD19B1}"/>
            </c:ext>
          </c:extLst>
        </c:ser>
        <c:dLbls>
          <c:showLegendKey val="0"/>
          <c:showVal val="0"/>
          <c:showCatName val="0"/>
          <c:showSerName val="0"/>
          <c:showPercent val="0"/>
          <c:showBubbleSize val="0"/>
        </c:dLbls>
        <c:gapWidth val="150"/>
        <c:axId val="2141754008"/>
        <c:axId val="2136101784"/>
      </c:barChart>
      <c:catAx>
        <c:axId val="2141754008"/>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0" spcFirstLastPara="1" vertOverflow="ellipsis" wrap="square" anchor="ctr" anchorCtr="1"/>
          <a:lstStyle/>
          <a:p>
            <a:pPr algn="r">
              <a:defRPr sz="1000" b="0" i="0" u="none" strike="noStrike" kern="1200" baseline="0">
                <a:solidFill>
                  <a:srgbClr val="1E22AA"/>
                </a:solidFill>
                <a:latin typeface="Prometo Medium" panose="020B0604030203060203" pitchFamily="34" charset="77"/>
                <a:ea typeface="+mn-ea"/>
                <a:cs typeface="+mn-cs"/>
              </a:defRPr>
            </a:pPr>
            <a:endParaRPr lang="en-US"/>
          </a:p>
        </c:txPr>
        <c:crossAx val="2136101784"/>
        <c:crosses val="autoZero"/>
        <c:auto val="1"/>
        <c:lblAlgn val="ctr"/>
        <c:lblOffset val="100"/>
        <c:noMultiLvlLbl val="0"/>
      </c:catAx>
      <c:valAx>
        <c:axId val="2136101784"/>
        <c:scaling>
          <c:orientation val="minMax"/>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rgbClr val="1E22AA"/>
                </a:solidFill>
                <a:latin typeface="Prometo Medium" panose="020B0604030203060203" pitchFamily="34" charset="77"/>
                <a:ea typeface="+mn-ea"/>
                <a:cs typeface="+mn-cs"/>
              </a:defRPr>
            </a:pPr>
            <a:endParaRPr lang="en-US"/>
          </a:p>
        </c:txPr>
        <c:crossAx val="2141754008"/>
        <c:crosses val="max"/>
        <c:crossBetween val="between"/>
      </c:valAx>
      <c:spPr>
        <a:noFill/>
        <a:ln>
          <a:noFill/>
        </a:ln>
        <a:effectLst/>
      </c:spPr>
    </c:plotArea>
    <c:legend>
      <c:legendPos val="b"/>
      <c:layout>
        <c:manualLayout>
          <c:xMode val="edge"/>
          <c:yMode val="edge"/>
          <c:x val="0.254455245797505"/>
          <c:y val="2.1243812687281701E-2"/>
          <c:w val="0.74554476467555342"/>
          <c:h val="4.6166339706265845E-2"/>
        </c:manualLayout>
      </c:layout>
      <c:overlay val="0"/>
      <c:spPr>
        <a:noFill/>
        <a:ln>
          <a:noFill/>
        </a:ln>
        <a:effectLst/>
      </c:spPr>
      <c:txPr>
        <a:bodyPr rot="0" spcFirstLastPara="1" vertOverflow="ellipsis" vert="horz" wrap="square" anchor="ctr" anchorCtr="1"/>
        <a:lstStyle/>
        <a:p>
          <a:pPr>
            <a:defRPr sz="1200" b="0" i="0" u="none" strike="noStrike" kern="1200" baseline="0">
              <a:solidFill>
                <a:srgbClr val="1E22AA"/>
              </a:solidFill>
              <a:latin typeface="Century Gothic" panose="020B0502020202020204" pitchFamily="34" charset="0"/>
              <a:ea typeface="Open Sans Semibold" charset="0"/>
              <a:cs typeface="Open Sans Semibold" charset="0"/>
            </a:defRPr>
          </a:pPr>
          <a:endParaRPr lang="en-US"/>
        </a:p>
      </c:txPr>
    </c:legend>
    <c:plotVisOnly val="1"/>
    <c:dispBlanksAs val="gap"/>
    <c:showDLblsOverMax val="0"/>
  </c:chart>
  <c:spPr>
    <a:noFill/>
    <a:ln>
      <a:noFill/>
    </a:ln>
    <a:effectLst/>
  </c:spPr>
  <c:txPr>
    <a:bodyPr/>
    <a:lstStyle/>
    <a:p>
      <a:pPr>
        <a:defRPr sz="1200">
          <a:latin typeface="+mn-lt"/>
        </a:defRPr>
      </a:pPr>
      <a:endParaRPr lang="en-US"/>
    </a:p>
  </c:txPr>
  <c:externalData r:id="rId2">
    <c:autoUpdate val="0"/>
  </c:externalData>
</c:chartSpace>
</file>

<file path=ppt/charts/chart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5.4347333664250798E-2"/>
          <c:y val="0.13582762736930701"/>
          <c:w val="0.91874796503659895"/>
          <c:h val="0.69430989913579899"/>
        </c:manualLayout>
      </c:layout>
      <c:barChart>
        <c:barDir val="bar"/>
        <c:grouping val="clustered"/>
        <c:varyColors val="0"/>
        <c:ser>
          <c:idx val="0"/>
          <c:order val="0"/>
          <c:tx>
            <c:strRef>
              <c:f>Sheet1!$B$1</c:f>
              <c:strCache>
                <c:ptCount val="1"/>
                <c:pt idx="0">
                  <c:v>2022 Results</c:v>
                </c:pt>
              </c:strCache>
            </c:strRef>
          </c:tx>
          <c:spPr>
            <a:solidFill>
              <a:srgbClr val="3CD5AF">
                <a:lumMod val="60000"/>
                <a:lumOff val="40000"/>
              </a:srgbClr>
            </a:solidFill>
          </c:spPr>
          <c:invertIfNegative val="0"/>
          <c:cat>
            <c:strRef>
              <c:f>Sheet1!$A$2:$A$9</c:f>
              <c:strCache>
                <c:ptCount val="8"/>
                <c:pt idx="0">
                  <c:v>CNO/Nursing Executive</c:v>
                </c:pt>
                <c:pt idx="1">
                  <c:v>CIO/IT Executive</c:v>
                </c:pt>
                <c:pt idx="2">
                  <c:v>CMO/CMIO/Physician Executive</c:v>
                </c:pt>
                <c:pt idx="3">
                  <c:v>CEO/Administrator</c:v>
                </c:pt>
                <c:pt idx="4">
                  <c:v>Chief Transformation Officer/Chief Innovation Officer*</c:v>
                </c:pt>
                <c:pt idx="5">
                  <c:v>COO/Operations Executive</c:v>
                </c:pt>
                <c:pt idx="6">
                  <c:v>Other</c:v>
                </c:pt>
                <c:pt idx="7">
                  <c:v>Do Not Know</c:v>
                </c:pt>
              </c:strCache>
            </c:strRef>
          </c:cat>
          <c:val>
            <c:numRef>
              <c:f>Sheet1!$B$2:$B$9</c:f>
              <c:numCache>
                <c:formatCode>0%</c:formatCode>
                <c:ptCount val="8"/>
                <c:pt idx="0">
                  <c:v>0.27171903881700554</c:v>
                </c:pt>
                <c:pt idx="1">
                  <c:v>0.26617375231053603</c:v>
                </c:pt>
                <c:pt idx="2">
                  <c:v>0.21072088724584107</c:v>
                </c:pt>
                <c:pt idx="3">
                  <c:v>0.17190388170055454</c:v>
                </c:pt>
                <c:pt idx="4">
                  <c:v>0.13</c:v>
                </c:pt>
                <c:pt idx="5">
                  <c:v>0.11090573012939002</c:v>
                </c:pt>
                <c:pt idx="6">
                  <c:v>3.512014787430684E-2</c:v>
                </c:pt>
                <c:pt idx="7">
                  <c:v>0.13863216266173753</c:v>
                </c:pt>
              </c:numCache>
            </c:numRef>
          </c:val>
          <c:extLst>
            <c:ext xmlns:c16="http://schemas.microsoft.com/office/drawing/2014/chart" uri="{C3380CC4-5D6E-409C-BE32-E72D297353CC}">
              <c16:uniqueId val="{00000000-F449-A14E-8181-7113796305A5}"/>
            </c:ext>
          </c:extLst>
        </c:ser>
        <c:ser>
          <c:idx val="1"/>
          <c:order val="1"/>
          <c:tx>
            <c:strRef>
              <c:f>Sheet1!$C$1</c:f>
              <c:strCache>
                <c:ptCount val="1"/>
                <c:pt idx="0">
                  <c:v>2020 Results</c:v>
                </c:pt>
              </c:strCache>
            </c:strRef>
          </c:tx>
          <c:spPr>
            <a:solidFill>
              <a:schemeClr val="accent3"/>
            </a:solidFill>
            <a:ln>
              <a:noFill/>
            </a:ln>
            <a:effectLst/>
          </c:spPr>
          <c:invertIfNegative val="0"/>
          <c:cat>
            <c:strRef>
              <c:f>Sheet1!$A$2:$A$9</c:f>
              <c:strCache>
                <c:ptCount val="8"/>
                <c:pt idx="0">
                  <c:v>CNO/Nursing Executive</c:v>
                </c:pt>
                <c:pt idx="1">
                  <c:v>CIO/IT Executive</c:v>
                </c:pt>
                <c:pt idx="2">
                  <c:v>CMO/CMIO/Physician Executive</c:v>
                </c:pt>
                <c:pt idx="3">
                  <c:v>CEO/Administrator</c:v>
                </c:pt>
                <c:pt idx="4">
                  <c:v>Chief Transformation Officer/Chief Innovation Officer*</c:v>
                </c:pt>
                <c:pt idx="5">
                  <c:v>COO/Operations Executive</c:v>
                </c:pt>
                <c:pt idx="6">
                  <c:v>Other</c:v>
                </c:pt>
                <c:pt idx="7">
                  <c:v>Do Not Know</c:v>
                </c:pt>
              </c:strCache>
            </c:strRef>
          </c:cat>
          <c:val>
            <c:numRef>
              <c:f>Sheet1!$C$2:$C$9</c:f>
              <c:numCache>
                <c:formatCode>0%</c:formatCode>
                <c:ptCount val="8"/>
                <c:pt idx="0">
                  <c:v>0.36450839328537171</c:v>
                </c:pt>
                <c:pt idx="1">
                  <c:v>0.27577937649880097</c:v>
                </c:pt>
                <c:pt idx="2">
                  <c:v>0.15107913669064749</c:v>
                </c:pt>
                <c:pt idx="3">
                  <c:v>0.10791366906474821</c:v>
                </c:pt>
                <c:pt idx="4">
                  <c:v>0.03</c:v>
                </c:pt>
                <c:pt idx="5">
                  <c:v>1.6786570743405275E-2</c:v>
                </c:pt>
                <c:pt idx="6">
                  <c:v>0.09</c:v>
                </c:pt>
                <c:pt idx="7">
                  <c:v>5.0359712230215826E-2</c:v>
                </c:pt>
              </c:numCache>
            </c:numRef>
          </c:val>
          <c:extLst>
            <c:ext xmlns:c16="http://schemas.microsoft.com/office/drawing/2014/chart" uri="{C3380CC4-5D6E-409C-BE32-E72D297353CC}">
              <c16:uniqueId val="{00000001-F449-A14E-8181-7113796305A5}"/>
            </c:ext>
          </c:extLst>
        </c:ser>
        <c:ser>
          <c:idx val="2"/>
          <c:order val="2"/>
          <c:tx>
            <c:strRef>
              <c:f>Sheet1!$D$1</c:f>
              <c:strCache>
                <c:ptCount val="1"/>
                <c:pt idx="0">
                  <c:v>2017 Results</c:v>
                </c:pt>
              </c:strCache>
            </c:strRef>
          </c:tx>
          <c:spPr>
            <a:solidFill>
              <a:schemeClr val="accent2"/>
            </a:solidFill>
            <a:ln>
              <a:noFill/>
            </a:ln>
            <a:effectLst/>
          </c:spPr>
          <c:invertIfNegative val="0"/>
          <c:cat>
            <c:strRef>
              <c:f>Sheet1!$A$2:$A$9</c:f>
              <c:strCache>
                <c:ptCount val="8"/>
                <c:pt idx="0">
                  <c:v>CNO/Nursing Executive</c:v>
                </c:pt>
                <c:pt idx="1">
                  <c:v>CIO/IT Executive</c:v>
                </c:pt>
                <c:pt idx="2">
                  <c:v>CMO/CMIO/Physician Executive</c:v>
                </c:pt>
                <c:pt idx="3">
                  <c:v>CEO/Administrator</c:v>
                </c:pt>
                <c:pt idx="4">
                  <c:v>Chief Transformation Officer/Chief Innovation Officer*</c:v>
                </c:pt>
                <c:pt idx="5">
                  <c:v>COO/Operations Executive</c:v>
                </c:pt>
                <c:pt idx="6">
                  <c:v>Other</c:v>
                </c:pt>
                <c:pt idx="7">
                  <c:v>Do Not Know</c:v>
                </c:pt>
              </c:strCache>
            </c:strRef>
          </c:cat>
          <c:val>
            <c:numRef>
              <c:f>Sheet1!$D$2:$D$9</c:f>
              <c:numCache>
                <c:formatCode>0%</c:formatCode>
                <c:ptCount val="8"/>
                <c:pt idx="0">
                  <c:v>0.28000000000000003</c:v>
                </c:pt>
                <c:pt idx="1">
                  <c:v>0.25</c:v>
                </c:pt>
                <c:pt idx="2">
                  <c:v>0.1</c:v>
                </c:pt>
                <c:pt idx="3">
                  <c:v>0.12</c:v>
                </c:pt>
                <c:pt idx="5">
                  <c:v>0.02</c:v>
                </c:pt>
                <c:pt idx="6">
                  <c:v>0.09</c:v>
                </c:pt>
                <c:pt idx="7">
                  <c:v>0.14000000000000001</c:v>
                </c:pt>
              </c:numCache>
            </c:numRef>
          </c:val>
          <c:extLst>
            <c:ext xmlns:c16="http://schemas.microsoft.com/office/drawing/2014/chart" uri="{C3380CC4-5D6E-409C-BE32-E72D297353CC}">
              <c16:uniqueId val="{00000002-F449-A14E-8181-7113796305A5}"/>
            </c:ext>
          </c:extLst>
        </c:ser>
        <c:ser>
          <c:idx val="3"/>
          <c:order val="3"/>
          <c:tx>
            <c:strRef>
              <c:f>Sheet1!$E$1</c:f>
              <c:strCache>
                <c:ptCount val="1"/>
                <c:pt idx="0">
                  <c:v>2014 Results</c:v>
                </c:pt>
              </c:strCache>
            </c:strRef>
          </c:tx>
          <c:spPr>
            <a:solidFill>
              <a:schemeClr val="accent1"/>
            </a:solidFill>
            <a:ln w="25400">
              <a:noFill/>
              <a:headEnd w="lg" len="lg"/>
              <a:tailEnd w="lg" len="lg"/>
            </a:ln>
            <a:effectLst/>
          </c:spPr>
          <c:invertIfNegative val="0"/>
          <c:cat>
            <c:strRef>
              <c:f>Sheet1!$A$2:$A$9</c:f>
              <c:strCache>
                <c:ptCount val="8"/>
                <c:pt idx="0">
                  <c:v>CNO/Nursing Executive</c:v>
                </c:pt>
                <c:pt idx="1">
                  <c:v>CIO/IT Executive</c:v>
                </c:pt>
                <c:pt idx="2">
                  <c:v>CMO/CMIO/Physician Executive</c:v>
                </c:pt>
                <c:pt idx="3">
                  <c:v>CEO/Administrator</c:v>
                </c:pt>
                <c:pt idx="4">
                  <c:v>Chief Transformation Officer/Chief Innovation Officer*</c:v>
                </c:pt>
                <c:pt idx="5">
                  <c:v>COO/Operations Executive</c:v>
                </c:pt>
                <c:pt idx="6">
                  <c:v>Other</c:v>
                </c:pt>
                <c:pt idx="7">
                  <c:v>Do Not Know</c:v>
                </c:pt>
              </c:strCache>
            </c:strRef>
          </c:cat>
          <c:val>
            <c:numRef>
              <c:f>Sheet1!$E$2:$E$9</c:f>
              <c:numCache>
                <c:formatCode>0%</c:formatCode>
                <c:ptCount val="8"/>
                <c:pt idx="0">
                  <c:v>0.41</c:v>
                </c:pt>
                <c:pt idx="1">
                  <c:v>0.25</c:v>
                </c:pt>
                <c:pt idx="2">
                  <c:v>0.16</c:v>
                </c:pt>
                <c:pt idx="3">
                  <c:v>0.15</c:v>
                </c:pt>
                <c:pt idx="5">
                  <c:v>0.04</c:v>
                </c:pt>
                <c:pt idx="6">
                  <c:v>7.0000000000000007E-2</c:v>
                </c:pt>
                <c:pt idx="7">
                  <c:v>0.17</c:v>
                </c:pt>
              </c:numCache>
            </c:numRef>
          </c:val>
          <c:extLst>
            <c:ext xmlns:c16="http://schemas.microsoft.com/office/drawing/2014/chart" uri="{C3380CC4-5D6E-409C-BE32-E72D297353CC}">
              <c16:uniqueId val="{00000000-65B7-466C-8FF3-8AE9039AB4C5}"/>
            </c:ext>
          </c:extLst>
        </c:ser>
        <c:dLbls>
          <c:showLegendKey val="0"/>
          <c:showVal val="0"/>
          <c:showCatName val="0"/>
          <c:showSerName val="0"/>
          <c:showPercent val="0"/>
          <c:showBubbleSize val="0"/>
        </c:dLbls>
        <c:gapWidth val="150"/>
        <c:axId val="2140708888"/>
        <c:axId val="2140712440"/>
      </c:barChart>
      <c:catAx>
        <c:axId val="2140708888"/>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0" spcFirstLastPara="1" vertOverflow="ellipsis" wrap="square" anchor="ctr" anchorCtr="1"/>
          <a:lstStyle/>
          <a:p>
            <a:pPr algn="r">
              <a:defRPr sz="1000" b="0" i="0" u="none" strike="noStrike" kern="1200" baseline="0">
                <a:solidFill>
                  <a:srgbClr val="1E22AA"/>
                </a:solidFill>
                <a:latin typeface="Prometo Medium" panose="020B0604030203060203" pitchFamily="34" charset="77"/>
                <a:ea typeface="+mn-ea"/>
                <a:cs typeface="+mn-cs"/>
              </a:defRPr>
            </a:pPr>
            <a:endParaRPr lang="en-US"/>
          </a:p>
        </c:txPr>
        <c:crossAx val="2140712440"/>
        <c:crosses val="autoZero"/>
        <c:auto val="1"/>
        <c:lblAlgn val="ctr"/>
        <c:lblOffset val="100"/>
        <c:noMultiLvlLbl val="0"/>
      </c:catAx>
      <c:valAx>
        <c:axId val="2140712440"/>
        <c:scaling>
          <c:orientation val="minMax"/>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rgbClr val="1E22AA"/>
                </a:solidFill>
                <a:latin typeface="Prometo Medium" panose="020B0604030203060203" pitchFamily="34" charset="77"/>
                <a:ea typeface="+mn-ea"/>
                <a:cs typeface="+mn-cs"/>
              </a:defRPr>
            </a:pPr>
            <a:endParaRPr lang="en-US"/>
          </a:p>
        </c:txPr>
        <c:crossAx val="2140708888"/>
        <c:crosses val="max"/>
        <c:crossBetween val="between"/>
      </c:valAx>
      <c:spPr>
        <a:noFill/>
        <a:ln>
          <a:noFill/>
        </a:ln>
        <a:effectLst/>
      </c:spPr>
    </c:plotArea>
    <c:legend>
      <c:legendPos val="b"/>
      <c:layout>
        <c:manualLayout>
          <c:xMode val="edge"/>
          <c:yMode val="edge"/>
          <c:x val="0.254455245797505"/>
          <c:y val="2.1243812687281701E-2"/>
          <c:w val="0.74554476467555342"/>
          <c:h val="4.6166339706265845E-2"/>
        </c:manualLayout>
      </c:layout>
      <c:overlay val="0"/>
      <c:spPr>
        <a:noFill/>
        <a:ln>
          <a:noFill/>
        </a:ln>
        <a:effectLst/>
      </c:spPr>
      <c:txPr>
        <a:bodyPr rot="0" spcFirstLastPara="1" vertOverflow="ellipsis" vert="horz" wrap="square" anchor="ctr" anchorCtr="1"/>
        <a:lstStyle/>
        <a:p>
          <a:pPr>
            <a:defRPr sz="1200" b="0" i="0" u="none" strike="noStrike" kern="1200" baseline="0">
              <a:solidFill>
                <a:srgbClr val="1E22AA"/>
              </a:solidFill>
              <a:latin typeface="Century Gothic" panose="020B0502020202020204" pitchFamily="34" charset="0"/>
              <a:ea typeface="Open Sans Semibold" charset="0"/>
              <a:cs typeface="Open Sans Semibold" charset="0"/>
            </a:defRPr>
          </a:pPr>
          <a:endParaRPr lang="en-US"/>
        </a:p>
      </c:txPr>
    </c:legend>
    <c:plotVisOnly val="1"/>
    <c:dispBlanksAs val="gap"/>
    <c:showDLblsOverMax val="0"/>
  </c:chart>
  <c:spPr>
    <a:noFill/>
    <a:ln>
      <a:noFill/>
    </a:ln>
    <a:effectLst/>
  </c:spPr>
  <c:txPr>
    <a:bodyPr/>
    <a:lstStyle/>
    <a:p>
      <a:pPr>
        <a:defRPr sz="1200">
          <a:latin typeface="+mn-lt"/>
        </a:defRPr>
      </a:pPr>
      <a:endParaRPr lang="en-US"/>
    </a:p>
  </c:txPr>
  <c:externalData r:id="rId2">
    <c:autoUpdate val="0"/>
  </c:externalData>
</c:chartSpace>
</file>

<file path=ppt/charts/chart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5.4347333664250798E-2"/>
          <c:y val="0.13582762736930701"/>
          <c:w val="0.91874796503659895"/>
          <c:h val="0.69430989913579899"/>
        </c:manualLayout>
      </c:layout>
      <c:barChart>
        <c:barDir val="bar"/>
        <c:grouping val="clustered"/>
        <c:varyColors val="0"/>
        <c:ser>
          <c:idx val="0"/>
          <c:order val="0"/>
          <c:tx>
            <c:strRef>
              <c:f>Sheet1!$B$1</c:f>
              <c:strCache>
                <c:ptCount val="1"/>
                <c:pt idx="0">
                  <c:v>2020 Results</c:v>
                </c:pt>
              </c:strCache>
            </c:strRef>
          </c:tx>
          <c:spPr>
            <a:solidFill>
              <a:schemeClr val="accent3"/>
            </a:solidFill>
            <a:ln>
              <a:noFill/>
            </a:ln>
            <a:effectLst/>
          </c:spPr>
          <c:invertIfNegative val="0"/>
          <c:cat>
            <c:strRef>
              <c:f>Sheet1!$A$2:$A$9</c:f>
              <c:strCache>
                <c:ptCount val="8"/>
                <c:pt idx="0">
                  <c:v>$151,000 or higher</c:v>
                </c:pt>
                <c:pt idx="1">
                  <c:v>$131,000 to $150,000</c:v>
                </c:pt>
                <c:pt idx="2">
                  <c:v>$116,000 to $130,000</c:v>
                </c:pt>
                <c:pt idx="3">
                  <c:v>$101,000 to $115,000</c:v>
                </c:pt>
                <c:pt idx="4">
                  <c:v>$86,000 to $100,000</c:v>
                </c:pt>
                <c:pt idx="5">
                  <c:v>$61,000 to $85,000</c:v>
                </c:pt>
                <c:pt idx="6">
                  <c:v>$46,000 to $60,000</c:v>
                </c:pt>
                <c:pt idx="7">
                  <c:v>$45,000 or less</c:v>
                </c:pt>
              </c:strCache>
            </c:strRef>
          </c:cat>
          <c:val>
            <c:numRef>
              <c:f>Sheet1!$B$2:$B$9</c:f>
              <c:numCache>
                <c:formatCode>0%</c:formatCode>
                <c:ptCount val="8"/>
                <c:pt idx="0">
                  <c:v>0.10596026490066227</c:v>
                </c:pt>
                <c:pt idx="1">
                  <c:v>7.7998528329654163E-2</c:v>
                </c:pt>
                <c:pt idx="2">
                  <c:v>0.11331861662987491</c:v>
                </c:pt>
                <c:pt idx="3">
                  <c:v>0.19205298013245034</c:v>
                </c:pt>
                <c:pt idx="4">
                  <c:v>0.20824135393671817</c:v>
                </c:pt>
                <c:pt idx="5">
                  <c:v>0.23105224429727741</c:v>
                </c:pt>
                <c:pt idx="6">
                  <c:v>4.2678440029433412E-2</c:v>
                </c:pt>
                <c:pt idx="7">
                  <c:v>2.8697571743929361E-2</c:v>
                </c:pt>
              </c:numCache>
            </c:numRef>
          </c:val>
          <c:extLst>
            <c:ext xmlns:c16="http://schemas.microsoft.com/office/drawing/2014/chart" uri="{C3380CC4-5D6E-409C-BE32-E72D297353CC}">
              <c16:uniqueId val="{00000000-AC1E-460C-B538-E1A5B7BCB4F2}"/>
            </c:ext>
          </c:extLst>
        </c:ser>
        <c:ser>
          <c:idx val="1"/>
          <c:order val="1"/>
          <c:tx>
            <c:strRef>
              <c:f>Sheet1!$C$1</c:f>
              <c:strCache>
                <c:ptCount val="1"/>
                <c:pt idx="0">
                  <c:v>2017 Results</c:v>
                </c:pt>
              </c:strCache>
            </c:strRef>
          </c:tx>
          <c:spPr>
            <a:solidFill>
              <a:schemeClr val="accent2"/>
            </a:solidFill>
            <a:ln>
              <a:noFill/>
            </a:ln>
            <a:effectLst/>
          </c:spPr>
          <c:invertIfNegative val="0"/>
          <c:cat>
            <c:strRef>
              <c:f>Sheet1!$A$2:$A$9</c:f>
              <c:strCache>
                <c:ptCount val="8"/>
                <c:pt idx="0">
                  <c:v>$151,000 or higher</c:v>
                </c:pt>
                <c:pt idx="1">
                  <c:v>$131,000 to $150,000</c:v>
                </c:pt>
                <c:pt idx="2">
                  <c:v>$116,000 to $130,000</c:v>
                </c:pt>
                <c:pt idx="3">
                  <c:v>$101,000 to $115,000</c:v>
                </c:pt>
                <c:pt idx="4">
                  <c:v>$86,000 to $100,000</c:v>
                </c:pt>
                <c:pt idx="5">
                  <c:v>$61,000 to $85,000</c:v>
                </c:pt>
                <c:pt idx="6">
                  <c:v>$46,000 to $60,000</c:v>
                </c:pt>
                <c:pt idx="7">
                  <c:v>$45,000 or less</c:v>
                </c:pt>
              </c:strCache>
            </c:strRef>
          </c:cat>
          <c:val>
            <c:numRef>
              <c:f>Sheet1!$C$2:$C$9</c:f>
              <c:numCache>
                <c:formatCode>0%</c:formatCode>
                <c:ptCount val="8"/>
                <c:pt idx="0">
                  <c:v>0.11</c:v>
                </c:pt>
                <c:pt idx="1">
                  <c:v>0.06</c:v>
                </c:pt>
                <c:pt idx="2">
                  <c:v>0.08</c:v>
                </c:pt>
                <c:pt idx="3">
                  <c:v>0.2</c:v>
                </c:pt>
                <c:pt idx="4">
                  <c:v>0.25</c:v>
                </c:pt>
                <c:pt idx="5">
                  <c:v>0.24</c:v>
                </c:pt>
                <c:pt idx="6">
                  <c:v>0.04</c:v>
                </c:pt>
                <c:pt idx="7">
                  <c:v>0.02</c:v>
                </c:pt>
              </c:numCache>
            </c:numRef>
          </c:val>
          <c:extLst>
            <c:ext xmlns:c16="http://schemas.microsoft.com/office/drawing/2014/chart" uri="{C3380CC4-5D6E-409C-BE32-E72D297353CC}">
              <c16:uniqueId val="{00000001-AC1E-460C-B538-E1A5B7BCB4F2}"/>
            </c:ext>
          </c:extLst>
        </c:ser>
        <c:ser>
          <c:idx val="2"/>
          <c:order val="2"/>
          <c:tx>
            <c:strRef>
              <c:f>Sheet1!$D$1</c:f>
              <c:strCache>
                <c:ptCount val="1"/>
                <c:pt idx="0">
                  <c:v>2014 Results</c:v>
                </c:pt>
              </c:strCache>
            </c:strRef>
          </c:tx>
          <c:spPr>
            <a:solidFill>
              <a:schemeClr val="accent1"/>
            </a:solidFill>
            <a:ln w="25400">
              <a:noFill/>
              <a:headEnd w="lg" len="lg"/>
              <a:tailEnd w="lg" len="lg"/>
            </a:ln>
            <a:effectLst/>
          </c:spPr>
          <c:invertIfNegative val="0"/>
          <c:cat>
            <c:strRef>
              <c:f>Sheet1!$A$2:$A$9</c:f>
              <c:strCache>
                <c:ptCount val="8"/>
                <c:pt idx="0">
                  <c:v>$151,000 or higher</c:v>
                </c:pt>
                <c:pt idx="1">
                  <c:v>$131,000 to $150,000</c:v>
                </c:pt>
                <c:pt idx="2">
                  <c:v>$116,000 to $130,000</c:v>
                </c:pt>
                <c:pt idx="3">
                  <c:v>$101,000 to $115,000</c:v>
                </c:pt>
                <c:pt idx="4">
                  <c:v>$86,000 to $100,000</c:v>
                </c:pt>
                <c:pt idx="5">
                  <c:v>$61,000 to $85,000</c:v>
                </c:pt>
                <c:pt idx="6">
                  <c:v>$46,000 to $60,000</c:v>
                </c:pt>
                <c:pt idx="7">
                  <c:v>$45,000 or less</c:v>
                </c:pt>
              </c:strCache>
            </c:strRef>
          </c:cat>
          <c:val>
            <c:numRef>
              <c:f>Sheet1!$D$2:$D$9</c:f>
              <c:numCache>
                <c:formatCode>0%</c:formatCode>
                <c:ptCount val="8"/>
                <c:pt idx="0">
                  <c:v>0.09</c:v>
                </c:pt>
                <c:pt idx="1">
                  <c:v>0.04</c:v>
                </c:pt>
                <c:pt idx="2">
                  <c:v>7.0000000000000007E-2</c:v>
                </c:pt>
                <c:pt idx="3">
                  <c:v>0.13</c:v>
                </c:pt>
                <c:pt idx="4">
                  <c:v>0.26</c:v>
                </c:pt>
                <c:pt idx="5">
                  <c:v>0.28000000000000003</c:v>
                </c:pt>
                <c:pt idx="6">
                  <c:v>0.05</c:v>
                </c:pt>
                <c:pt idx="7">
                  <c:v>0</c:v>
                </c:pt>
              </c:numCache>
            </c:numRef>
          </c:val>
          <c:extLst>
            <c:ext xmlns:c16="http://schemas.microsoft.com/office/drawing/2014/chart" uri="{C3380CC4-5D6E-409C-BE32-E72D297353CC}">
              <c16:uniqueId val="{00000002-AC1E-460C-B538-E1A5B7BCB4F2}"/>
            </c:ext>
          </c:extLst>
        </c:ser>
        <c:dLbls>
          <c:showLegendKey val="0"/>
          <c:showVal val="0"/>
          <c:showCatName val="0"/>
          <c:showSerName val="0"/>
          <c:showPercent val="0"/>
          <c:showBubbleSize val="0"/>
        </c:dLbls>
        <c:gapWidth val="150"/>
        <c:axId val="2143743208"/>
        <c:axId val="-2121666104"/>
      </c:barChart>
      <c:catAx>
        <c:axId val="2143743208"/>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0" spcFirstLastPara="1" vertOverflow="ellipsis" wrap="square" anchor="ctr" anchorCtr="1"/>
          <a:lstStyle/>
          <a:p>
            <a:pPr algn="r">
              <a:defRPr sz="1000" b="0" i="0" u="none" strike="noStrike" kern="1200" baseline="0">
                <a:solidFill>
                  <a:srgbClr val="1E22AA"/>
                </a:solidFill>
                <a:latin typeface="Prometo Medium" panose="020B0604030203060203" pitchFamily="34" charset="77"/>
                <a:ea typeface="+mn-ea"/>
                <a:cs typeface="+mn-cs"/>
              </a:defRPr>
            </a:pPr>
            <a:endParaRPr lang="en-US"/>
          </a:p>
        </c:txPr>
        <c:crossAx val="-2121666104"/>
        <c:crosses val="autoZero"/>
        <c:auto val="1"/>
        <c:lblAlgn val="ctr"/>
        <c:lblOffset val="100"/>
        <c:noMultiLvlLbl val="0"/>
      </c:catAx>
      <c:valAx>
        <c:axId val="-2121666104"/>
        <c:scaling>
          <c:orientation val="minMax"/>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rgbClr val="1E22AA"/>
                </a:solidFill>
                <a:latin typeface="Prometo Medium" panose="020B0604030203060203" pitchFamily="34" charset="77"/>
                <a:ea typeface="+mn-ea"/>
                <a:cs typeface="+mn-cs"/>
              </a:defRPr>
            </a:pPr>
            <a:endParaRPr lang="en-US"/>
          </a:p>
        </c:txPr>
        <c:crossAx val="2143743208"/>
        <c:crosses val="max"/>
        <c:crossBetween val="between"/>
      </c:valAx>
      <c:spPr>
        <a:noFill/>
        <a:ln>
          <a:noFill/>
        </a:ln>
        <a:effectLst/>
      </c:spPr>
    </c:plotArea>
    <c:legend>
      <c:legendPos val="b"/>
      <c:layout>
        <c:manualLayout>
          <c:xMode val="edge"/>
          <c:yMode val="edge"/>
          <c:x val="0.254455245797505"/>
          <c:y val="2.1243812687281701E-2"/>
          <c:w val="0.74554476467555297"/>
          <c:h val="5.16766954961701E-2"/>
        </c:manualLayout>
      </c:layout>
      <c:overlay val="0"/>
      <c:spPr>
        <a:noFill/>
        <a:ln>
          <a:noFill/>
        </a:ln>
        <a:effectLst/>
      </c:spPr>
      <c:txPr>
        <a:bodyPr rot="0" spcFirstLastPara="1" vertOverflow="ellipsis" vert="horz" wrap="square" anchor="ctr" anchorCtr="1"/>
        <a:lstStyle/>
        <a:p>
          <a:pPr>
            <a:defRPr sz="1200" b="0" i="0" u="none" strike="noStrike" kern="1200" baseline="0">
              <a:solidFill>
                <a:srgbClr val="1E22AA"/>
              </a:solidFill>
              <a:latin typeface="Century Gothic" panose="020B0502020202020204" pitchFamily="34" charset="0"/>
              <a:ea typeface="Open Sans Semibold" charset="0"/>
              <a:cs typeface="Open Sans Semibold" charset="0"/>
            </a:defRPr>
          </a:pPr>
          <a:endParaRPr lang="en-US"/>
        </a:p>
      </c:txPr>
    </c:legend>
    <c:plotVisOnly val="1"/>
    <c:dispBlanksAs val="gap"/>
    <c:showDLblsOverMax val="0"/>
  </c:chart>
  <c:spPr>
    <a:noFill/>
    <a:ln>
      <a:noFill/>
    </a:ln>
    <a:effectLst/>
  </c:spPr>
  <c:txPr>
    <a:bodyPr/>
    <a:lstStyle/>
    <a:p>
      <a:pPr>
        <a:defRPr sz="1200">
          <a:latin typeface="+mn-lt"/>
        </a:defRPr>
      </a:pPr>
      <a:endParaRPr lang="en-US"/>
    </a:p>
  </c:txPr>
  <c:externalData r:id="rId2">
    <c:autoUpdate val="0"/>
  </c:externalData>
</c:chartSpace>
</file>

<file path=ppt/charts/chart3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5.4347333664250798E-2"/>
          <c:y val="0.13582762736930701"/>
          <c:w val="0.91874796503659895"/>
          <c:h val="0.69430989913579899"/>
        </c:manualLayout>
      </c:layout>
      <c:barChart>
        <c:barDir val="bar"/>
        <c:grouping val="clustered"/>
        <c:varyColors val="0"/>
        <c:ser>
          <c:idx val="0"/>
          <c:order val="0"/>
          <c:tx>
            <c:strRef>
              <c:f>Sheet1!$B$1</c:f>
              <c:strCache>
                <c:ptCount val="1"/>
                <c:pt idx="0">
                  <c:v>2022 Results</c:v>
                </c:pt>
              </c:strCache>
            </c:strRef>
          </c:tx>
          <c:spPr>
            <a:solidFill>
              <a:srgbClr val="3CD5AF">
                <a:lumMod val="60000"/>
                <a:lumOff val="40000"/>
              </a:srgbClr>
            </a:solidFill>
          </c:spPr>
          <c:invertIfNegative val="0"/>
          <c:cat>
            <c:strRef>
              <c:f>Sheet1!$A$2:$A$6</c:f>
              <c:strCache>
                <c:ptCount val="5"/>
                <c:pt idx="0">
                  <c:v>None</c:v>
                </c:pt>
                <c:pt idx="1">
                  <c:v>Less than 25%</c:v>
                </c:pt>
                <c:pt idx="2">
                  <c:v>26% to 50%</c:v>
                </c:pt>
                <c:pt idx="3">
                  <c:v>51% to 75%</c:v>
                </c:pt>
                <c:pt idx="4">
                  <c:v>More than 75%</c:v>
                </c:pt>
              </c:strCache>
            </c:strRef>
          </c:cat>
          <c:val>
            <c:numRef>
              <c:f>Sheet1!$B$2:$B$6</c:f>
              <c:numCache>
                <c:formatCode>0%</c:formatCode>
                <c:ptCount val="5"/>
                <c:pt idx="0">
                  <c:v>0.65</c:v>
                </c:pt>
                <c:pt idx="1">
                  <c:v>0.15</c:v>
                </c:pt>
                <c:pt idx="2">
                  <c:v>0.12</c:v>
                </c:pt>
                <c:pt idx="3">
                  <c:v>0.05</c:v>
                </c:pt>
                <c:pt idx="4">
                  <c:v>0.03</c:v>
                </c:pt>
              </c:numCache>
            </c:numRef>
          </c:val>
          <c:extLst>
            <c:ext xmlns:c16="http://schemas.microsoft.com/office/drawing/2014/chart" uri="{C3380CC4-5D6E-409C-BE32-E72D297353CC}">
              <c16:uniqueId val="{00000000-F449-A14E-8181-7113796305A5}"/>
            </c:ext>
          </c:extLst>
        </c:ser>
        <c:ser>
          <c:idx val="1"/>
          <c:order val="1"/>
          <c:tx>
            <c:strRef>
              <c:f>Sheet1!$C$1</c:f>
              <c:strCache>
                <c:ptCount val="1"/>
                <c:pt idx="0">
                  <c:v>2020 Results</c:v>
                </c:pt>
              </c:strCache>
            </c:strRef>
          </c:tx>
          <c:spPr>
            <a:solidFill>
              <a:schemeClr val="accent3"/>
            </a:solidFill>
            <a:ln>
              <a:noFill/>
            </a:ln>
            <a:effectLst/>
          </c:spPr>
          <c:invertIfNegative val="0"/>
          <c:cat>
            <c:strRef>
              <c:f>Sheet1!$A$2:$A$6</c:f>
              <c:strCache>
                <c:ptCount val="5"/>
                <c:pt idx="0">
                  <c:v>None</c:v>
                </c:pt>
                <c:pt idx="1">
                  <c:v>Less than 25%</c:v>
                </c:pt>
                <c:pt idx="2">
                  <c:v>26% to 50%</c:v>
                </c:pt>
                <c:pt idx="3">
                  <c:v>51% to 75%</c:v>
                </c:pt>
                <c:pt idx="4">
                  <c:v>More than 75%</c:v>
                </c:pt>
              </c:strCache>
            </c:strRef>
          </c:cat>
          <c:val>
            <c:numRef>
              <c:f>Sheet1!$C$2:$C$6</c:f>
              <c:numCache>
                <c:formatCode>0%</c:formatCode>
                <c:ptCount val="5"/>
                <c:pt idx="0">
                  <c:v>0.73068432671081662</c:v>
                </c:pt>
                <c:pt idx="1">
                  <c:v>0.15673289183222958</c:v>
                </c:pt>
                <c:pt idx="2">
                  <c:v>3.6055923473142015E-2</c:v>
                </c:pt>
                <c:pt idx="3">
                  <c:v>2.9433406916850625E-2</c:v>
                </c:pt>
                <c:pt idx="4">
                  <c:v>4.7093451066961001E-2</c:v>
                </c:pt>
              </c:numCache>
            </c:numRef>
          </c:val>
          <c:extLst>
            <c:ext xmlns:c16="http://schemas.microsoft.com/office/drawing/2014/chart" uri="{C3380CC4-5D6E-409C-BE32-E72D297353CC}">
              <c16:uniqueId val="{00000001-F449-A14E-8181-7113796305A5}"/>
            </c:ext>
          </c:extLst>
        </c:ser>
        <c:ser>
          <c:idx val="2"/>
          <c:order val="2"/>
          <c:tx>
            <c:strRef>
              <c:f>Sheet1!$D$1</c:f>
              <c:strCache>
                <c:ptCount val="1"/>
                <c:pt idx="0">
                  <c:v>2017 Results</c:v>
                </c:pt>
              </c:strCache>
            </c:strRef>
          </c:tx>
          <c:spPr>
            <a:solidFill>
              <a:schemeClr val="accent2"/>
            </a:solidFill>
            <a:ln>
              <a:noFill/>
            </a:ln>
            <a:effectLst/>
          </c:spPr>
          <c:invertIfNegative val="0"/>
          <c:cat>
            <c:strRef>
              <c:f>Sheet1!$A$2:$A$6</c:f>
              <c:strCache>
                <c:ptCount val="5"/>
                <c:pt idx="0">
                  <c:v>None</c:v>
                </c:pt>
                <c:pt idx="1">
                  <c:v>Less than 25%</c:v>
                </c:pt>
                <c:pt idx="2">
                  <c:v>26% to 50%</c:v>
                </c:pt>
                <c:pt idx="3">
                  <c:v>51% to 75%</c:v>
                </c:pt>
                <c:pt idx="4">
                  <c:v>More than 75%</c:v>
                </c:pt>
              </c:strCache>
            </c:strRef>
          </c:cat>
          <c:val>
            <c:numRef>
              <c:f>Sheet1!$D$2:$D$6</c:f>
              <c:numCache>
                <c:formatCode>0%</c:formatCode>
                <c:ptCount val="5"/>
                <c:pt idx="0">
                  <c:v>0.71</c:v>
                </c:pt>
                <c:pt idx="1">
                  <c:v>0.21</c:v>
                </c:pt>
                <c:pt idx="2">
                  <c:v>0.04</c:v>
                </c:pt>
                <c:pt idx="3">
                  <c:v>0.02</c:v>
                </c:pt>
                <c:pt idx="4">
                  <c:v>0.02</c:v>
                </c:pt>
              </c:numCache>
            </c:numRef>
          </c:val>
          <c:extLst>
            <c:ext xmlns:c16="http://schemas.microsoft.com/office/drawing/2014/chart" uri="{C3380CC4-5D6E-409C-BE32-E72D297353CC}">
              <c16:uniqueId val="{00000002-F449-A14E-8181-7113796305A5}"/>
            </c:ext>
          </c:extLst>
        </c:ser>
        <c:ser>
          <c:idx val="3"/>
          <c:order val="3"/>
          <c:tx>
            <c:strRef>
              <c:f>Sheet1!$E$1</c:f>
              <c:strCache>
                <c:ptCount val="1"/>
                <c:pt idx="0">
                  <c:v>2014 Results</c:v>
                </c:pt>
              </c:strCache>
            </c:strRef>
          </c:tx>
          <c:spPr>
            <a:solidFill>
              <a:schemeClr val="accent1"/>
            </a:solidFill>
            <a:ln w="25400">
              <a:noFill/>
              <a:headEnd w="lg" len="lg"/>
              <a:tailEnd w="lg" len="lg"/>
            </a:ln>
            <a:effectLst/>
          </c:spPr>
          <c:invertIfNegative val="0"/>
          <c:cat>
            <c:strRef>
              <c:f>Sheet1!$A$2:$A$6</c:f>
              <c:strCache>
                <c:ptCount val="5"/>
                <c:pt idx="0">
                  <c:v>None</c:v>
                </c:pt>
                <c:pt idx="1">
                  <c:v>Less than 25%</c:v>
                </c:pt>
                <c:pt idx="2">
                  <c:v>26% to 50%</c:v>
                </c:pt>
                <c:pt idx="3">
                  <c:v>51% to 75%</c:v>
                </c:pt>
                <c:pt idx="4">
                  <c:v>More than 75%</c:v>
                </c:pt>
              </c:strCache>
            </c:strRef>
          </c:cat>
          <c:val>
            <c:numRef>
              <c:f>Sheet1!$E$2:$E$6</c:f>
              <c:numCache>
                <c:formatCode>0%</c:formatCode>
                <c:ptCount val="5"/>
                <c:pt idx="0">
                  <c:v>0.77</c:v>
                </c:pt>
                <c:pt idx="1">
                  <c:v>0.17</c:v>
                </c:pt>
                <c:pt idx="2">
                  <c:v>0.02</c:v>
                </c:pt>
                <c:pt idx="3">
                  <c:v>0.01</c:v>
                </c:pt>
                <c:pt idx="4">
                  <c:v>0.03</c:v>
                </c:pt>
              </c:numCache>
            </c:numRef>
          </c:val>
          <c:extLst>
            <c:ext xmlns:c16="http://schemas.microsoft.com/office/drawing/2014/chart" uri="{C3380CC4-5D6E-409C-BE32-E72D297353CC}">
              <c16:uniqueId val="{00000000-BEC5-4C00-9D9B-7A9DCD6261FA}"/>
            </c:ext>
          </c:extLst>
        </c:ser>
        <c:ser>
          <c:idx val="4"/>
          <c:order val="4"/>
          <c:tx>
            <c:strRef>
              <c:f>Sheet1!$F$1</c:f>
              <c:strCache>
                <c:ptCount val="1"/>
                <c:pt idx="0">
                  <c:v>2011 Results</c:v>
                </c:pt>
              </c:strCache>
            </c:strRef>
          </c:tx>
          <c:invertIfNegative val="0"/>
          <c:cat>
            <c:strRef>
              <c:f>Sheet1!$A$2:$A$6</c:f>
              <c:strCache>
                <c:ptCount val="5"/>
                <c:pt idx="0">
                  <c:v>None</c:v>
                </c:pt>
                <c:pt idx="1">
                  <c:v>Less than 25%</c:v>
                </c:pt>
                <c:pt idx="2">
                  <c:v>26% to 50%</c:v>
                </c:pt>
                <c:pt idx="3">
                  <c:v>51% to 75%</c:v>
                </c:pt>
                <c:pt idx="4">
                  <c:v>More than 75%</c:v>
                </c:pt>
              </c:strCache>
            </c:strRef>
          </c:cat>
          <c:val>
            <c:numRef>
              <c:f>Sheet1!$F$2:$F$6</c:f>
            </c:numRef>
          </c:val>
          <c:extLst>
            <c:ext xmlns:c16="http://schemas.microsoft.com/office/drawing/2014/chart" uri="{C3380CC4-5D6E-409C-BE32-E72D297353CC}">
              <c16:uniqueId val="{00000000-86B6-4F9A-ACF0-5A039537B188}"/>
            </c:ext>
          </c:extLst>
        </c:ser>
        <c:dLbls>
          <c:showLegendKey val="0"/>
          <c:showVal val="0"/>
          <c:showCatName val="0"/>
          <c:showSerName val="0"/>
          <c:showPercent val="0"/>
          <c:showBubbleSize val="0"/>
        </c:dLbls>
        <c:gapWidth val="150"/>
        <c:axId val="2136451416"/>
        <c:axId val="2136455048"/>
      </c:barChart>
      <c:catAx>
        <c:axId val="213645141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0" spcFirstLastPara="1" vertOverflow="ellipsis" wrap="square" anchor="ctr" anchorCtr="1"/>
          <a:lstStyle/>
          <a:p>
            <a:pPr>
              <a:defRPr sz="1000" b="0" i="0" u="none" strike="noStrike" kern="1200" baseline="0">
                <a:solidFill>
                  <a:srgbClr val="1E22AA"/>
                </a:solidFill>
                <a:latin typeface="Prometo Medium" panose="020B0604030203060203" pitchFamily="34" charset="77"/>
                <a:ea typeface="+mn-ea"/>
                <a:cs typeface="+mn-cs"/>
              </a:defRPr>
            </a:pPr>
            <a:endParaRPr lang="en-US"/>
          </a:p>
        </c:txPr>
        <c:crossAx val="2136455048"/>
        <c:crosses val="autoZero"/>
        <c:auto val="1"/>
        <c:lblAlgn val="ctr"/>
        <c:lblOffset val="100"/>
        <c:noMultiLvlLbl val="0"/>
      </c:catAx>
      <c:valAx>
        <c:axId val="2136455048"/>
        <c:scaling>
          <c:orientation val="minMax"/>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rgbClr val="1E22AA"/>
                </a:solidFill>
                <a:latin typeface="Prometo Medium" panose="020B0604030203060203" pitchFamily="34" charset="77"/>
                <a:ea typeface="+mn-ea"/>
                <a:cs typeface="+mn-cs"/>
              </a:defRPr>
            </a:pPr>
            <a:endParaRPr lang="en-US"/>
          </a:p>
        </c:txPr>
        <c:crossAx val="2136451416"/>
        <c:crosses val="max"/>
        <c:crossBetween val="between"/>
      </c:valAx>
      <c:spPr>
        <a:noFill/>
        <a:ln>
          <a:noFill/>
        </a:ln>
        <a:effectLst/>
      </c:spPr>
    </c:plotArea>
    <c:legend>
      <c:legendPos val="b"/>
      <c:layout>
        <c:manualLayout>
          <c:xMode val="edge"/>
          <c:yMode val="edge"/>
          <c:x val="0.254455245797505"/>
          <c:y val="2.1243812687281701E-2"/>
          <c:w val="0.74554476467555342"/>
          <c:h val="4.6166339706265845E-2"/>
        </c:manualLayout>
      </c:layout>
      <c:overlay val="0"/>
      <c:spPr>
        <a:noFill/>
        <a:ln>
          <a:noFill/>
        </a:ln>
        <a:effectLst/>
      </c:spPr>
      <c:txPr>
        <a:bodyPr rot="0" spcFirstLastPara="1" vertOverflow="ellipsis" vert="horz" wrap="square" anchor="ctr" anchorCtr="1"/>
        <a:lstStyle/>
        <a:p>
          <a:pPr>
            <a:defRPr sz="1200" b="0" i="0" u="none" strike="noStrike" kern="1200" baseline="0">
              <a:solidFill>
                <a:srgbClr val="1E22AA"/>
              </a:solidFill>
              <a:latin typeface="Century Gothic" panose="020B0502020202020204" pitchFamily="34" charset="0"/>
              <a:ea typeface="Open Sans Semibold" charset="0"/>
              <a:cs typeface="Open Sans Semibold" charset="0"/>
            </a:defRPr>
          </a:pPr>
          <a:endParaRPr lang="en-US"/>
        </a:p>
      </c:txPr>
    </c:legend>
    <c:plotVisOnly val="1"/>
    <c:dispBlanksAs val="gap"/>
    <c:showDLblsOverMax val="0"/>
  </c:chart>
  <c:spPr>
    <a:noFill/>
    <a:ln>
      <a:noFill/>
    </a:ln>
    <a:effectLst/>
  </c:spPr>
  <c:txPr>
    <a:bodyPr/>
    <a:lstStyle/>
    <a:p>
      <a:pPr>
        <a:defRPr sz="1200">
          <a:latin typeface="+mn-lt"/>
        </a:defRPr>
      </a:pPr>
      <a:endParaRPr lang="en-US"/>
    </a:p>
  </c:txPr>
  <c:externalData r:id="rId2">
    <c:autoUpdate val="0"/>
  </c:externalData>
</c:chartSpace>
</file>

<file path=ppt/charts/chart3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5.4347333664250798E-2"/>
          <c:y val="0.13582762736930701"/>
          <c:w val="0.91874796503659895"/>
          <c:h val="0.69430989913579899"/>
        </c:manualLayout>
      </c:layout>
      <c:barChart>
        <c:barDir val="bar"/>
        <c:grouping val="clustered"/>
        <c:varyColors val="0"/>
        <c:ser>
          <c:idx val="0"/>
          <c:order val="0"/>
          <c:tx>
            <c:strRef>
              <c:f>Sheet1!$B$1</c:f>
              <c:strCache>
                <c:ptCount val="1"/>
                <c:pt idx="0">
                  <c:v>2022 Results</c:v>
                </c:pt>
              </c:strCache>
            </c:strRef>
          </c:tx>
          <c:spPr>
            <a:solidFill>
              <a:srgbClr val="3CD5AF">
                <a:lumMod val="60000"/>
                <a:lumOff val="40000"/>
              </a:srgbClr>
            </a:solidFill>
          </c:spPr>
          <c:invertIfNegative val="0"/>
          <c:cat>
            <c:strRef>
              <c:f>Sheet1!$A$2:$A$6</c:f>
              <c:strCache>
                <c:ptCount val="5"/>
                <c:pt idx="0">
                  <c:v>I take a direct care patient assignment</c:v>
                </c:pt>
                <c:pt idx="1">
                  <c:v>I assist/support as an additional caregiver or set of hands when needed</c:v>
                </c:pt>
                <c:pt idx="2">
                  <c:v>I do not do direct care, but assist with administrative support tasks: Scribe, nursing operations</c:v>
                </c:pt>
                <c:pt idx="3">
                  <c:v>I solely perform focused skills/tasks: (i.e. Start IVs, Admit patients, Educate patients)</c:v>
                </c:pt>
                <c:pt idx="4">
                  <c:v>Other</c:v>
                </c:pt>
              </c:strCache>
            </c:strRef>
          </c:cat>
          <c:val>
            <c:numRef>
              <c:f>Sheet1!$B$2:$B$6</c:f>
              <c:numCache>
                <c:formatCode>0%</c:formatCode>
                <c:ptCount val="5"/>
                <c:pt idx="0">
                  <c:v>0.33</c:v>
                </c:pt>
                <c:pt idx="1">
                  <c:v>0.32</c:v>
                </c:pt>
                <c:pt idx="2">
                  <c:v>0.2</c:v>
                </c:pt>
                <c:pt idx="3">
                  <c:v>0.09</c:v>
                </c:pt>
                <c:pt idx="4">
                  <c:v>0.06</c:v>
                </c:pt>
              </c:numCache>
            </c:numRef>
          </c:val>
          <c:extLst>
            <c:ext xmlns:c16="http://schemas.microsoft.com/office/drawing/2014/chart" uri="{C3380CC4-5D6E-409C-BE32-E72D297353CC}">
              <c16:uniqueId val="{00000000-AB85-41D8-B99E-A7D5E0BF1BEE}"/>
            </c:ext>
          </c:extLst>
        </c:ser>
        <c:dLbls>
          <c:showLegendKey val="0"/>
          <c:showVal val="0"/>
          <c:showCatName val="0"/>
          <c:showSerName val="0"/>
          <c:showPercent val="0"/>
          <c:showBubbleSize val="0"/>
        </c:dLbls>
        <c:gapWidth val="150"/>
        <c:axId val="2136451416"/>
        <c:axId val="2136455048"/>
      </c:barChart>
      <c:catAx>
        <c:axId val="213645141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0" spcFirstLastPara="1" vertOverflow="ellipsis" wrap="square" anchor="ctr" anchorCtr="1"/>
          <a:lstStyle/>
          <a:p>
            <a:pPr algn="r">
              <a:defRPr sz="1000" b="0" i="0" u="none" strike="noStrike" kern="1200" baseline="0">
                <a:solidFill>
                  <a:srgbClr val="1E22AA"/>
                </a:solidFill>
                <a:latin typeface="Prometo Medium" panose="020B0604030203060203" pitchFamily="34" charset="77"/>
                <a:ea typeface="+mn-ea"/>
                <a:cs typeface="+mn-cs"/>
              </a:defRPr>
            </a:pPr>
            <a:endParaRPr lang="en-US"/>
          </a:p>
        </c:txPr>
        <c:crossAx val="2136455048"/>
        <c:crosses val="autoZero"/>
        <c:auto val="1"/>
        <c:lblAlgn val="ctr"/>
        <c:lblOffset val="100"/>
        <c:noMultiLvlLbl val="0"/>
      </c:catAx>
      <c:valAx>
        <c:axId val="2136455048"/>
        <c:scaling>
          <c:orientation val="minMax"/>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rgbClr val="1E22AA"/>
                </a:solidFill>
                <a:latin typeface="Prometo Medium" panose="020B0604030203060203" pitchFamily="34" charset="77"/>
                <a:ea typeface="+mn-ea"/>
                <a:cs typeface="+mn-cs"/>
              </a:defRPr>
            </a:pPr>
            <a:endParaRPr lang="en-US"/>
          </a:p>
        </c:txPr>
        <c:crossAx val="2136451416"/>
        <c:crosses val="max"/>
        <c:crossBetween val="between"/>
      </c:valAx>
      <c:spPr>
        <a:noFill/>
        <a:ln>
          <a:noFill/>
        </a:ln>
        <a:effectLst/>
      </c:spPr>
    </c:plotArea>
    <c:legend>
      <c:legendPos val="b"/>
      <c:layout>
        <c:manualLayout>
          <c:xMode val="edge"/>
          <c:yMode val="edge"/>
          <c:x val="0.254455245797505"/>
          <c:y val="2.1243812687281701E-2"/>
          <c:w val="0.74554476467555342"/>
          <c:h val="4.6166339706265845E-2"/>
        </c:manualLayout>
      </c:layout>
      <c:overlay val="0"/>
      <c:spPr>
        <a:noFill/>
        <a:ln>
          <a:noFill/>
        </a:ln>
        <a:effectLst/>
      </c:spPr>
      <c:txPr>
        <a:bodyPr rot="0" spcFirstLastPara="1" vertOverflow="ellipsis" vert="horz" wrap="square" anchor="ctr" anchorCtr="1"/>
        <a:lstStyle/>
        <a:p>
          <a:pPr>
            <a:defRPr sz="1200" b="0" i="0" u="none" strike="noStrike" kern="1200" baseline="0">
              <a:solidFill>
                <a:srgbClr val="1E22AA"/>
              </a:solidFill>
              <a:latin typeface="Century Gothic" panose="020B0502020202020204" pitchFamily="34" charset="0"/>
              <a:ea typeface="Open Sans Semibold" charset="0"/>
              <a:cs typeface="Open Sans Semibold" charset="0"/>
            </a:defRPr>
          </a:pPr>
          <a:endParaRPr lang="en-US"/>
        </a:p>
      </c:txPr>
    </c:legend>
    <c:plotVisOnly val="1"/>
    <c:dispBlanksAs val="gap"/>
    <c:showDLblsOverMax val="0"/>
  </c:chart>
  <c:spPr>
    <a:noFill/>
    <a:ln>
      <a:noFill/>
    </a:ln>
    <a:effectLst/>
  </c:spPr>
  <c:txPr>
    <a:bodyPr/>
    <a:lstStyle/>
    <a:p>
      <a:pPr>
        <a:defRPr sz="1200">
          <a:latin typeface="+mn-lt"/>
        </a:defRPr>
      </a:pPr>
      <a:endParaRPr lang="en-US"/>
    </a:p>
  </c:txPr>
  <c:externalData r:id="rId2">
    <c:autoUpdate val="0"/>
  </c:externalData>
</c:chartSpace>
</file>

<file path=ppt/charts/chart3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5.4347333664250798E-2"/>
          <c:y val="0.13582762736930701"/>
          <c:w val="0.91874796503659895"/>
          <c:h val="0.69430989913579899"/>
        </c:manualLayout>
      </c:layout>
      <c:barChart>
        <c:barDir val="bar"/>
        <c:grouping val="clustered"/>
        <c:varyColors val="0"/>
        <c:ser>
          <c:idx val="0"/>
          <c:order val="0"/>
          <c:tx>
            <c:strRef>
              <c:f>Sheet1!$B$1</c:f>
              <c:strCache>
                <c:ptCount val="1"/>
                <c:pt idx="0">
                  <c:v>Chief Nursing Informatics Officer</c:v>
                </c:pt>
              </c:strCache>
            </c:strRef>
          </c:tx>
          <c:spPr>
            <a:solidFill>
              <a:srgbClr val="612A8A"/>
            </a:solidFill>
          </c:spPr>
          <c:invertIfNegative val="0"/>
          <c:cat>
            <c:strRef>
              <c:f>Sheet1!$A$2:$A$15</c:f>
              <c:strCache>
                <c:ptCount val="14"/>
                <c:pt idx="0">
                  <c:v>Systems Development</c:v>
                </c:pt>
                <c:pt idx="1">
                  <c:v>Systems Implementation</c:v>
                </c:pt>
                <c:pt idx="2">
                  <c:v>System Optimization/Utilization</c:v>
                </c:pt>
                <c:pt idx="3">
                  <c:v>Quality Initiatives/Reporting</c:v>
                </c:pt>
                <c:pt idx="4">
                  <c:v>Liaison/Communicator</c:v>
                </c:pt>
                <c:pt idx="5">
                  <c:v>Consumer Empowerment/Engagement</c:v>
                </c:pt>
                <c:pt idx="6">
                  <c:v>Informatics Education</c:v>
                </c:pt>
                <c:pt idx="7">
                  <c:v>Project Management</c:v>
                </c:pt>
                <c:pt idx="8">
                  <c:v>Staff Development/Training</c:v>
                </c:pt>
                <c:pt idx="9">
                  <c:v>Policy Development</c:v>
                </c:pt>
                <c:pt idx="10">
                  <c:v>Change/Control Management</c:v>
                </c:pt>
                <c:pt idx="11">
                  <c:v>Regulatory Initiatives</c:v>
                </c:pt>
                <c:pt idx="12">
                  <c:v>Nursing Education</c:v>
                </c:pt>
                <c:pt idx="13">
                  <c:v>Big Data/Clinical Analytics</c:v>
                </c:pt>
              </c:strCache>
            </c:strRef>
          </c:cat>
          <c:val>
            <c:numRef>
              <c:f>Sheet1!$B$2:$B$15</c:f>
              <c:numCache>
                <c:formatCode>0%</c:formatCode>
                <c:ptCount val="14"/>
                <c:pt idx="0">
                  <c:v>0.04</c:v>
                </c:pt>
                <c:pt idx="1">
                  <c:v>0.03</c:v>
                </c:pt>
                <c:pt idx="2">
                  <c:v>0.05</c:v>
                </c:pt>
                <c:pt idx="3">
                  <c:v>0.05</c:v>
                </c:pt>
                <c:pt idx="4">
                  <c:v>0.04</c:v>
                </c:pt>
                <c:pt idx="5">
                  <c:v>0.02</c:v>
                </c:pt>
                <c:pt idx="6">
                  <c:v>0.02</c:v>
                </c:pt>
                <c:pt idx="7">
                  <c:v>0.02</c:v>
                </c:pt>
                <c:pt idx="8">
                  <c:v>0.01</c:v>
                </c:pt>
                <c:pt idx="9">
                  <c:v>0.03</c:v>
                </c:pt>
                <c:pt idx="10">
                  <c:v>0.04</c:v>
                </c:pt>
                <c:pt idx="11">
                  <c:v>0.03</c:v>
                </c:pt>
                <c:pt idx="12">
                  <c:v>0.03</c:v>
                </c:pt>
                <c:pt idx="13">
                  <c:v>0.02</c:v>
                </c:pt>
              </c:numCache>
            </c:numRef>
          </c:val>
          <c:extLst>
            <c:ext xmlns:c16="http://schemas.microsoft.com/office/drawing/2014/chart" uri="{C3380CC4-5D6E-409C-BE32-E72D297353CC}">
              <c16:uniqueId val="{00000000-77A8-478C-B5AA-521ABEAE5357}"/>
            </c:ext>
          </c:extLst>
        </c:ser>
        <c:ser>
          <c:idx val="1"/>
          <c:order val="1"/>
          <c:tx>
            <c:strRef>
              <c:f>Sheet1!$C$1</c:f>
              <c:strCache>
                <c:ptCount val="1"/>
                <c:pt idx="0">
                  <c:v>Nursing Informatics Specialist</c:v>
                </c:pt>
              </c:strCache>
            </c:strRef>
          </c:tx>
          <c:spPr>
            <a:solidFill>
              <a:srgbClr val="D064CE">
                <a:lumMod val="50000"/>
              </a:srgbClr>
            </a:solidFill>
          </c:spPr>
          <c:invertIfNegative val="0"/>
          <c:cat>
            <c:strRef>
              <c:f>Sheet1!$A$2:$A$15</c:f>
              <c:strCache>
                <c:ptCount val="14"/>
                <c:pt idx="0">
                  <c:v>Systems Development</c:v>
                </c:pt>
                <c:pt idx="1">
                  <c:v>Systems Implementation</c:v>
                </c:pt>
                <c:pt idx="2">
                  <c:v>System Optimization/Utilization</c:v>
                </c:pt>
                <c:pt idx="3">
                  <c:v>Quality Initiatives/Reporting</c:v>
                </c:pt>
                <c:pt idx="4">
                  <c:v>Liaison/Communicator</c:v>
                </c:pt>
                <c:pt idx="5">
                  <c:v>Consumer Empowerment/Engagement</c:v>
                </c:pt>
                <c:pt idx="6">
                  <c:v>Informatics Education</c:v>
                </c:pt>
                <c:pt idx="7">
                  <c:v>Project Management</c:v>
                </c:pt>
                <c:pt idx="8">
                  <c:v>Staff Development/Training</c:v>
                </c:pt>
                <c:pt idx="9">
                  <c:v>Policy Development</c:v>
                </c:pt>
                <c:pt idx="10">
                  <c:v>Change/Control Management</c:v>
                </c:pt>
                <c:pt idx="11">
                  <c:v>Regulatory Initiatives</c:v>
                </c:pt>
                <c:pt idx="12">
                  <c:v>Nursing Education</c:v>
                </c:pt>
                <c:pt idx="13">
                  <c:v>Big Data/Clinical Analytics</c:v>
                </c:pt>
              </c:strCache>
            </c:strRef>
          </c:cat>
          <c:val>
            <c:numRef>
              <c:f>Sheet1!$C$2:$C$15</c:f>
              <c:numCache>
                <c:formatCode>0%</c:formatCode>
                <c:ptCount val="14"/>
                <c:pt idx="0">
                  <c:v>0.28000000000000003</c:v>
                </c:pt>
                <c:pt idx="1">
                  <c:v>0.26</c:v>
                </c:pt>
                <c:pt idx="2">
                  <c:v>0.25</c:v>
                </c:pt>
                <c:pt idx="3">
                  <c:v>0.24</c:v>
                </c:pt>
                <c:pt idx="4">
                  <c:v>0.23</c:v>
                </c:pt>
                <c:pt idx="5">
                  <c:v>0.22</c:v>
                </c:pt>
                <c:pt idx="6">
                  <c:v>0.22</c:v>
                </c:pt>
                <c:pt idx="7">
                  <c:v>0.21</c:v>
                </c:pt>
                <c:pt idx="8">
                  <c:v>0.2</c:v>
                </c:pt>
                <c:pt idx="9">
                  <c:v>0.19</c:v>
                </c:pt>
                <c:pt idx="10">
                  <c:v>0.18</c:v>
                </c:pt>
                <c:pt idx="11">
                  <c:v>0.18</c:v>
                </c:pt>
                <c:pt idx="12">
                  <c:v>0.17</c:v>
                </c:pt>
                <c:pt idx="13">
                  <c:v>0.17</c:v>
                </c:pt>
              </c:numCache>
            </c:numRef>
          </c:val>
          <c:extLst>
            <c:ext xmlns:c16="http://schemas.microsoft.com/office/drawing/2014/chart" uri="{C3380CC4-5D6E-409C-BE32-E72D297353CC}">
              <c16:uniqueId val="{0000000A-77A8-478C-B5AA-521ABEAE5357}"/>
            </c:ext>
          </c:extLst>
        </c:ser>
        <c:ser>
          <c:idx val="2"/>
          <c:order val="2"/>
          <c:tx>
            <c:strRef>
              <c:f>Sheet1!$D$1</c:f>
              <c:strCache>
                <c:ptCount val="1"/>
                <c:pt idx="0">
                  <c:v>Director of Clinical Informatics</c:v>
                </c:pt>
              </c:strCache>
            </c:strRef>
          </c:tx>
          <c:spPr>
            <a:solidFill>
              <a:srgbClr val="D064CE">
                <a:lumMod val="75000"/>
              </a:srgbClr>
            </a:solidFill>
          </c:spPr>
          <c:invertIfNegative val="0"/>
          <c:cat>
            <c:strRef>
              <c:f>Sheet1!$A$2:$A$15</c:f>
              <c:strCache>
                <c:ptCount val="14"/>
                <c:pt idx="0">
                  <c:v>Systems Development</c:v>
                </c:pt>
                <c:pt idx="1">
                  <c:v>Systems Implementation</c:v>
                </c:pt>
                <c:pt idx="2">
                  <c:v>System Optimization/Utilization</c:v>
                </c:pt>
                <c:pt idx="3">
                  <c:v>Quality Initiatives/Reporting</c:v>
                </c:pt>
                <c:pt idx="4">
                  <c:v>Liaison/Communicator</c:v>
                </c:pt>
                <c:pt idx="5">
                  <c:v>Consumer Empowerment/Engagement</c:v>
                </c:pt>
                <c:pt idx="6">
                  <c:v>Informatics Education</c:v>
                </c:pt>
                <c:pt idx="7">
                  <c:v>Project Management</c:v>
                </c:pt>
                <c:pt idx="8">
                  <c:v>Staff Development/Training</c:v>
                </c:pt>
                <c:pt idx="9">
                  <c:v>Policy Development</c:v>
                </c:pt>
                <c:pt idx="10">
                  <c:v>Change/Control Management</c:v>
                </c:pt>
                <c:pt idx="11">
                  <c:v>Regulatory Initiatives</c:v>
                </c:pt>
                <c:pt idx="12">
                  <c:v>Nursing Education</c:v>
                </c:pt>
                <c:pt idx="13">
                  <c:v>Big Data/Clinical Analytics</c:v>
                </c:pt>
              </c:strCache>
            </c:strRef>
          </c:cat>
          <c:val>
            <c:numRef>
              <c:f>Sheet1!$D$2:$D$15</c:f>
              <c:numCache>
                <c:formatCode>0%</c:formatCode>
                <c:ptCount val="14"/>
                <c:pt idx="0">
                  <c:v>0.08</c:v>
                </c:pt>
                <c:pt idx="1">
                  <c:v>0.1</c:v>
                </c:pt>
                <c:pt idx="2">
                  <c:v>0.1</c:v>
                </c:pt>
                <c:pt idx="3">
                  <c:v>0.09</c:v>
                </c:pt>
                <c:pt idx="4">
                  <c:v>0.08</c:v>
                </c:pt>
                <c:pt idx="5">
                  <c:v>0.1</c:v>
                </c:pt>
                <c:pt idx="6">
                  <c:v>0.05</c:v>
                </c:pt>
                <c:pt idx="7">
                  <c:v>0.12</c:v>
                </c:pt>
                <c:pt idx="8">
                  <c:v>0.1</c:v>
                </c:pt>
                <c:pt idx="9">
                  <c:v>0.16</c:v>
                </c:pt>
                <c:pt idx="10">
                  <c:v>7.0000000000000007E-2</c:v>
                </c:pt>
                <c:pt idx="11">
                  <c:v>0.16</c:v>
                </c:pt>
                <c:pt idx="12">
                  <c:v>0.06</c:v>
                </c:pt>
                <c:pt idx="13">
                  <c:v>7.0000000000000007E-2</c:v>
                </c:pt>
              </c:numCache>
            </c:numRef>
          </c:val>
          <c:extLst>
            <c:ext xmlns:c16="http://schemas.microsoft.com/office/drawing/2014/chart" uri="{C3380CC4-5D6E-409C-BE32-E72D297353CC}">
              <c16:uniqueId val="{0000000B-77A8-478C-B5AA-521ABEAE5357}"/>
            </c:ext>
          </c:extLst>
        </c:ser>
        <c:ser>
          <c:idx val="3"/>
          <c:order val="3"/>
          <c:tx>
            <c:strRef>
              <c:f>Sheet1!$E$1</c:f>
              <c:strCache>
                <c:ptCount val="1"/>
                <c:pt idx="0">
                  <c:v>Manager of Clinical Informatics</c:v>
                </c:pt>
              </c:strCache>
            </c:strRef>
          </c:tx>
          <c:spPr>
            <a:solidFill>
              <a:srgbClr val="8B71CD"/>
            </a:solidFill>
          </c:spPr>
          <c:invertIfNegative val="0"/>
          <c:cat>
            <c:strRef>
              <c:f>Sheet1!$A$2:$A$15</c:f>
              <c:strCache>
                <c:ptCount val="14"/>
                <c:pt idx="0">
                  <c:v>Systems Development</c:v>
                </c:pt>
                <c:pt idx="1">
                  <c:v>Systems Implementation</c:v>
                </c:pt>
                <c:pt idx="2">
                  <c:v>System Optimization/Utilization</c:v>
                </c:pt>
                <c:pt idx="3">
                  <c:v>Quality Initiatives/Reporting</c:v>
                </c:pt>
                <c:pt idx="4">
                  <c:v>Liaison/Communicator</c:v>
                </c:pt>
                <c:pt idx="5">
                  <c:v>Consumer Empowerment/Engagement</c:v>
                </c:pt>
                <c:pt idx="6">
                  <c:v>Informatics Education</c:v>
                </c:pt>
                <c:pt idx="7">
                  <c:v>Project Management</c:v>
                </c:pt>
                <c:pt idx="8">
                  <c:v>Staff Development/Training</c:v>
                </c:pt>
                <c:pt idx="9">
                  <c:v>Policy Development</c:v>
                </c:pt>
                <c:pt idx="10">
                  <c:v>Change/Control Management</c:v>
                </c:pt>
                <c:pt idx="11">
                  <c:v>Regulatory Initiatives</c:v>
                </c:pt>
                <c:pt idx="12">
                  <c:v>Nursing Education</c:v>
                </c:pt>
                <c:pt idx="13">
                  <c:v>Big Data/Clinical Analytics</c:v>
                </c:pt>
              </c:strCache>
            </c:strRef>
          </c:cat>
          <c:val>
            <c:numRef>
              <c:f>Sheet1!$E$2:$E$15</c:f>
              <c:numCache>
                <c:formatCode>0%</c:formatCode>
                <c:ptCount val="14"/>
                <c:pt idx="0">
                  <c:v>0.1</c:v>
                </c:pt>
                <c:pt idx="1">
                  <c:v>0.09</c:v>
                </c:pt>
                <c:pt idx="2">
                  <c:v>0.11</c:v>
                </c:pt>
                <c:pt idx="3">
                  <c:v>0.11</c:v>
                </c:pt>
                <c:pt idx="4">
                  <c:v>0.08</c:v>
                </c:pt>
                <c:pt idx="5">
                  <c:v>0.02</c:v>
                </c:pt>
                <c:pt idx="6">
                  <c:v>0.08</c:v>
                </c:pt>
                <c:pt idx="7">
                  <c:v>0.1</c:v>
                </c:pt>
                <c:pt idx="8">
                  <c:v>7.0000000000000007E-2</c:v>
                </c:pt>
                <c:pt idx="9">
                  <c:v>7.0000000000000007E-2</c:v>
                </c:pt>
                <c:pt idx="10">
                  <c:v>0.11</c:v>
                </c:pt>
                <c:pt idx="11">
                  <c:v>0.08</c:v>
                </c:pt>
                <c:pt idx="12">
                  <c:v>0.08</c:v>
                </c:pt>
                <c:pt idx="13">
                  <c:v>0.09</c:v>
                </c:pt>
              </c:numCache>
            </c:numRef>
          </c:val>
          <c:extLst>
            <c:ext xmlns:c16="http://schemas.microsoft.com/office/drawing/2014/chart" uri="{C3380CC4-5D6E-409C-BE32-E72D297353CC}">
              <c16:uniqueId val="{0000000C-77A8-478C-B5AA-521ABEAE5357}"/>
            </c:ext>
          </c:extLst>
        </c:ser>
        <c:ser>
          <c:idx val="4"/>
          <c:order val="4"/>
          <c:tx>
            <c:strRef>
              <c:f>Sheet1!$F$1</c:f>
              <c:strCache>
                <c:ptCount val="1"/>
                <c:pt idx="0">
                  <c:v>Clinical Informatics Specialist</c:v>
                </c:pt>
              </c:strCache>
            </c:strRef>
          </c:tx>
          <c:spPr>
            <a:solidFill>
              <a:srgbClr val="C9A6E4"/>
            </a:solidFill>
          </c:spPr>
          <c:invertIfNegative val="0"/>
          <c:cat>
            <c:strRef>
              <c:f>Sheet1!$A$2:$A$15</c:f>
              <c:strCache>
                <c:ptCount val="14"/>
                <c:pt idx="0">
                  <c:v>Systems Development</c:v>
                </c:pt>
                <c:pt idx="1">
                  <c:v>Systems Implementation</c:v>
                </c:pt>
                <c:pt idx="2">
                  <c:v>System Optimization/Utilization</c:v>
                </c:pt>
                <c:pt idx="3">
                  <c:v>Quality Initiatives/Reporting</c:v>
                </c:pt>
                <c:pt idx="4">
                  <c:v>Liaison/Communicator</c:v>
                </c:pt>
                <c:pt idx="5">
                  <c:v>Consumer Empowerment/Engagement</c:v>
                </c:pt>
                <c:pt idx="6">
                  <c:v>Informatics Education</c:v>
                </c:pt>
                <c:pt idx="7">
                  <c:v>Project Management</c:v>
                </c:pt>
                <c:pt idx="8">
                  <c:v>Staff Development/Training</c:v>
                </c:pt>
                <c:pt idx="9">
                  <c:v>Policy Development</c:v>
                </c:pt>
                <c:pt idx="10">
                  <c:v>Change/Control Management</c:v>
                </c:pt>
                <c:pt idx="11">
                  <c:v>Regulatory Initiatives</c:v>
                </c:pt>
                <c:pt idx="12">
                  <c:v>Nursing Education</c:v>
                </c:pt>
                <c:pt idx="13">
                  <c:v>Big Data/Clinical Analytics</c:v>
                </c:pt>
              </c:strCache>
            </c:strRef>
          </c:cat>
          <c:val>
            <c:numRef>
              <c:f>Sheet1!$F$2:$F$15</c:f>
              <c:numCache>
                <c:formatCode>0%</c:formatCode>
                <c:ptCount val="14"/>
                <c:pt idx="0">
                  <c:v>0.16</c:v>
                </c:pt>
                <c:pt idx="1">
                  <c:v>0.17</c:v>
                </c:pt>
                <c:pt idx="2">
                  <c:v>0.16</c:v>
                </c:pt>
                <c:pt idx="3">
                  <c:v>0.14000000000000001</c:v>
                </c:pt>
                <c:pt idx="4">
                  <c:v>0.13</c:v>
                </c:pt>
                <c:pt idx="5">
                  <c:v>0.08</c:v>
                </c:pt>
                <c:pt idx="6">
                  <c:v>0.17</c:v>
                </c:pt>
                <c:pt idx="7">
                  <c:v>0.16</c:v>
                </c:pt>
                <c:pt idx="8">
                  <c:v>0.15</c:v>
                </c:pt>
                <c:pt idx="9">
                  <c:v>0.02</c:v>
                </c:pt>
                <c:pt idx="10">
                  <c:v>0.14000000000000001</c:v>
                </c:pt>
                <c:pt idx="11">
                  <c:v>0.12</c:v>
                </c:pt>
                <c:pt idx="12">
                  <c:v>0.12</c:v>
                </c:pt>
                <c:pt idx="13">
                  <c:v>0.13</c:v>
                </c:pt>
              </c:numCache>
            </c:numRef>
          </c:val>
          <c:extLst>
            <c:ext xmlns:c16="http://schemas.microsoft.com/office/drawing/2014/chart" uri="{C3380CC4-5D6E-409C-BE32-E72D297353CC}">
              <c16:uniqueId val="{0000000D-77A8-478C-B5AA-521ABEAE5357}"/>
            </c:ext>
          </c:extLst>
        </c:ser>
        <c:dLbls>
          <c:showLegendKey val="0"/>
          <c:showVal val="0"/>
          <c:showCatName val="0"/>
          <c:showSerName val="0"/>
          <c:showPercent val="0"/>
          <c:showBubbleSize val="0"/>
        </c:dLbls>
        <c:gapWidth val="150"/>
        <c:axId val="2136451416"/>
        <c:axId val="2136455048"/>
      </c:barChart>
      <c:catAx>
        <c:axId val="213645141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0" spcFirstLastPara="1" vertOverflow="ellipsis" wrap="square" anchor="ctr" anchorCtr="1"/>
          <a:lstStyle/>
          <a:p>
            <a:pPr algn="r">
              <a:defRPr sz="1000" b="0" i="0" u="none" strike="noStrike" kern="1200" baseline="0">
                <a:solidFill>
                  <a:srgbClr val="1E22AA"/>
                </a:solidFill>
                <a:latin typeface="Prometo Medium" panose="020B0604030203060203" pitchFamily="34" charset="77"/>
                <a:ea typeface="+mn-ea"/>
                <a:cs typeface="+mn-cs"/>
              </a:defRPr>
            </a:pPr>
            <a:endParaRPr lang="en-US"/>
          </a:p>
        </c:txPr>
        <c:crossAx val="2136455048"/>
        <c:crosses val="autoZero"/>
        <c:auto val="1"/>
        <c:lblAlgn val="ctr"/>
        <c:lblOffset val="100"/>
        <c:noMultiLvlLbl val="0"/>
      </c:catAx>
      <c:valAx>
        <c:axId val="2136455048"/>
        <c:scaling>
          <c:orientation val="minMax"/>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rgbClr val="1E22AA"/>
                </a:solidFill>
                <a:latin typeface="Prometo Medium" panose="020B0604030203060203" pitchFamily="34" charset="77"/>
                <a:ea typeface="+mn-ea"/>
                <a:cs typeface="+mn-cs"/>
              </a:defRPr>
            </a:pPr>
            <a:endParaRPr lang="en-US"/>
          </a:p>
        </c:txPr>
        <c:crossAx val="2136451416"/>
        <c:crosses val="max"/>
        <c:crossBetween val="between"/>
      </c:valAx>
      <c:spPr>
        <a:noFill/>
        <a:ln>
          <a:noFill/>
        </a:ln>
        <a:effectLst/>
      </c:spPr>
    </c:plotArea>
    <c:legend>
      <c:legendPos val="b"/>
      <c:layout>
        <c:manualLayout>
          <c:xMode val="edge"/>
          <c:yMode val="edge"/>
          <c:x val="6.7575873573710518E-2"/>
          <c:y val="6.3065665839617368E-4"/>
          <c:w val="0.93242412642628958"/>
          <c:h val="0.10528900377889037"/>
        </c:manualLayout>
      </c:layout>
      <c:overlay val="0"/>
      <c:spPr>
        <a:noFill/>
        <a:ln>
          <a:noFill/>
        </a:ln>
        <a:effectLst/>
      </c:spPr>
      <c:txPr>
        <a:bodyPr rot="0" spcFirstLastPara="1" vertOverflow="ellipsis" vert="horz" wrap="square" anchor="ctr" anchorCtr="1"/>
        <a:lstStyle/>
        <a:p>
          <a:pPr>
            <a:defRPr sz="1100" b="0" i="0" u="none" strike="noStrike" kern="1200" baseline="0">
              <a:solidFill>
                <a:srgbClr val="1E22AA"/>
              </a:solidFill>
              <a:latin typeface="Century Gothic" panose="020B0502020202020204" pitchFamily="34" charset="0"/>
              <a:ea typeface="Open Sans Semibold" charset="0"/>
              <a:cs typeface="Open Sans Semibold" charset="0"/>
            </a:defRPr>
          </a:pPr>
          <a:endParaRPr lang="en-US"/>
        </a:p>
      </c:txPr>
    </c:legend>
    <c:plotVisOnly val="1"/>
    <c:dispBlanksAs val="gap"/>
    <c:showDLblsOverMax val="0"/>
  </c:chart>
  <c:spPr>
    <a:noFill/>
    <a:ln>
      <a:noFill/>
    </a:ln>
    <a:effectLst/>
  </c:spPr>
  <c:txPr>
    <a:bodyPr/>
    <a:lstStyle/>
    <a:p>
      <a:pPr>
        <a:defRPr sz="1200">
          <a:latin typeface="+mn-lt"/>
        </a:defRPr>
      </a:pPr>
      <a:endParaRPr lang="en-US"/>
    </a:p>
  </c:txPr>
  <c:externalData r:id="rId2">
    <c:autoUpdate val="0"/>
  </c:externalData>
</c:chartSpace>
</file>

<file path=ppt/charts/chart3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39200661726636543"/>
          <c:y val="8.6232679886095273E-2"/>
          <c:w val="0.60551262993860788"/>
          <c:h val="0.9082543773724493"/>
        </c:manualLayout>
      </c:layout>
      <c:barChart>
        <c:barDir val="bar"/>
        <c:grouping val="stacked"/>
        <c:varyColors val="0"/>
        <c:ser>
          <c:idx val="0"/>
          <c:order val="0"/>
          <c:tx>
            <c:strRef>
              <c:f>Sheet1!$B$1</c:f>
              <c:strCache>
                <c:ptCount val="1"/>
                <c:pt idx="0">
                  <c:v>#1 Barrier</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9"/>
                <c:pt idx="0">
                  <c:v>Lack of career advancement/promotion opportunities</c:v>
                </c:pt>
                <c:pt idx="1">
                  <c:v>Achieving/sustaining a work/life balance</c:v>
                </c:pt>
                <c:pt idx="2">
                  <c:v>Lack of coaches, mentors or sponsors</c:v>
                </c:pt>
                <c:pt idx="3">
                  <c:v>Financial costs of education, certifications and professional development opportunities</c:v>
                </c:pt>
                <c:pt idx="4">
                  <c:v>Pay equity</c:v>
                </c:pt>
                <c:pt idx="5">
                  <c:v>Availability of education and training resources</c:v>
                </c:pt>
                <c:pt idx="6">
                  <c:v>Lack of high profile, highly visible projects</c:v>
                </c:pt>
                <c:pt idx="7">
                  <c:v>Lack of diversity among management</c:v>
                </c:pt>
                <c:pt idx="8">
                  <c:v>Gender/Racial stereotypes</c:v>
                </c:pt>
              </c:strCache>
            </c:strRef>
          </c:cat>
          <c:val>
            <c:numRef>
              <c:f>Sheet1!$B$2:$B$10</c:f>
              <c:numCache>
                <c:formatCode>0%</c:formatCode>
                <c:ptCount val="9"/>
                <c:pt idx="0">
                  <c:v>0.2</c:v>
                </c:pt>
                <c:pt idx="1">
                  <c:v>0.17</c:v>
                </c:pt>
                <c:pt idx="2">
                  <c:v>0.12</c:v>
                </c:pt>
                <c:pt idx="3">
                  <c:v>0.11</c:v>
                </c:pt>
                <c:pt idx="4">
                  <c:v>0.09</c:v>
                </c:pt>
                <c:pt idx="5">
                  <c:v>0.08</c:v>
                </c:pt>
                <c:pt idx="6">
                  <c:v>7.0000000000000007E-2</c:v>
                </c:pt>
                <c:pt idx="7">
                  <c:v>0.05</c:v>
                </c:pt>
                <c:pt idx="8">
                  <c:v>0.03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DBFE-4CAE-9179-9E39E51E1C5B}"/>
            </c:ext>
          </c:extLst>
        </c:ser>
        <c:ser>
          <c:idx val="1"/>
          <c:order val="1"/>
          <c:tx>
            <c:strRef>
              <c:f>Sheet1!$C$1</c:f>
              <c:strCache>
                <c:ptCount val="1"/>
                <c:pt idx="0">
                  <c:v>#2 Barrier</c:v>
                </c:pt>
              </c:strCache>
            </c:strRef>
          </c:tx>
          <c:spPr>
            <a:solidFill>
              <a:schemeClr val="accent2"/>
            </a:solidFill>
            <a:ln>
              <a:noFill/>
            </a:ln>
            <a:effectLst/>
          </c:spPr>
          <c:invertIfNegative val="0"/>
          <c:dLbls>
            <c:dLbl>
              <c:idx val="2"/>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DBFE-4CAE-9179-9E39E51E1C5B}"/>
                </c:ext>
              </c:extLst>
            </c:dLbl>
            <c:dLbl>
              <c:idx val="6"/>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DBFE-4CAE-9179-9E39E51E1C5B}"/>
                </c:ext>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9"/>
                <c:pt idx="0">
                  <c:v>Lack of career advancement/promotion opportunities</c:v>
                </c:pt>
                <c:pt idx="1">
                  <c:v>Achieving/sustaining a work/life balance</c:v>
                </c:pt>
                <c:pt idx="2">
                  <c:v>Lack of coaches, mentors or sponsors</c:v>
                </c:pt>
                <c:pt idx="3">
                  <c:v>Financial costs of education, certifications and professional development opportunities</c:v>
                </c:pt>
                <c:pt idx="4">
                  <c:v>Pay equity</c:v>
                </c:pt>
                <c:pt idx="5">
                  <c:v>Availability of education and training resources</c:v>
                </c:pt>
                <c:pt idx="6">
                  <c:v>Lack of high profile, highly visible projects</c:v>
                </c:pt>
                <c:pt idx="7">
                  <c:v>Lack of diversity among management</c:v>
                </c:pt>
                <c:pt idx="8">
                  <c:v>Gender/Racial stereotypes</c:v>
                </c:pt>
              </c:strCache>
            </c:strRef>
          </c:cat>
          <c:val>
            <c:numRef>
              <c:f>Sheet1!$C$2:$C$10</c:f>
              <c:numCache>
                <c:formatCode>0%</c:formatCode>
                <c:ptCount val="9"/>
                <c:pt idx="0">
                  <c:v>0.15</c:v>
                </c:pt>
                <c:pt idx="1">
                  <c:v>0.1</c:v>
                </c:pt>
                <c:pt idx="2">
                  <c:v>0.11</c:v>
                </c:pt>
                <c:pt idx="3">
                  <c:v>0.1</c:v>
                </c:pt>
                <c:pt idx="4">
                  <c:v>0.09</c:v>
                </c:pt>
                <c:pt idx="5">
                  <c:v>0.09</c:v>
                </c:pt>
                <c:pt idx="6">
                  <c:v>0.08</c:v>
                </c:pt>
                <c:pt idx="7">
                  <c:v>0.06</c:v>
                </c:pt>
                <c:pt idx="8">
                  <c:v>0.03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DBFE-4CAE-9179-9E39E51E1C5B}"/>
            </c:ext>
          </c:extLst>
        </c:ser>
        <c:ser>
          <c:idx val="2"/>
          <c:order val="2"/>
          <c:tx>
            <c:strRef>
              <c:f>Sheet1!$D$1</c:f>
              <c:strCache>
                <c:ptCount val="1"/>
                <c:pt idx="0">
                  <c:v>#3 Barrier</c:v>
                </c:pt>
              </c:strCache>
            </c:strRef>
          </c:tx>
          <c:spPr>
            <a:solidFill>
              <a:schemeClr val="accent3"/>
            </a:solidFill>
            <a:ln>
              <a:noFill/>
            </a:ln>
            <a:effectLst/>
          </c:spPr>
          <c:invertIfNegative val="0"/>
          <c:dLbls>
            <c:dLbl>
              <c:idx val="5"/>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DBFE-4CAE-9179-9E39E51E1C5B}"/>
                </c:ext>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9"/>
                <c:pt idx="0">
                  <c:v>Lack of career advancement/promotion opportunities</c:v>
                </c:pt>
                <c:pt idx="1">
                  <c:v>Achieving/sustaining a work/life balance</c:v>
                </c:pt>
                <c:pt idx="2">
                  <c:v>Lack of coaches, mentors or sponsors</c:v>
                </c:pt>
                <c:pt idx="3">
                  <c:v>Financial costs of education, certifications and professional development opportunities</c:v>
                </c:pt>
                <c:pt idx="4">
                  <c:v>Pay equity</c:v>
                </c:pt>
                <c:pt idx="5">
                  <c:v>Availability of education and training resources</c:v>
                </c:pt>
                <c:pt idx="6">
                  <c:v>Lack of high profile, highly visible projects</c:v>
                </c:pt>
                <c:pt idx="7">
                  <c:v>Lack of diversity among management</c:v>
                </c:pt>
                <c:pt idx="8">
                  <c:v>Gender/Racial stereotypes</c:v>
                </c:pt>
              </c:strCache>
            </c:strRef>
          </c:cat>
          <c:val>
            <c:numRef>
              <c:f>Sheet1!$D$2:$D$10</c:f>
              <c:numCache>
                <c:formatCode>0%</c:formatCode>
                <c:ptCount val="9"/>
                <c:pt idx="0">
                  <c:v>0.13</c:v>
                </c:pt>
                <c:pt idx="1">
                  <c:v>0.11</c:v>
                </c:pt>
                <c:pt idx="2">
                  <c:v>0.1</c:v>
                </c:pt>
                <c:pt idx="3">
                  <c:v>0.1</c:v>
                </c:pt>
                <c:pt idx="4">
                  <c:v>7.0000000000000007E-2</c:v>
                </c:pt>
                <c:pt idx="5">
                  <c:v>0.06</c:v>
                </c:pt>
                <c:pt idx="6">
                  <c:v>0.06</c:v>
                </c:pt>
                <c:pt idx="7">
                  <c:v>0.04</c:v>
                </c:pt>
                <c:pt idx="8">
                  <c:v>0.05</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7-DBFE-4CAE-9179-9E39E51E1C5B}"/>
            </c:ext>
          </c:extLst>
        </c:ser>
        <c:dLbls>
          <c:dLblPos val="ctr"/>
          <c:showLegendKey val="0"/>
          <c:showVal val="1"/>
          <c:showCatName val="0"/>
          <c:showSerName val="0"/>
          <c:showPercent val="0"/>
          <c:showBubbleSize val="0"/>
        </c:dLbls>
        <c:gapWidth val="100"/>
        <c:overlap val="100"/>
        <c:axId val="1"/>
        <c:axId val="2"/>
        <c:extLst/>
      </c:barChart>
      <c:catAx>
        <c:axId val="1"/>
        <c:scaling>
          <c:orientation val="maxMin"/>
        </c:scaling>
        <c:delete val="0"/>
        <c:axPos val="l"/>
        <c:numFmt formatCode="General" sourceLinked="0"/>
        <c:majorTickMark val="none"/>
        <c:minorTickMark val="none"/>
        <c:tickLblPos val="low"/>
        <c:spPr>
          <a:noFill/>
          <a:ln w="9525" cap="flat" cmpd="sng" algn="ctr">
            <a:solidFill>
              <a:schemeClr val="tx1">
                <a:lumMod val="15000"/>
                <a:lumOff val="85000"/>
              </a:schemeClr>
            </a:solidFill>
            <a:round/>
          </a:ln>
          <a:effectLst/>
        </c:spPr>
        <c:txPr>
          <a:bodyPr rot="0" spcFirstLastPara="1" vertOverflow="ellipsis" wrap="square" anchor="ctr" anchorCtr="1"/>
          <a:lstStyle/>
          <a:p>
            <a:pPr algn="r">
              <a:defRPr sz="1100" b="0" i="0" u="none" strike="noStrike" kern="1200" baseline="0">
                <a:solidFill>
                  <a:schemeClr val="tx1">
                    <a:lumMod val="65000"/>
                    <a:lumOff val="35000"/>
                  </a:schemeClr>
                </a:solidFill>
                <a:latin typeface="+mn-lt"/>
                <a:ea typeface="+mn-ea"/>
                <a:cs typeface="+mn-cs"/>
              </a:defRPr>
            </a:pPr>
            <a:endParaRPr lang="en-US"/>
          </a:p>
        </c:txPr>
        <c:crossAx val="2"/>
        <c:crosses val="autoZero"/>
        <c:auto val="1"/>
        <c:lblAlgn val="ctr"/>
        <c:lblOffset val="100"/>
        <c:noMultiLvlLbl val="0"/>
      </c:catAx>
      <c:valAx>
        <c:axId val="2"/>
        <c:scaling>
          <c:orientation val="minMax"/>
          <c:max val="1"/>
        </c:scaling>
        <c:delete val="1"/>
        <c:axPos val="b"/>
        <c:numFmt formatCode="0%" sourceLinked="0"/>
        <c:majorTickMark val="none"/>
        <c:minorTickMark val="none"/>
        <c:tickLblPos val="nextTo"/>
        <c:crossAx val="1"/>
        <c:crosses val="max"/>
        <c:crossBetween val="between"/>
      </c:valAx>
      <c:spPr>
        <a:noFill/>
        <a:ln>
          <a:noFill/>
        </a:ln>
        <a:effectLst/>
      </c:spPr>
    </c:plotArea>
    <c:legend>
      <c:legendPos val="t"/>
      <c:layout>
        <c:manualLayout>
          <c:xMode val="edge"/>
          <c:yMode val="edge"/>
          <c:x val="0.28224117802812065"/>
          <c:y val="1.8331973190720937E-2"/>
          <c:w val="0.41106290280504232"/>
          <c:h val="6.0463843832600839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Century Gothic" panose="020B0502020202020204" pitchFamily="34" charset="0"/>
              <a:ea typeface="+mn-ea"/>
              <a:cs typeface="+mn-cs"/>
            </a:defRPr>
          </a:pPr>
          <a:endParaRPr lang="en-US"/>
        </a:p>
      </c:txPr>
    </c:legend>
    <c:plotVisOnly val="1"/>
    <c:dispBlanksAs val="gap"/>
    <c:showDLblsOverMax val="0"/>
    <c:extLst xmlns:mc="http://schemas.openxmlformats.org/markup-compatibility/2006" xmlns:c14="http://schemas.microsoft.com/office/drawing/2007/8/2/chart" xmlns:c16r3="http://schemas.microsoft.com/office/drawing/2017/03/chart" xmlns:c15="http://schemas.microsoft.com/office/drawing/2012/chart" xmlns:c16="http://schemas.microsoft.com/office/drawing/2014/chart">
      <c:ext xmlns:c16r3="http://schemas.microsoft.com/office/drawing/2017/03/chart">
        <c16r3:dataDisplayOptions16 xmlns:c16r3="http://schemas.microsoft.com/office/drawing/2017/03/chart">
          <c16r3:dispNaAsBlank val="1"/>
        </c16r3:dataDisplayOptions16>
      </c:ext>
    </c:extLst>
  </c:chart>
  <c:spPr>
    <a:noFill/>
    <a:ln>
      <a:noFill/>
    </a:ln>
    <a:effectLst/>
  </c:spPr>
  <c:txPr>
    <a:bodyPr/>
    <a:lstStyle/>
    <a:p>
      <a:pPr>
        <a:defRPr/>
      </a:pPr>
      <a:endParaRPr lang="en-US"/>
    </a:p>
  </c:txPr>
  <c:externalData r:id="rId4">
    <c:autoUpdate val="0"/>
  </c:externalData>
  <c:userShapes r:id="rId5"/>
</c:chartSpace>
</file>

<file path=ppt/charts/chart3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34162474210571742"/>
          <c:y val="0.13614776857023403"/>
          <c:w val="0.60769381750709006"/>
          <c:h val="0.83989573145110152"/>
        </c:manualLayout>
      </c:layout>
      <c:barChart>
        <c:barDir val="bar"/>
        <c:grouping val="clustered"/>
        <c:varyColors val="0"/>
        <c:ser>
          <c:idx val="0"/>
          <c:order val="0"/>
          <c:tx>
            <c:strRef>
              <c:f>Sheet1!$B$1</c:f>
              <c:strCache>
                <c:ptCount val="1"/>
                <c:pt idx="0">
                  <c:v>2022 Results</c:v>
                </c:pt>
              </c:strCache>
            </c:strRef>
          </c:tx>
          <c:spPr>
            <a:solidFill>
              <a:srgbClr val="FFFFFF">
                <a:lumMod val="75000"/>
              </a:srgbClr>
            </a:solidFill>
            <a:ln>
              <a:noFill/>
            </a:ln>
            <a:effectLst/>
          </c:spPr>
          <c:invertIfNegative val="0"/>
          <c:dPt>
            <c:idx val="0"/>
            <c:invertIfNegative val="0"/>
            <c:bubble3D val="0"/>
            <c:spPr>
              <a:solidFill>
                <a:srgbClr val="FFFFFF">
                  <a:lumMod val="75000"/>
                </a:srgbClr>
              </a:solidFill>
              <a:ln>
                <a:noFill/>
              </a:ln>
              <a:effectLst/>
            </c:spPr>
            <c:extLst>
              <c:ext xmlns:c16="http://schemas.microsoft.com/office/drawing/2014/chart" uri="{C3380CC4-5D6E-409C-BE32-E72D297353CC}">
                <c16:uniqueId val="{00000001-AEFC-4209-ABB3-DAAD89F1AC37}"/>
              </c:ext>
            </c:extLst>
          </c:dPt>
          <c:dPt>
            <c:idx val="1"/>
            <c:invertIfNegative val="0"/>
            <c:bubble3D val="0"/>
            <c:spPr>
              <a:solidFill>
                <a:srgbClr val="FFFFFF">
                  <a:lumMod val="75000"/>
                </a:srgbClr>
              </a:solidFill>
              <a:ln>
                <a:noFill/>
              </a:ln>
              <a:effectLst/>
            </c:spPr>
            <c:extLst>
              <c:ext xmlns:c16="http://schemas.microsoft.com/office/drawing/2014/chart" uri="{C3380CC4-5D6E-409C-BE32-E72D297353CC}">
                <c16:uniqueId val="{00000003-AEFC-4209-ABB3-DAAD89F1AC37}"/>
              </c:ext>
            </c:extLst>
          </c:dPt>
          <c:dPt>
            <c:idx val="6"/>
            <c:invertIfNegative val="0"/>
            <c:bubble3D val="0"/>
            <c:spPr>
              <a:solidFill>
                <a:srgbClr val="55C1E9"/>
              </a:solidFill>
              <a:ln>
                <a:noFill/>
              </a:ln>
              <a:effectLst/>
            </c:spPr>
            <c:extLst>
              <c:ext xmlns:c16="http://schemas.microsoft.com/office/drawing/2014/chart" uri="{C3380CC4-5D6E-409C-BE32-E72D297353CC}">
                <c16:uniqueId val="{00000007-AEFC-4209-ABB3-DAAD89F1AC37}"/>
              </c:ext>
            </c:extLst>
          </c:dPt>
          <c:dPt>
            <c:idx val="7"/>
            <c:invertIfNegative val="0"/>
            <c:bubble3D val="0"/>
            <c:spPr>
              <a:solidFill>
                <a:srgbClr val="3CD5AF"/>
              </a:solidFill>
              <a:ln>
                <a:noFill/>
              </a:ln>
              <a:effectLst/>
            </c:spPr>
            <c:extLst>
              <c:ext xmlns:c16="http://schemas.microsoft.com/office/drawing/2014/chart" uri="{C3380CC4-5D6E-409C-BE32-E72D297353CC}">
                <c16:uniqueId val="{00000008-AEFC-4209-ABB3-DAAD89F1AC37}"/>
              </c:ext>
            </c:extLst>
          </c:dPt>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9"/>
                <c:pt idx="0">
                  <c:v>Lack of career advancement/promotion opportunities</c:v>
                </c:pt>
                <c:pt idx="1">
                  <c:v>Achieving/sustaining a work/life balance</c:v>
                </c:pt>
                <c:pt idx="2">
                  <c:v>Lack of coaches, mentors or sponsors</c:v>
                </c:pt>
                <c:pt idx="3">
                  <c:v>Financial costs of education, certifications and professional development opportunities</c:v>
                </c:pt>
                <c:pt idx="4">
                  <c:v>Pay equity</c:v>
                </c:pt>
                <c:pt idx="5">
                  <c:v>Availability of education and training resources</c:v>
                </c:pt>
                <c:pt idx="6">
                  <c:v>Lack of high profile, highly visible projects</c:v>
                </c:pt>
                <c:pt idx="7">
                  <c:v>Lack of diversity among management</c:v>
                </c:pt>
                <c:pt idx="8">
                  <c:v>Gender/Racial stereotypes</c:v>
                </c:pt>
              </c:strCache>
            </c:strRef>
          </c:cat>
          <c:val>
            <c:numRef>
              <c:f>Sheet1!$B$2:$B$10</c:f>
              <c:numCache>
                <c:formatCode>0%</c:formatCode>
                <c:ptCount val="9"/>
                <c:pt idx="0">
                  <c:v>0.48032200357781751</c:v>
                </c:pt>
                <c:pt idx="1">
                  <c:v>0.37924865831842575</c:v>
                </c:pt>
                <c:pt idx="2">
                  <c:v>0.32558139534883723</c:v>
                </c:pt>
                <c:pt idx="3">
                  <c:v>0.30500894454382826</c:v>
                </c:pt>
                <c:pt idx="4">
                  <c:v>0.24686940966010734</c:v>
                </c:pt>
                <c:pt idx="5">
                  <c:v>0.22719141323792486</c:v>
                </c:pt>
                <c:pt idx="6">
                  <c:v>0.2075134168157424</c:v>
                </c:pt>
                <c:pt idx="7">
                  <c:v>0.15474060822898031</c:v>
                </c:pt>
                <c:pt idx="8">
                  <c:v>0.10644007155635063</c:v>
                </c:pt>
              </c:numCache>
            </c:numRef>
          </c:val>
          <c:extLst>
            <c:ext xmlns:c16="http://schemas.microsoft.com/office/drawing/2014/chart" uri="{C3380CC4-5D6E-409C-BE32-E72D297353CC}">
              <c16:uniqueId val="{00000006-AEFC-4209-ABB3-DAAD89F1AC37}"/>
            </c:ext>
          </c:extLst>
        </c:ser>
        <c:dLbls>
          <c:dLblPos val="outEnd"/>
          <c:showLegendKey val="0"/>
          <c:showVal val="1"/>
          <c:showCatName val="0"/>
          <c:showSerName val="0"/>
          <c:showPercent val="0"/>
          <c:showBubbleSize val="0"/>
        </c:dLbls>
        <c:gapWidth val="75"/>
        <c:axId val="159569183"/>
        <c:axId val="159577503"/>
      </c:barChart>
      <c:catAx>
        <c:axId val="159569183"/>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lgn="r">
              <a:defRPr sz="1050" b="0" i="0" u="none" strike="noStrike" kern="1200" baseline="0">
                <a:solidFill>
                  <a:schemeClr val="tx1">
                    <a:lumMod val="65000"/>
                    <a:lumOff val="35000"/>
                  </a:schemeClr>
                </a:solidFill>
                <a:latin typeface="+mn-lt"/>
                <a:ea typeface="+mn-ea"/>
                <a:cs typeface="+mn-cs"/>
              </a:defRPr>
            </a:pPr>
            <a:endParaRPr lang="en-US"/>
          </a:p>
        </c:txPr>
        <c:crossAx val="159577503"/>
        <c:crosses val="autoZero"/>
        <c:auto val="1"/>
        <c:lblAlgn val="ctr"/>
        <c:lblOffset val="100"/>
        <c:noMultiLvlLbl val="0"/>
      </c:catAx>
      <c:valAx>
        <c:axId val="159577503"/>
        <c:scaling>
          <c:orientation val="minMax"/>
          <c:max val="1.1000000000000001"/>
        </c:scaling>
        <c:delete val="1"/>
        <c:axPos val="t"/>
        <c:numFmt formatCode="0%" sourceLinked="1"/>
        <c:majorTickMark val="out"/>
        <c:minorTickMark val="none"/>
        <c:tickLblPos val="nextTo"/>
        <c:crossAx val="159569183"/>
        <c:crosses val="autoZero"/>
        <c:crossBetween val="between"/>
      </c:valAx>
      <c:spPr>
        <a:noFill/>
        <a:ln>
          <a:noFill/>
        </a:ln>
        <a:effectLst/>
      </c:spPr>
    </c:plotArea>
    <c:plotVisOnly val="1"/>
    <c:dispBlanksAs val="gap"/>
    <c:showDLblsOverMax val="0"/>
    <c:extLst/>
  </c:chart>
  <c:spPr>
    <a:noFill/>
    <a:ln>
      <a:noFill/>
    </a:ln>
    <a:effectLst/>
  </c:spPr>
  <c:txPr>
    <a:bodyPr/>
    <a:lstStyle/>
    <a:p>
      <a:pPr>
        <a:defRPr sz="1200"/>
      </a:pPr>
      <a:endParaRPr lang="en-US"/>
    </a:p>
  </c:txPr>
  <c:externalData r:id="rId4">
    <c:autoUpdate val="0"/>
  </c:externalData>
</c:chartSpace>
</file>

<file path=ppt/charts/chart3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34162474210571742"/>
          <c:y val="0.13614776857023403"/>
          <c:w val="0.60769381750709006"/>
          <c:h val="0.83989573145110152"/>
        </c:manualLayout>
      </c:layout>
      <c:barChart>
        <c:barDir val="bar"/>
        <c:grouping val="clustered"/>
        <c:varyColors val="0"/>
        <c:ser>
          <c:idx val="0"/>
          <c:order val="0"/>
          <c:tx>
            <c:strRef>
              <c:f>Sheet1!$B$1</c:f>
              <c:strCache>
                <c:ptCount val="1"/>
                <c:pt idx="0">
                  <c:v>2022 Results</c:v>
                </c:pt>
              </c:strCache>
            </c:strRef>
          </c:tx>
          <c:spPr>
            <a:solidFill>
              <a:srgbClr val="FFFFFF">
                <a:lumMod val="75000"/>
              </a:srgbClr>
            </a:solidFill>
            <a:ln>
              <a:noFill/>
            </a:ln>
            <a:effectLst/>
          </c:spPr>
          <c:invertIfNegative val="0"/>
          <c:dPt>
            <c:idx val="0"/>
            <c:invertIfNegative val="0"/>
            <c:bubble3D val="0"/>
            <c:spPr>
              <a:solidFill>
                <a:srgbClr val="D064CE"/>
              </a:solidFill>
              <a:ln>
                <a:noFill/>
              </a:ln>
              <a:effectLst/>
            </c:spPr>
            <c:extLst>
              <c:ext xmlns:c16="http://schemas.microsoft.com/office/drawing/2014/chart" uri="{C3380CC4-5D6E-409C-BE32-E72D297353CC}">
                <c16:uniqueId val="{00000005-EC9D-4699-81A2-AB2236B9AEB3}"/>
              </c:ext>
            </c:extLst>
          </c:dPt>
          <c:dPt>
            <c:idx val="1"/>
            <c:invertIfNegative val="0"/>
            <c:bubble3D val="0"/>
            <c:spPr>
              <a:solidFill>
                <a:srgbClr val="FFFFFF">
                  <a:lumMod val="75000"/>
                </a:srgbClr>
              </a:solidFill>
              <a:ln>
                <a:noFill/>
              </a:ln>
              <a:effectLst/>
            </c:spPr>
            <c:extLst>
              <c:ext xmlns:c16="http://schemas.microsoft.com/office/drawing/2014/chart" uri="{C3380CC4-5D6E-409C-BE32-E72D297353CC}">
                <c16:uniqueId val="{00000001-EC9D-4699-81A2-AB2236B9AEB3}"/>
              </c:ext>
            </c:extLst>
          </c:dPt>
          <c:dPt>
            <c:idx val="2"/>
            <c:invertIfNegative val="0"/>
            <c:bubble3D val="0"/>
            <c:spPr>
              <a:solidFill>
                <a:srgbClr val="FFFFFF">
                  <a:lumMod val="75000"/>
                </a:srgbClr>
              </a:solidFill>
              <a:ln>
                <a:noFill/>
              </a:ln>
              <a:effectLst/>
            </c:spPr>
            <c:extLst>
              <c:ext xmlns:c16="http://schemas.microsoft.com/office/drawing/2014/chart" uri="{C3380CC4-5D6E-409C-BE32-E72D297353CC}">
                <c16:uniqueId val="{00000003-EC9D-4699-81A2-AB2236B9AEB3}"/>
              </c:ext>
            </c:extLst>
          </c:dPt>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Yes, within the next year</c:v>
                </c:pt>
                <c:pt idx="1">
                  <c:v>Yes, within the next 2-3 years</c:v>
                </c:pt>
                <c:pt idx="2">
                  <c:v>Yes, within the next 4+ years</c:v>
                </c:pt>
                <c:pt idx="3">
                  <c:v>No, I currently do not have any plans to change jobs</c:v>
                </c:pt>
              </c:strCache>
            </c:strRef>
          </c:cat>
          <c:val>
            <c:numRef>
              <c:f>Sheet1!$B$2:$B$5</c:f>
              <c:numCache>
                <c:formatCode>0%</c:formatCode>
                <c:ptCount val="4"/>
                <c:pt idx="0">
                  <c:v>0.17</c:v>
                </c:pt>
                <c:pt idx="1">
                  <c:v>0.22</c:v>
                </c:pt>
                <c:pt idx="2">
                  <c:v>7.0000000000000007E-2</c:v>
                </c:pt>
                <c:pt idx="3">
                  <c:v>0.54</c:v>
                </c:pt>
              </c:numCache>
            </c:numRef>
          </c:val>
          <c:extLst>
            <c:ext xmlns:c16="http://schemas.microsoft.com/office/drawing/2014/chart" uri="{C3380CC4-5D6E-409C-BE32-E72D297353CC}">
              <c16:uniqueId val="{00000004-EC9D-4699-81A2-AB2236B9AEB3}"/>
            </c:ext>
          </c:extLst>
        </c:ser>
        <c:dLbls>
          <c:dLblPos val="outEnd"/>
          <c:showLegendKey val="0"/>
          <c:showVal val="1"/>
          <c:showCatName val="0"/>
          <c:showSerName val="0"/>
          <c:showPercent val="0"/>
          <c:showBubbleSize val="0"/>
        </c:dLbls>
        <c:gapWidth val="75"/>
        <c:axId val="159569183"/>
        <c:axId val="159577503"/>
      </c:barChart>
      <c:catAx>
        <c:axId val="159569183"/>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lgn="r">
              <a:defRPr sz="1200" b="0" i="0" u="none" strike="noStrike" kern="1200" baseline="0">
                <a:solidFill>
                  <a:schemeClr val="tx1">
                    <a:lumMod val="65000"/>
                    <a:lumOff val="35000"/>
                  </a:schemeClr>
                </a:solidFill>
                <a:latin typeface="+mn-lt"/>
                <a:ea typeface="+mn-ea"/>
                <a:cs typeface="+mn-cs"/>
              </a:defRPr>
            </a:pPr>
            <a:endParaRPr lang="en-US"/>
          </a:p>
        </c:txPr>
        <c:crossAx val="159577503"/>
        <c:crosses val="autoZero"/>
        <c:auto val="1"/>
        <c:lblAlgn val="ctr"/>
        <c:lblOffset val="100"/>
        <c:noMultiLvlLbl val="0"/>
      </c:catAx>
      <c:valAx>
        <c:axId val="159577503"/>
        <c:scaling>
          <c:orientation val="minMax"/>
          <c:max val="1.1000000000000001"/>
        </c:scaling>
        <c:delete val="1"/>
        <c:axPos val="t"/>
        <c:numFmt formatCode="0%" sourceLinked="1"/>
        <c:majorTickMark val="out"/>
        <c:minorTickMark val="none"/>
        <c:tickLblPos val="nextTo"/>
        <c:crossAx val="159569183"/>
        <c:crosses val="autoZero"/>
        <c:crossBetween val="between"/>
      </c:valAx>
      <c:spPr>
        <a:noFill/>
        <a:ln>
          <a:noFill/>
        </a:ln>
        <a:effectLst/>
      </c:spPr>
    </c:plotArea>
    <c:plotVisOnly val="1"/>
    <c:dispBlanksAs val="gap"/>
    <c:showDLblsOverMax val="0"/>
    <c:extLst/>
  </c:chart>
  <c:spPr>
    <a:noFill/>
    <a:ln>
      <a:noFill/>
    </a:ln>
    <a:effectLst/>
  </c:spPr>
  <c:txPr>
    <a:bodyPr/>
    <a:lstStyle/>
    <a:p>
      <a:pPr>
        <a:defRPr sz="1200"/>
      </a:pPr>
      <a:endParaRPr lang="en-US"/>
    </a:p>
  </c:txPr>
  <c:externalData r:id="rId4">
    <c:autoUpdate val="0"/>
  </c:externalData>
</c:chartSpace>
</file>

<file path=ppt/charts/chart3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34162474210571742"/>
          <c:y val="0.13614776857023403"/>
          <c:w val="0.60769381750709006"/>
          <c:h val="0.83989573145110152"/>
        </c:manualLayout>
      </c:layout>
      <c:barChart>
        <c:barDir val="bar"/>
        <c:grouping val="clustered"/>
        <c:varyColors val="0"/>
        <c:ser>
          <c:idx val="0"/>
          <c:order val="0"/>
          <c:tx>
            <c:strRef>
              <c:f>Sheet1!$B$1</c:f>
              <c:strCache>
                <c:ptCount val="1"/>
                <c:pt idx="0">
                  <c:v>2022 Results</c:v>
                </c:pt>
              </c:strCache>
            </c:strRef>
          </c:tx>
          <c:spPr>
            <a:solidFill>
              <a:srgbClr val="FFFFFF">
                <a:lumMod val="75000"/>
              </a:srgbClr>
            </a:solidFill>
            <a:ln>
              <a:noFill/>
            </a:ln>
            <a:effectLst/>
          </c:spPr>
          <c:invertIfNegative val="0"/>
          <c:dPt>
            <c:idx val="0"/>
            <c:invertIfNegative val="0"/>
            <c:bubble3D val="0"/>
            <c:spPr>
              <a:solidFill>
                <a:srgbClr val="92D050"/>
              </a:solidFill>
              <a:ln>
                <a:noFill/>
              </a:ln>
              <a:effectLst/>
            </c:spPr>
            <c:extLst>
              <c:ext xmlns:c16="http://schemas.microsoft.com/office/drawing/2014/chart" uri="{C3380CC4-5D6E-409C-BE32-E72D297353CC}">
                <c16:uniqueId val="{00000005-EC9D-4699-81A2-AB2236B9AEB3}"/>
              </c:ext>
            </c:extLst>
          </c:dPt>
          <c:dPt>
            <c:idx val="1"/>
            <c:invertIfNegative val="0"/>
            <c:bubble3D val="0"/>
            <c:spPr>
              <a:solidFill>
                <a:srgbClr val="FFFFFF">
                  <a:lumMod val="75000"/>
                </a:srgbClr>
              </a:solidFill>
              <a:ln>
                <a:noFill/>
              </a:ln>
              <a:effectLst/>
            </c:spPr>
            <c:extLst>
              <c:ext xmlns:c16="http://schemas.microsoft.com/office/drawing/2014/chart" uri="{C3380CC4-5D6E-409C-BE32-E72D297353CC}">
                <c16:uniqueId val="{00000001-EC9D-4699-81A2-AB2236B9AEB3}"/>
              </c:ext>
            </c:extLst>
          </c:dPt>
          <c:dPt>
            <c:idx val="2"/>
            <c:invertIfNegative val="0"/>
            <c:bubble3D val="0"/>
            <c:spPr>
              <a:solidFill>
                <a:srgbClr val="FFC72C"/>
              </a:solidFill>
              <a:ln>
                <a:noFill/>
              </a:ln>
              <a:effectLst/>
            </c:spPr>
            <c:extLst>
              <c:ext xmlns:c16="http://schemas.microsoft.com/office/drawing/2014/chart" uri="{C3380CC4-5D6E-409C-BE32-E72D297353CC}">
                <c16:uniqueId val="{00000003-EC9D-4699-81A2-AB2236B9AEB3}"/>
              </c:ext>
            </c:extLst>
          </c:dPt>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9"/>
                <c:pt idx="0">
                  <c:v>Seeking a promotion or expanded role</c:v>
                </c:pt>
                <c:pt idx="1">
                  <c:v>Seeking a higher salary/ better benefits</c:v>
                </c:pt>
                <c:pt idx="2">
                  <c:v>Leadership challenges/ organizational issues</c:v>
                </c:pt>
                <c:pt idx="3">
                  <c:v>Seeking more flexible work schedules/remote work</c:v>
                </c:pt>
                <c:pt idx="4">
                  <c:v>Lack of appreciation</c:v>
                </c:pt>
                <c:pt idx="5">
                  <c:v>Completing degree or certification</c:v>
                </c:pt>
                <c:pt idx="6">
                  <c:v>Retiring</c:v>
                </c:pt>
                <c:pt idx="7">
                  <c:v>Making a career change/ leaving the industry</c:v>
                </c:pt>
                <c:pt idx="8">
                  <c:v>Returning to patient care activities full time</c:v>
                </c:pt>
              </c:strCache>
            </c:strRef>
          </c:cat>
          <c:val>
            <c:numRef>
              <c:f>Sheet1!$B$2:$B$10</c:f>
              <c:numCache>
                <c:formatCode>0%</c:formatCode>
                <c:ptCount val="9"/>
                <c:pt idx="0">
                  <c:v>0.427734375</c:v>
                </c:pt>
                <c:pt idx="1">
                  <c:v>0.37890625</c:v>
                </c:pt>
                <c:pt idx="2">
                  <c:v>0.3125</c:v>
                </c:pt>
                <c:pt idx="3">
                  <c:v>0.25390625</c:v>
                </c:pt>
                <c:pt idx="4">
                  <c:v>0.212890625</c:v>
                </c:pt>
                <c:pt idx="5">
                  <c:v>0.1484375</c:v>
                </c:pt>
                <c:pt idx="6">
                  <c:v>0.11328125</c:v>
                </c:pt>
                <c:pt idx="7">
                  <c:v>0.111328125</c:v>
                </c:pt>
                <c:pt idx="8">
                  <c:v>6.4453125E-2</c:v>
                </c:pt>
              </c:numCache>
            </c:numRef>
          </c:val>
          <c:extLst>
            <c:ext xmlns:c16="http://schemas.microsoft.com/office/drawing/2014/chart" uri="{C3380CC4-5D6E-409C-BE32-E72D297353CC}">
              <c16:uniqueId val="{00000004-EC9D-4699-81A2-AB2236B9AEB3}"/>
            </c:ext>
          </c:extLst>
        </c:ser>
        <c:dLbls>
          <c:dLblPos val="outEnd"/>
          <c:showLegendKey val="0"/>
          <c:showVal val="1"/>
          <c:showCatName val="0"/>
          <c:showSerName val="0"/>
          <c:showPercent val="0"/>
          <c:showBubbleSize val="0"/>
        </c:dLbls>
        <c:gapWidth val="75"/>
        <c:axId val="159569183"/>
        <c:axId val="159577503"/>
      </c:barChart>
      <c:catAx>
        <c:axId val="159569183"/>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lgn="r">
              <a:defRPr sz="1200" b="0" i="0" u="none" strike="noStrike" kern="1200" baseline="0">
                <a:solidFill>
                  <a:schemeClr val="tx1">
                    <a:lumMod val="65000"/>
                    <a:lumOff val="35000"/>
                  </a:schemeClr>
                </a:solidFill>
                <a:latin typeface="+mn-lt"/>
                <a:ea typeface="+mn-ea"/>
                <a:cs typeface="+mn-cs"/>
              </a:defRPr>
            </a:pPr>
            <a:endParaRPr lang="en-US"/>
          </a:p>
        </c:txPr>
        <c:crossAx val="159577503"/>
        <c:crosses val="autoZero"/>
        <c:auto val="1"/>
        <c:lblAlgn val="ctr"/>
        <c:lblOffset val="100"/>
        <c:noMultiLvlLbl val="0"/>
      </c:catAx>
      <c:valAx>
        <c:axId val="159577503"/>
        <c:scaling>
          <c:orientation val="minMax"/>
          <c:max val="1.1000000000000001"/>
        </c:scaling>
        <c:delete val="1"/>
        <c:axPos val="t"/>
        <c:numFmt formatCode="0%" sourceLinked="1"/>
        <c:majorTickMark val="out"/>
        <c:minorTickMark val="none"/>
        <c:tickLblPos val="nextTo"/>
        <c:crossAx val="159569183"/>
        <c:crosses val="autoZero"/>
        <c:crossBetween val="between"/>
      </c:valAx>
      <c:spPr>
        <a:noFill/>
        <a:ln>
          <a:noFill/>
        </a:ln>
        <a:effectLst/>
      </c:spPr>
    </c:plotArea>
    <c:plotVisOnly val="1"/>
    <c:dispBlanksAs val="gap"/>
    <c:showDLblsOverMax val="0"/>
    <c:extLst/>
  </c:chart>
  <c:spPr>
    <a:noFill/>
    <a:ln>
      <a:noFill/>
    </a:ln>
    <a:effectLst/>
  </c:spPr>
  <c:txPr>
    <a:bodyPr/>
    <a:lstStyle/>
    <a:p>
      <a:pPr>
        <a:defRPr sz="1200"/>
      </a:pPr>
      <a:endParaRPr lang="en-US"/>
    </a:p>
  </c:txPr>
  <c:externalData r:id="rId4">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5.4347333664250798E-2"/>
          <c:y val="0.13582762736930701"/>
          <c:w val="0.91874796503659895"/>
          <c:h val="0.69430989913579899"/>
        </c:manualLayout>
      </c:layout>
      <c:barChart>
        <c:barDir val="bar"/>
        <c:grouping val="clustered"/>
        <c:varyColors val="0"/>
        <c:ser>
          <c:idx val="0"/>
          <c:order val="0"/>
          <c:tx>
            <c:strRef>
              <c:f>Sheet1!$B$1</c:f>
              <c:strCache>
                <c:ptCount val="1"/>
                <c:pt idx="0">
                  <c:v>2022 Results</c:v>
                </c:pt>
              </c:strCache>
            </c:strRef>
          </c:tx>
          <c:spPr>
            <a:solidFill>
              <a:srgbClr val="3CD5AF">
                <a:lumMod val="60000"/>
                <a:lumOff val="40000"/>
              </a:srgbClr>
            </a:solidFill>
          </c:spPr>
          <c:invertIfNegative val="0"/>
          <c:cat>
            <c:strRef>
              <c:f>Sheet1!$A$2:$A$6</c:f>
              <c:strCache>
                <c:ptCount val="5"/>
                <c:pt idx="0">
                  <c:v>Highly valued</c:v>
                </c:pt>
                <c:pt idx="1">
                  <c:v>Mostly valued</c:v>
                </c:pt>
                <c:pt idx="2">
                  <c:v>Neutral</c:v>
                </c:pt>
                <c:pt idx="3">
                  <c:v>Somewhat valued</c:v>
                </c:pt>
                <c:pt idx="4">
                  <c:v>Not at all valued</c:v>
                </c:pt>
              </c:strCache>
            </c:strRef>
          </c:cat>
          <c:val>
            <c:numRef>
              <c:f>Sheet1!$B$2:$B$6</c:f>
              <c:numCache>
                <c:formatCode>0%</c:formatCode>
                <c:ptCount val="5"/>
                <c:pt idx="0">
                  <c:v>0.04</c:v>
                </c:pt>
                <c:pt idx="1">
                  <c:v>0.15</c:v>
                </c:pt>
                <c:pt idx="2">
                  <c:v>0.16</c:v>
                </c:pt>
                <c:pt idx="3">
                  <c:v>0.41</c:v>
                </c:pt>
                <c:pt idx="4">
                  <c:v>0.24</c:v>
                </c:pt>
              </c:numCache>
            </c:numRef>
          </c:val>
          <c:extLst>
            <c:ext xmlns:c16="http://schemas.microsoft.com/office/drawing/2014/chart" uri="{C3380CC4-5D6E-409C-BE32-E72D297353CC}">
              <c16:uniqueId val="{00000000-F449-A14E-8181-7113796305A5}"/>
            </c:ext>
          </c:extLst>
        </c:ser>
        <c:dLbls>
          <c:showLegendKey val="0"/>
          <c:showVal val="0"/>
          <c:showCatName val="0"/>
          <c:showSerName val="0"/>
          <c:showPercent val="0"/>
          <c:showBubbleSize val="0"/>
        </c:dLbls>
        <c:gapWidth val="150"/>
        <c:axId val="2136451416"/>
        <c:axId val="2136455048"/>
      </c:barChart>
      <c:catAx>
        <c:axId val="213645141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0" spcFirstLastPara="1" vertOverflow="ellipsis" wrap="square" anchor="ctr" anchorCtr="1"/>
          <a:lstStyle/>
          <a:p>
            <a:pPr algn="r">
              <a:defRPr sz="1000" b="0" i="0" u="none" strike="noStrike" kern="1200" baseline="0">
                <a:solidFill>
                  <a:srgbClr val="1E22AA"/>
                </a:solidFill>
                <a:latin typeface="Prometo Medium" panose="020B0604030203060203" pitchFamily="34" charset="77"/>
                <a:ea typeface="+mn-ea"/>
                <a:cs typeface="+mn-cs"/>
              </a:defRPr>
            </a:pPr>
            <a:endParaRPr lang="en-US"/>
          </a:p>
        </c:txPr>
        <c:crossAx val="2136455048"/>
        <c:crosses val="autoZero"/>
        <c:auto val="1"/>
        <c:lblAlgn val="ctr"/>
        <c:lblOffset val="100"/>
        <c:noMultiLvlLbl val="0"/>
      </c:catAx>
      <c:valAx>
        <c:axId val="2136455048"/>
        <c:scaling>
          <c:orientation val="minMax"/>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rgbClr val="1E22AA"/>
                </a:solidFill>
                <a:latin typeface="Prometo Medium" panose="020B0604030203060203" pitchFamily="34" charset="77"/>
                <a:ea typeface="+mn-ea"/>
                <a:cs typeface="+mn-cs"/>
              </a:defRPr>
            </a:pPr>
            <a:endParaRPr lang="en-US"/>
          </a:p>
        </c:txPr>
        <c:crossAx val="2136451416"/>
        <c:crosses val="max"/>
        <c:crossBetween val="between"/>
      </c:valAx>
      <c:spPr>
        <a:noFill/>
        <a:ln>
          <a:noFill/>
        </a:ln>
        <a:effectLst/>
      </c:spPr>
    </c:plotArea>
    <c:legend>
      <c:legendPos val="b"/>
      <c:layout>
        <c:manualLayout>
          <c:xMode val="edge"/>
          <c:yMode val="edge"/>
          <c:x val="0.254455245797505"/>
          <c:y val="2.1243812687281701E-2"/>
          <c:w val="0.74554476467555342"/>
          <c:h val="4.6166339706265845E-2"/>
        </c:manualLayout>
      </c:layout>
      <c:overlay val="0"/>
      <c:spPr>
        <a:noFill/>
        <a:ln>
          <a:noFill/>
        </a:ln>
        <a:effectLst/>
      </c:spPr>
      <c:txPr>
        <a:bodyPr rot="0" spcFirstLastPara="1" vertOverflow="ellipsis" vert="horz" wrap="square" anchor="ctr" anchorCtr="1"/>
        <a:lstStyle/>
        <a:p>
          <a:pPr>
            <a:defRPr sz="1200" b="0" i="0" u="none" strike="noStrike" kern="1200" baseline="0">
              <a:solidFill>
                <a:srgbClr val="1E22AA"/>
              </a:solidFill>
              <a:latin typeface="Century Gothic" panose="020B0502020202020204" pitchFamily="34" charset="0"/>
              <a:ea typeface="Open Sans Semibold" charset="0"/>
              <a:cs typeface="Open Sans Semibold" charset="0"/>
            </a:defRPr>
          </a:pPr>
          <a:endParaRPr lang="en-US"/>
        </a:p>
      </c:txPr>
    </c:legend>
    <c:plotVisOnly val="1"/>
    <c:dispBlanksAs val="gap"/>
    <c:showDLblsOverMax val="0"/>
  </c:chart>
  <c:spPr>
    <a:noFill/>
    <a:ln>
      <a:noFill/>
    </a:ln>
    <a:effectLst/>
  </c:spPr>
  <c:txPr>
    <a:bodyPr/>
    <a:lstStyle/>
    <a:p>
      <a:pPr>
        <a:defRPr sz="1200">
          <a:latin typeface="+mn-lt"/>
        </a:defRPr>
      </a:pPr>
      <a:endParaRPr lang="en-US"/>
    </a:p>
  </c:txPr>
  <c:externalData r:id="rId2">
    <c:autoUpdate val="0"/>
  </c:externalData>
</c:chartSpace>
</file>

<file path=ppt/charts/chart4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34162474210571742"/>
          <c:y val="0.13614776857023403"/>
          <c:w val="0.60769381750709006"/>
          <c:h val="0.83989573145110152"/>
        </c:manualLayout>
      </c:layout>
      <c:barChart>
        <c:barDir val="bar"/>
        <c:grouping val="clustered"/>
        <c:varyColors val="0"/>
        <c:ser>
          <c:idx val="0"/>
          <c:order val="0"/>
          <c:tx>
            <c:strRef>
              <c:f>Sheet1!$B$1</c:f>
              <c:strCache>
                <c:ptCount val="1"/>
                <c:pt idx="0">
                  <c:v>2022 Results</c:v>
                </c:pt>
              </c:strCache>
            </c:strRef>
          </c:tx>
          <c:spPr>
            <a:solidFill>
              <a:srgbClr val="FFFFFF">
                <a:lumMod val="75000"/>
              </a:srgbClr>
            </a:solidFill>
            <a:ln>
              <a:noFill/>
            </a:ln>
            <a:effectLst/>
          </c:spPr>
          <c:invertIfNegative val="0"/>
          <c:dPt>
            <c:idx val="0"/>
            <c:invertIfNegative val="0"/>
            <c:bubble3D val="0"/>
            <c:spPr>
              <a:solidFill>
                <a:srgbClr val="FFFFFF">
                  <a:lumMod val="75000"/>
                </a:srgbClr>
              </a:solidFill>
              <a:ln>
                <a:noFill/>
              </a:ln>
              <a:effectLst/>
            </c:spPr>
            <c:extLst>
              <c:ext xmlns:c16="http://schemas.microsoft.com/office/drawing/2014/chart" uri="{C3380CC4-5D6E-409C-BE32-E72D297353CC}">
                <c16:uniqueId val="{00000001-070C-4AF0-95CE-FF233288E511}"/>
              </c:ext>
            </c:extLst>
          </c:dPt>
          <c:dPt>
            <c:idx val="1"/>
            <c:invertIfNegative val="0"/>
            <c:bubble3D val="0"/>
            <c:spPr>
              <a:solidFill>
                <a:srgbClr val="FFFFFF">
                  <a:lumMod val="75000"/>
                </a:srgbClr>
              </a:solidFill>
              <a:ln>
                <a:noFill/>
              </a:ln>
              <a:effectLst/>
            </c:spPr>
            <c:extLst>
              <c:ext xmlns:c16="http://schemas.microsoft.com/office/drawing/2014/chart" uri="{C3380CC4-5D6E-409C-BE32-E72D297353CC}">
                <c16:uniqueId val="{00000003-070C-4AF0-95CE-FF233288E511}"/>
              </c:ext>
            </c:extLst>
          </c:dPt>
          <c:dPt>
            <c:idx val="2"/>
            <c:invertIfNegative val="0"/>
            <c:bubble3D val="0"/>
            <c:spPr>
              <a:solidFill>
                <a:srgbClr val="7030A0"/>
              </a:solidFill>
              <a:ln>
                <a:noFill/>
              </a:ln>
              <a:effectLst/>
            </c:spPr>
            <c:extLst>
              <c:ext xmlns:c16="http://schemas.microsoft.com/office/drawing/2014/chart" uri="{C3380CC4-5D6E-409C-BE32-E72D297353CC}">
                <c16:uniqueId val="{00000005-070C-4AF0-95CE-FF233288E511}"/>
              </c:ext>
            </c:extLst>
          </c:dPt>
          <c:dPt>
            <c:idx val="4"/>
            <c:invertIfNegative val="0"/>
            <c:bubble3D val="0"/>
            <c:spPr>
              <a:solidFill>
                <a:srgbClr val="0070C0"/>
              </a:solidFill>
              <a:ln>
                <a:noFill/>
              </a:ln>
              <a:effectLst/>
            </c:spPr>
            <c:extLst>
              <c:ext xmlns:c16="http://schemas.microsoft.com/office/drawing/2014/chart" uri="{C3380CC4-5D6E-409C-BE32-E72D297353CC}">
                <c16:uniqueId val="{00000000-262F-4176-B6D3-6DEA9756A7AB}"/>
              </c:ext>
            </c:extLst>
          </c:dPt>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Sheet1!$A$2:$A$15</c:f>
              <c:strCache>
                <c:ptCount val="14"/>
                <c:pt idx="0">
                  <c:v>Training, nursing practice support/redesign</c:v>
                </c:pt>
                <c:pt idx="1">
                  <c:v>Applying data to support clinical care</c:v>
                </c:pt>
                <c:pt idx="2">
                  <c:v>System design</c:v>
                </c:pt>
                <c:pt idx="3">
                  <c:v>Information retrieval</c:v>
                </c:pt>
                <c:pt idx="4">
                  <c:v>Data interpretation and visualization</c:v>
                </c:pt>
                <c:pt idx="5">
                  <c:v>System analysis</c:v>
                </c:pt>
                <c:pt idx="6">
                  <c:v>Fostering innovation</c:v>
                </c:pt>
                <c:pt idx="7">
                  <c:v>Change control</c:v>
                </c:pt>
                <c:pt idx="8">
                  <c:v>Strategy</c:v>
                </c:pt>
                <c:pt idx="9">
                  <c:v>Apply tech. for health equity &amp; access to care</c:v>
                </c:pt>
                <c:pt idx="10">
                  <c:v>Enhancing digital platforms</c:v>
                </c:pt>
                <c:pt idx="11">
                  <c:v>Apply tech. to support social determinants of health</c:v>
                </c:pt>
                <c:pt idx="12">
                  <c:v>IT sponsorship</c:v>
                </c:pt>
                <c:pt idx="13">
                  <c:v>Artificial intelligence in nursing care</c:v>
                </c:pt>
              </c:strCache>
            </c:strRef>
          </c:cat>
          <c:val>
            <c:numRef>
              <c:f>Sheet1!$B$2:$B$15</c:f>
              <c:numCache>
                <c:formatCode>0%</c:formatCode>
                <c:ptCount val="14"/>
                <c:pt idx="0">
                  <c:v>0.53309481216457966</c:v>
                </c:pt>
                <c:pt idx="1">
                  <c:v>0.42486583184257604</c:v>
                </c:pt>
                <c:pt idx="2">
                  <c:v>0.37745974955277278</c:v>
                </c:pt>
                <c:pt idx="3">
                  <c:v>0.32468694096601075</c:v>
                </c:pt>
                <c:pt idx="4">
                  <c:v>0.3032200357781753</c:v>
                </c:pt>
                <c:pt idx="5">
                  <c:v>0.28175313059033991</c:v>
                </c:pt>
                <c:pt idx="6">
                  <c:v>0.25134168157423969</c:v>
                </c:pt>
                <c:pt idx="7">
                  <c:v>0.22808586762075134</c:v>
                </c:pt>
                <c:pt idx="8">
                  <c:v>0.21019677996422181</c:v>
                </c:pt>
                <c:pt idx="9">
                  <c:v>0.19946332737030409</c:v>
                </c:pt>
                <c:pt idx="10">
                  <c:v>0.19409660107334525</c:v>
                </c:pt>
                <c:pt idx="11">
                  <c:v>0.18694096601073343</c:v>
                </c:pt>
                <c:pt idx="12">
                  <c:v>0.12522361359570661</c:v>
                </c:pt>
                <c:pt idx="13">
                  <c:v>0.1073345259391771</c:v>
                </c:pt>
              </c:numCache>
            </c:numRef>
          </c:val>
          <c:extLst>
            <c:ext xmlns:c16="http://schemas.microsoft.com/office/drawing/2014/chart" uri="{C3380CC4-5D6E-409C-BE32-E72D297353CC}">
              <c16:uniqueId val="{00000006-070C-4AF0-95CE-FF233288E511}"/>
            </c:ext>
          </c:extLst>
        </c:ser>
        <c:dLbls>
          <c:dLblPos val="outEnd"/>
          <c:showLegendKey val="0"/>
          <c:showVal val="1"/>
          <c:showCatName val="0"/>
          <c:showSerName val="0"/>
          <c:showPercent val="0"/>
          <c:showBubbleSize val="0"/>
        </c:dLbls>
        <c:gapWidth val="75"/>
        <c:axId val="159569183"/>
        <c:axId val="159577503"/>
      </c:barChart>
      <c:catAx>
        <c:axId val="159569183"/>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lgn="r">
              <a:defRPr sz="1050" b="0" i="0" u="none" strike="noStrike" kern="1200" baseline="0">
                <a:solidFill>
                  <a:schemeClr val="tx1">
                    <a:lumMod val="65000"/>
                    <a:lumOff val="35000"/>
                  </a:schemeClr>
                </a:solidFill>
                <a:latin typeface="+mn-lt"/>
                <a:ea typeface="+mn-ea"/>
                <a:cs typeface="+mn-cs"/>
              </a:defRPr>
            </a:pPr>
            <a:endParaRPr lang="en-US"/>
          </a:p>
        </c:txPr>
        <c:crossAx val="159577503"/>
        <c:crosses val="autoZero"/>
        <c:auto val="1"/>
        <c:lblAlgn val="ctr"/>
        <c:lblOffset val="100"/>
        <c:noMultiLvlLbl val="0"/>
      </c:catAx>
      <c:valAx>
        <c:axId val="159577503"/>
        <c:scaling>
          <c:orientation val="minMax"/>
          <c:max val="1.1000000000000001"/>
        </c:scaling>
        <c:delete val="1"/>
        <c:axPos val="t"/>
        <c:numFmt formatCode="0%" sourceLinked="1"/>
        <c:majorTickMark val="out"/>
        <c:minorTickMark val="none"/>
        <c:tickLblPos val="nextTo"/>
        <c:crossAx val="159569183"/>
        <c:crosses val="autoZero"/>
        <c:crossBetween val="between"/>
      </c:valAx>
      <c:spPr>
        <a:noFill/>
        <a:ln>
          <a:noFill/>
        </a:ln>
        <a:effectLst/>
      </c:spPr>
    </c:plotArea>
    <c:plotVisOnly val="1"/>
    <c:dispBlanksAs val="gap"/>
    <c:showDLblsOverMax val="0"/>
    <c:extLst/>
  </c:chart>
  <c:spPr>
    <a:noFill/>
    <a:ln>
      <a:noFill/>
    </a:ln>
    <a:effectLst/>
  </c:spPr>
  <c:txPr>
    <a:bodyPr/>
    <a:lstStyle/>
    <a:p>
      <a:pPr>
        <a:defRPr sz="1200"/>
      </a:pPr>
      <a:endParaRPr lang="en-US"/>
    </a:p>
  </c:txPr>
  <c:externalData r:id="rId4">
    <c:autoUpdate val="0"/>
  </c:externalData>
</c:chartSpace>
</file>

<file path=ppt/charts/chart4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5.4347333664250798E-2"/>
          <c:y val="0.13582762736930701"/>
          <c:w val="0.91874796503659895"/>
          <c:h val="0.69430989913579899"/>
        </c:manualLayout>
      </c:layout>
      <c:barChart>
        <c:barDir val="bar"/>
        <c:grouping val="clustered"/>
        <c:varyColors val="0"/>
        <c:ser>
          <c:idx val="0"/>
          <c:order val="0"/>
          <c:tx>
            <c:strRef>
              <c:f>Sheet1!$B$1</c:f>
              <c:strCache>
                <c:ptCount val="1"/>
                <c:pt idx="0">
                  <c:v>Northeast</c:v>
                </c:pt>
              </c:strCache>
            </c:strRef>
          </c:tx>
          <c:spPr>
            <a:solidFill>
              <a:srgbClr val="FF5959">
                <a:lumMod val="50000"/>
              </a:srgbClr>
            </a:solidFill>
            <a:ln>
              <a:noFill/>
            </a:ln>
            <a:effectLst/>
          </c:spPr>
          <c:invertIfNegative val="0"/>
          <c:cat>
            <c:strRef>
              <c:f>Sheet1!$A$2:$A$11</c:f>
              <c:strCache>
                <c:ptCount val="10"/>
                <c:pt idx="0">
                  <c:v>$301,000 or higher</c:v>
                </c:pt>
                <c:pt idx="1">
                  <c:v>$251,000 to $300,000</c:v>
                </c:pt>
                <c:pt idx="2">
                  <c:v>$201,000 to $250,000</c:v>
                </c:pt>
                <c:pt idx="3">
                  <c:v>$176,000 to $200,000</c:v>
                </c:pt>
                <c:pt idx="4">
                  <c:v>$151,000 to $175,000</c:v>
                </c:pt>
                <c:pt idx="5">
                  <c:v>$126,000 to $150,000</c:v>
                </c:pt>
                <c:pt idx="6">
                  <c:v>$101,000 to $125,000</c:v>
                </c:pt>
                <c:pt idx="7">
                  <c:v>$76,000 to $100,000</c:v>
                </c:pt>
                <c:pt idx="8">
                  <c:v>$51,000 to $75,000</c:v>
                </c:pt>
                <c:pt idx="9">
                  <c:v>$50,000 or less</c:v>
                </c:pt>
              </c:strCache>
            </c:strRef>
          </c:cat>
          <c:val>
            <c:numRef>
              <c:f>Sheet1!$B$2:$B$11</c:f>
              <c:numCache>
                <c:formatCode>0%</c:formatCode>
                <c:ptCount val="10"/>
                <c:pt idx="0">
                  <c:v>8.8495575221238937E-3</c:v>
                </c:pt>
                <c:pt idx="1">
                  <c:v>1.3274336283185841E-2</c:v>
                </c:pt>
                <c:pt idx="2">
                  <c:v>4.8672566371681415E-2</c:v>
                </c:pt>
                <c:pt idx="3">
                  <c:v>5.3097345132743362E-2</c:v>
                </c:pt>
                <c:pt idx="4">
                  <c:v>8.4070796460176997E-2</c:v>
                </c:pt>
                <c:pt idx="5">
                  <c:v>0.15929203539823009</c:v>
                </c:pt>
                <c:pt idx="6">
                  <c:v>0.2831858407079646</c:v>
                </c:pt>
                <c:pt idx="7">
                  <c:v>0.19469026548672566</c:v>
                </c:pt>
                <c:pt idx="8">
                  <c:v>0.10619469026548672</c:v>
                </c:pt>
                <c:pt idx="9">
                  <c:v>8.8495575221238937E-3</c:v>
                </c:pt>
              </c:numCache>
            </c:numRef>
          </c:val>
          <c:extLst>
            <c:ext xmlns:c16="http://schemas.microsoft.com/office/drawing/2014/chart" uri="{C3380CC4-5D6E-409C-BE32-E72D297353CC}">
              <c16:uniqueId val="{00000000-F449-A14E-8181-7113796305A5}"/>
            </c:ext>
          </c:extLst>
        </c:ser>
        <c:ser>
          <c:idx val="1"/>
          <c:order val="1"/>
          <c:tx>
            <c:strRef>
              <c:f>Sheet1!$C$1</c:f>
              <c:strCache>
                <c:ptCount val="1"/>
                <c:pt idx="0">
                  <c:v>Midwest</c:v>
                </c:pt>
              </c:strCache>
            </c:strRef>
          </c:tx>
          <c:spPr>
            <a:solidFill>
              <a:srgbClr val="FF5959">
                <a:lumMod val="75000"/>
              </a:srgbClr>
            </a:solidFill>
          </c:spPr>
          <c:invertIfNegative val="0"/>
          <c:cat>
            <c:strRef>
              <c:f>Sheet1!$A$2:$A$11</c:f>
              <c:strCache>
                <c:ptCount val="10"/>
                <c:pt idx="0">
                  <c:v>$301,000 or higher</c:v>
                </c:pt>
                <c:pt idx="1">
                  <c:v>$251,000 to $300,000</c:v>
                </c:pt>
                <c:pt idx="2">
                  <c:v>$201,000 to $250,000</c:v>
                </c:pt>
                <c:pt idx="3">
                  <c:v>$176,000 to $200,000</c:v>
                </c:pt>
                <c:pt idx="4">
                  <c:v>$151,000 to $175,000</c:v>
                </c:pt>
                <c:pt idx="5">
                  <c:v>$126,000 to $150,000</c:v>
                </c:pt>
                <c:pt idx="6">
                  <c:v>$101,000 to $125,000</c:v>
                </c:pt>
                <c:pt idx="7">
                  <c:v>$76,000 to $100,000</c:v>
                </c:pt>
                <c:pt idx="8">
                  <c:v>$51,000 to $75,000</c:v>
                </c:pt>
                <c:pt idx="9">
                  <c:v>$50,000 or less</c:v>
                </c:pt>
              </c:strCache>
            </c:strRef>
          </c:cat>
          <c:val>
            <c:numRef>
              <c:f>Sheet1!$C$2:$C$11</c:f>
              <c:numCache>
                <c:formatCode>0%</c:formatCode>
                <c:ptCount val="10"/>
                <c:pt idx="0">
                  <c:v>0</c:v>
                </c:pt>
                <c:pt idx="1">
                  <c:v>0</c:v>
                </c:pt>
                <c:pt idx="2">
                  <c:v>3.5714285714285712E-2</c:v>
                </c:pt>
                <c:pt idx="3">
                  <c:v>3.5714285714285712E-2</c:v>
                </c:pt>
                <c:pt idx="4">
                  <c:v>5.3571428571428568E-2</c:v>
                </c:pt>
                <c:pt idx="5">
                  <c:v>0.10267857142857142</c:v>
                </c:pt>
                <c:pt idx="6">
                  <c:v>0.29910714285714285</c:v>
                </c:pt>
                <c:pt idx="7">
                  <c:v>0.35714285714285715</c:v>
                </c:pt>
                <c:pt idx="8">
                  <c:v>6.6964285714285712E-2</c:v>
                </c:pt>
                <c:pt idx="9">
                  <c:v>8.9285714285714281E-3</c:v>
                </c:pt>
              </c:numCache>
            </c:numRef>
          </c:val>
          <c:extLst>
            <c:ext xmlns:c16="http://schemas.microsoft.com/office/drawing/2014/chart" uri="{C3380CC4-5D6E-409C-BE32-E72D297353CC}">
              <c16:uniqueId val="{00000000-F040-45A2-BB3C-047D9BD278E1}"/>
            </c:ext>
          </c:extLst>
        </c:ser>
        <c:ser>
          <c:idx val="2"/>
          <c:order val="2"/>
          <c:tx>
            <c:strRef>
              <c:f>Sheet1!$D$1</c:f>
              <c:strCache>
                <c:ptCount val="1"/>
                <c:pt idx="0">
                  <c:v>South</c:v>
                </c:pt>
              </c:strCache>
            </c:strRef>
          </c:tx>
          <c:spPr>
            <a:solidFill>
              <a:srgbClr val="FF5959">
                <a:lumMod val="60000"/>
                <a:lumOff val="40000"/>
              </a:srgbClr>
            </a:solidFill>
          </c:spPr>
          <c:invertIfNegative val="0"/>
          <c:cat>
            <c:strRef>
              <c:f>Sheet1!$A$2:$A$11</c:f>
              <c:strCache>
                <c:ptCount val="10"/>
                <c:pt idx="0">
                  <c:v>$301,000 or higher</c:v>
                </c:pt>
                <c:pt idx="1">
                  <c:v>$251,000 to $300,000</c:v>
                </c:pt>
                <c:pt idx="2">
                  <c:v>$201,000 to $250,000</c:v>
                </c:pt>
                <c:pt idx="3">
                  <c:v>$176,000 to $200,000</c:v>
                </c:pt>
                <c:pt idx="4">
                  <c:v>$151,000 to $175,000</c:v>
                </c:pt>
                <c:pt idx="5">
                  <c:v>$126,000 to $150,000</c:v>
                </c:pt>
                <c:pt idx="6">
                  <c:v>$101,000 to $125,000</c:v>
                </c:pt>
                <c:pt idx="7">
                  <c:v>$76,000 to $100,000</c:v>
                </c:pt>
                <c:pt idx="8">
                  <c:v>$51,000 to $75,000</c:v>
                </c:pt>
                <c:pt idx="9">
                  <c:v>$50,000 or less</c:v>
                </c:pt>
              </c:strCache>
            </c:strRef>
          </c:cat>
          <c:val>
            <c:numRef>
              <c:f>Sheet1!$D$2:$D$11</c:f>
              <c:numCache>
                <c:formatCode>0%</c:formatCode>
                <c:ptCount val="10"/>
                <c:pt idx="0">
                  <c:v>0</c:v>
                </c:pt>
                <c:pt idx="1">
                  <c:v>1.6574585635359115E-2</c:v>
                </c:pt>
                <c:pt idx="2">
                  <c:v>3.591160220994475E-2</c:v>
                </c:pt>
                <c:pt idx="3">
                  <c:v>5.5248618784530384E-2</c:v>
                </c:pt>
                <c:pt idx="4">
                  <c:v>7.7348066298342538E-2</c:v>
                </c:pt>
                <c:pt idx="5">
                  <c:v>0.16298342541436464</c:v>
                </c:pt>
                <c:pt idx="6">
                  <c:v>0.23480662983425415</c:v>
                </c:pt>
                <c:pt idx="7">
                  <c:v>0.24585635359116023</c:v>
                </c:pt>
                <c:pt idx="8">
                  <c:v>0.11602209944751381</c:v>
                </c:pt>
                <c:pt idx="9">
                  <c:v>3.0386740331491711E-2</c:v>
                </c:pt>
              </c:numCache>
            </c:numRef>
          </c:val>
          <c:extLst>
            <c:ext xmlns:c16="http://schemas.microsoft.com/office/drawing/2014/chart" uri="{C3380CC4-5D6E-409C-BE32-E72D297353CC}">
              <c16:uniqueId val="{00000001-F040-45A2-BB3C-047D9BD278E1}"/>
            </c:ext>
          </c:extLst>
        </c:ser>
        <c:ser>
          <c:idx val="3"/>
          <c:order val="3"/>
          <c:tx>
            <c:strRef>
              <c:f>Sheet1!$E$1</c:f>
              <c:strCache>
                <c:ptCount val="1"/>
                <c:pt idx="0">
                  <c:v>West</c:v>
                </c:pt>
              </c:strCache>
            </c:strRef>
          </c:tx>
          <c:spPr>
            <a:solidFill>
              <a:srgbClr val="FF5959">
                <a:lumMod val="20000"/>
                <a:lumOff val="80000"/>
              </a:srgbClr>
            </a:solidFill>
          </c:spPr>
          <c:invertIfNegative val="0"/>
          <c:cat>
            <c:strRef>
              <c:f>Sheet1!$A$2:$A$11</c:f>
              <c:strCache>
                <c:ptCount val="10"/>
                <c:pt idx="0">
                  <c:v>$301,000 or higher</c:v>
                </c:pt>
                <c:pt idx="1">
                  <c:v>$251,000 to $300,000</c:v>
                </c:pt>
                <c:pt idx="2">
                  <c:v>$201,000 to $250,000</c:v>
                </c:pt>
                <c:pt idx="3">
                  <c:v>$176,000 to $200,000</c:v>
                </c:pt>
                <c:pt idx="4">
                  <c:v>$151,000 to $175,000</c:v>
                </c:pt>
                <c:pt idx="5">
                  <c:v>$126,000 to $150,000</c:v>
                </c:pt>
                <c:pt idx="6">
                  <c:v>$101,000 to $125,000</c:v>
                </c:pt>
                <c:pt idx="7">
                  <c:v>$76,000 to $100,000</c:v>
                </c:pt>
                <c:pt idx="8">
                  <c:v>$51,000 to $75,000</c:v>
                </c:pt>
                <c:pt idx="9">
                  <c:v>$50,000 or less</c:v>
                </c:pt>
              </c:strCache>
            </c:strRef>
          </c:cat>
          <c:val>
            <c:numRef>
              <c:f>Sheet1!$E$2:$E$11</c:f>
              <c:numCache>
                <c:formatCode>0%</c:formatCode>
                <c:ptCount val="10"/>
                <c:pt idx="0">
                  <c:v>0</c:v>
                </c:pt>
                <c:pt idx="1">
                  <c:v>1.968503937007874E-2</c:v>
                </c:pt>
                <c:pt idx="2">
                  <c:v>4.3307086614173235E-2</c:v>
                </c:pt>
                <c:pt idx="3">
                  <c:v>5.1181102362204724E-2</c:v>
                </c:pt>
                <c:pt idx="4">
                  <c:v>0.1062992125984252</c:v>
                </c:pt>
                <c:pt idx="5">
                  <c:v>0.18503937007874016</c:v>
                </c:pt>
                <c:pt idx="6">
                  <c:v>0.27165354330708663</c:v>
                </c:pt>
                <c:pt idx="7">
                  <c:v>0.16141732283464566</c:v>
                </c:pt>
                <c:pt idx="8">
                  <c:v>0.12598425196850394</c:v>
                </c:pt>
                <c:pt idx="9">
                  <c:v>2.7559055118110236E-2</c:v>
                </c:pt>
              </c:numCache>
            </c:numRef>
          </c:val>
          <c:extLst>
            <c:ext xmlns:c16="http://schemas.microsoft.com/office/drawing/2014/chart" uri="{C3380CC4-5D6E-409C-BE32-E72D297353CC}">
              <c16:uniqueId val="{00000002-F040-45A2-BB3C-047D9BD278E1}"/>
            </c:ext>
          </c:extLst>
        </c:ser>
        <c:dLbls>
          <c:showLegendKey val="0"/>
          <c:showVal val="0"/>
          <c:showCatName val="0"/>
          <c:showSerName val="0"/>
          <c:showPercent val="0"/>
          <c:showBubbleSize val="0"/>
        </c:dLbls>
        <c:gapWidth val="150"/>
        <c:axId val="2143743208"/>
        <c:axId val="-2121666104"/>
      </c:barChart>
      <c:catAx>
        <c:axId val="2143743208"/>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0" spcFirstLastPara="1" vertOverflow="ellipsis" wrap="square" anchor="ctr" anchorCtr="1"/>
          <a:lstStyle/>
          <a:p>
            <a:pPr algn="r">
              <a:defRPr sz="1000" b="0" i="0" u="none" strike="noStrike" kern="1200" baseline="0">
                <a:solidFill>
                  <a:srgbClr val="1E22AA"/>
                </a:solidFill>
                <a:latin typeface="Prometo Medium" panose="020B0604030203060203" pitchFamily="34" charset="77"/>
                <a:ea typeface="+mn-ea"/>
                <a:cs typeface="+mn-cs"/>
              </a:defRPr>
            </a:pPr>
            <a:endParaRPr lang="en-US"/>
          </a:p>
        </c:txPr>
        <c:crossAx val="-2121666104"/>
        <c:crosses val="autoZero"/>
        <c:auto val="1"/>
        <c:lblAlgn val="ctr"/>
        <c:lblOffset val="100"/>
        <c:noMultiLvlLbl val="0"/>
      </c:catAx>
      <c:valAx>
        <c:axId val="-2121666104"/>
        <c:scaling>
          <c:orientation val="minMax"/>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rgbClr val="1E22AA"/>
                </a:solidFill>
                <a:latin typeface="Prometo Medium" panose="020B0604030203060203" pitchFamily="34" charset="77"/>
                <a:ea typeface="+mn-ea"/>
                <a:cs typeface="+mn-cs"/>
              </a:defRPr>
            </a:pPr>
            <a:endParaRPr lang="en-US"/>
          </a:p>
        </c:txPr>
        <c:crossAx val="2143743208"/>
        <c:crosses val="max"/>
        <c:crossBetween val="between"/>
      </c:valAx>
      <c:spPr>
        <a:noFill/>
        <a:ln>
          <a:noFill/>
        </a:ln>
        <a:effectLst/>
      </c:spPr>
    </c:plotArea>
    <c:legend>
      <c:legendPos val="b"/>
      <c:layout>
        <c:manualLayout>
          <c:xMode val="edge"/>
          <c:yMode val="edge"/>
          <c:x val="0.254455245797505"/>
          <c:y val="2.1243812687281701E-2"/>
          <c:w val="0.52020536105684489"/>
          <c:h val="4.8554828435547204E-2"/>
        </c:manualLayout>
      </c:layout>
      <c:overlay val="0"/>
      <c:spPr>
        <a:noFill/>
        <a:ln>
          <a:noFill/>
        </a:ln>
        <a:effectLst/>
      </c:spPr>
      <c:txPr>
        <a:bodyPr rot="0" spcFirstLastPara="1" vertOverflow="ellipsis" vert="horz" wrap="square" anchor="ctr" anchorCtr="1"/>
        <a:lstStyle/>
        <a:p>
          <a:pPr>
            <a:defRPr sz="1200" b="0" i="0" u="none" strike="noStrike" kern="1200" baseline="0">
              <a:solidFill>
                <a:srgbClr val="1E22AA"/>
              </a:solidFill>
              <a:latin typeface="Century Gothic" panose="020B0502020202020204" pitchFamily="34" charset="0"/>
              <a:ea typeface="Open Sans Semibold" charset="0"/>
              <a:cs typeface="Open Sans Semibold" charset="0"/>
            </a:defRPr>
          </a:pPr>
          <a:endParaRPr lang="en-US"/>
        </a:p>
      </c:txPr>
    </c:legend>
    <c:plotVisOnly val="1"/>
    <c:dispBlanksAs val="gap"/>
    <c:showDLblsOverMax val="0"/>
  </c:chart>
  <c:spPr>
    <a:noFill/>
    <a:ln>
      <a:noFill/>
    </a:ln>
    <a:effectLst/>
  </c:spPr>
  <c:txPr>
    <a:bodyPr/>
    <a:lstStyle/>
    <a:p>
      <a:pPr>
        <a:defRPr sz="1200">
          <a:latin typeface="+mn-lt"/>
        </a:defRPr>
      </a:pPr>
      <a:endParaRPr lang="en-US"/>
    </a:p>
  </c:txPr>
  <c:externalData r:id="rId2">
    <c:autoUpdate val="0"/>
  </c:externalData>
</c:chartSpace>
</file>

<file path=ppt/charts/chart4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34162474210571742"/>
          <c:y val="0.13614776857023403"/>
          <c:w val="0.60769381750709006"/>
          <c:h val="0.83989573145110152"/>
        </c:manualLayout>
      </c:layout>
      <c:barChart>
        <c:barDir val="bar"/>
        <c:grouping val="clustered"/>
        <c:varyColors val="0"/>
        <c:ser>
          <c:idx val="0"/>
          <c:order val="0"/>
          <c:tx>
            <c:strRef>
              <c:f>Sheet1!$B$1</c:f>
              <c:strCache>
                <c:ptCount val="1"/>
                <c:pt idx="0">
                  <c:v>2022 Results</c:v>
                </c:pt>
              </c:strCache>
            </c:strRef>
          </c:tx>
          <c:spPr>
            <a:solidFill>
              <a:srgbClr val="FFFFFF">
                <a:lumMod val="75000"/>
              </a:srgbClr>
            </a:solidFill>
            <a:ln>
              <a:noFill/>
            </a:ln>
            <a:effectLst/>
          </c:spPr>
          <c:invertIfNegative val="0"/>
          <c:dPt>
            <c:idx val="0"/>
            <c:invertIfNegative val="0"/>
            <c:bubble3D val="0"/>
            <c:spPr>
              <a:solidFill>
                <a:srgbClr val="FFFFFF">
                  <a:lumMod val="75000"/>
                </a:srgbClr>
              </a:solidFill>
              <a:ln>
                <a:noFill/>
              </a:ln>
              <a:effectLst/>
            </c:spPr>
            <c:extLst>
              <c:ext xmlns:c16="http://schemas.microsoft.com/office/drawing/2014/chart" uri="{C3380CC4-5D6E-409C-BE32-E72D297353CC}">
                <c16:uniqueId val="{00000001-070C-4AF0-95CE-FF233288E511}"/>
              </c:ext>
            </c:extLst>
          </c:dPt>
          <c:dPt>
            <c:idx val="1"/>
            <c:invertIfNegative val="0"/>
            <c:bubble3D val="0"/>
            <c:spPr>
              <a:solidFill>
                <a:srgbClr val="FFFFFF">
                  <a:lumMod val="75000"/>
                </a:srgbClr>
              </a:solidFill>
              <a:ln>
                <a:noFill/>
              </a:ln>
              <a:effectLst/>
            </c:spPr>
            <c:extLst>
              <c:ext xmlns:c16="http://schemas.microsoft.com/office/drawing/2014/chart" uri="{C3380CC4-5D6E-409C-BE32-E72D297353CC}">
                <c16:uniqueId val="{00000003-070C-4AF0-95CE-FF233288E511}"/>
              </c:ext>
            </c:extLst>
          </c:dPt>
          <c:dPt>
            <c:idx val="2"/>
            <c:invertIfNegative val="0"/>
            <c:bubble3D val="0"/>
            <c:spPr>
              <a:solidFill>
                <a:srgbClr val="FFFFFF">
                  <a:lumMod val="75000"/>
                </a:srgbClr>
              </a:solidFill>
              <a:ln>
                <a:noFill/>
              </a:ln>
              <a:effectLst/>
            </c:spPr>
            <c:extLst>
              <c:ext xmlns:c16="http://schemas.microsoft.com/office/drawing/2014/chart" uri="{C3380CC4-5D6E-409C-BE32-E72D297353CC}">
                <c16:uniqueId val="{00000005-070C-4AF0-95CE-FF233288E511}"/>
              </c:ext>
            </c:extLst>
          </c:dPt>
          <c:dPt>
            <c:idx val="7"/>
            <c:invertIfNegative val="0"/>
            <c:bubble3D val="0"/>
            <c:spPr>
              <a:solidFill>
                <a:srgbClr val="FF0000"/>
              </a:solidFill>
              <a:ln>
                <a:noFill/>
              </a:ln>
              <a:effectLst/>
            </c:spPr>
            <c:extLst>
              <c:ext xmlns:c16="http://schemas.microsoft.com/office/drawing/2014/chart" uri="{C3380CC4-5D6E-409C-BE32-E72D297353CC}">
                <c16:uniqueId val="{00000000-915F-4002-856A-37564FB6B55B}"/>
              </c:ext>
            </c:extLst>
          </c:dPt>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Sheet1!$A$2:$A$15</c:f>
              <c:strCache>
                <c:ptCount val="14"/>
                <c:pt idx="0">
                  <c:v>Training, nursing practice support/redesign</c:v>
                </c:pt>
                <c:pt idx="1">
                  <c:v>Applying data to support clinical care</c:v>
                </c:pt>
                <c:pt idx="2">
                  <c:v>System design</c:v>
                </c:pt>
                <c:pt idx="3">
                  <c:v>Information retrieval</c:v>
                </c:pt>
                <c:pt idx="4">
                  <c:v>Data interpretation and visualization</c:v>
                </c:pt>
                <c:pt idx="5">
                  <c:v>System analysis</c:v>
                </c:pt>
                <c:pt idx="6">
                  <c:v>Fostering innovation</c:v>
                </c:pt>
                <c:pt idx="7">
                  <c:v>Change control</c:v>
                </c:pt>
                <c:pt idx="8">
                  <c:v>Strategy</c:v>
                </c:pt>
                <c:pt idx="9">
                  <c:v>Applying technology for health equity &amp; access to care</c:v>
                </c:pt>
                <c:pt idx="10">
                  <c:v>Enhancing digital platforms</c:v>
                </c:pt>
                <c:pt idx="11">
                  <c:v>Applying technology to support social determinants of health</c:v>
                </c:pt>
                <c:pt idx="12">
                  <c:v>IT sponsorship</c:v>
                </c:pt>
                <c:pt idx="13">
                  <c:v>Artificial intelligence in nursing care</c:v>
                </c:pt>
              </c:strCache>
            </c:strRef>
          </c:cat>
          <c:val>
            <c:numRef>
              <c:f>Sheet1!$B$2:$B$15</c:f>
              <c:numCache>
                <c:formatCode>0%</c:formatCode>
                <c:ptCount val="14"/>
                <c:pt idx="0">
                  <c:v>0.53309481216457966</c:v>
                </c:pt>
                <c:pt idx="1">
                  <c:v>0.42486583184257604</c:v>
                </c:pt>
                <c:pt idx="2">
                  <c:v>0.37745974955277278</c:v>
                </c:pt>
                <c:pt idx="3">
                  <c:v>0.32468694096601075</c:v>
                </c:pt>
                <c:pt idx="4">
                  <c:v>0.3032200357781753</c:v>
                </c:pt>
                <c:pt idx="5">
                  <c:v>0.28175313059033991</c:v>
                </c:pt>
                <c:pt idx="6">
                  <c:v>0.25134168157423969</c:v>
                </c:pt>
                <c:pt idx="7">
                  <c:v>0.22808586762075134</c:v>
                </c:pt>
                <c:pt idx="8">
                  <c:v>0.21019677996422181</c:v>
                </c:pt>
                <c:pt idx="9">
                  <c:v>0.19946332737030409</c:v>
                </c:pt>
                <c:pt idx="10">
                  <c:v>0.19409660107334525</c:v>
                </c:pt>
                <c:pt idx="11">
                  <c:v>0.18694096601073343</c:v>
                </c:pt>
                <c:pt idx="12">
                  <c:v>0.12522361359570661</c:v>
                </c:pt>
                <c:pt idx="13">
                  <c:v>0.1073345259391771</c:v>
                </c:pt>
              </c:numCache>
            </c:numRef>
          </c:val>
          <c:extLst>
            <c:ext xmlns:c16="http://schemas.microsoft.com/office/drawing/2014/chart" uri="{C3380CC4-5D6E-409C-BE32-E72D297353CC}">
              <c16:uniqueId val="{00000006-070C-4AF0-95CE-FF233288E511}"/>
            </c:ext>
          </c:extLst>
        </c:ser>
        <c:dLbls>
          <c:dLblPos val="outEnd"/>
          <c:showLegendKey val="0"/>
          <c:showVal val="1"/>
          <c:showCatName val="0"/>
          <c:showSerName val="0"/>
          <c:showPercent val="0"/>
          <c:showBubbleSize val="0"/>
        </c:dLbls>
        <c:gapWidth val="75"/>
        <c:axId val="159569183"/>
        <c:axId val="159577503"/>
      </c:barChart>
      <c:catAx>
        <c:axId val="159569183"/>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lgn="r">
              <a:defRPr sz="1050" b="0" i="0" u="none" strike="noStrike" kern="1200" baseline="0">
                <a:solidFill>
                  <a:schemeClr val="tx1">
                    <a:lumMod val="65000"/>
                    <a:lumOff val="35000"/>
                  </a:schemeClr>
                </a:solidFill>
                <a:latin typeface="+mn-lt"/>
                <a:ea typeface="+mn-ea"/>
                <a:cs typeface="+mn-cs"/>
              </a:defRPr>
            </a:pPr>
            <a:endParaRPr lang="en-US"/>
          </a:p>
        </c:txPr>
        <c:crossAx val="159577503"/>
        <c:crosses val="autoZero"/>
        <c:auto val="1"/>
        <c:lblAlgn val="ctr"/>
        <c:lblOffset val="100"/>
        <c:noMultiLvlLbl val="0"/>
      </c:catAx>
      <c:valAx>
        <c:axId val="159577503"/>
        <c:scaling>
          <c:orientation val="minMax"/>
          <c:max val="1.1000000000000001"/>
        </c:scaling>
        <c:delete val="1"/>
        <c:axPos val="t"/>
        <c:numFmt formatCode="0%" sourceLinked="1"/>
        <c:majorTickMark val="out"/>
        <c:minorTickMark val="none"/>
        <c:tickLblPos val="nextTo"/>
        <c:crossAx val="159569183"/>
        <c:crosses val="autoZero"/>
        <c:crossBetween val="between"/>
      </c:valAx>
      <c:spPr>
        <a:noFill/>
        <a:ln>
          <a:noFill/>
        </a:ln>
        <a:effectLst/>
      </c:spPr>
    </c:plotArea>
    <c:plotVisOnly val="1"/>
    <c:dispBlanksAs val="gap"/>
    <c:showDLblsOverMax val="0"/>
    <c:extLst/>
  </c:chart>
  <c:spPr>
    <a:noFill/>
    <a:ln>
      <a:noFill/>
    </a:ln>
    <a:effectLst/>
  </c:spPr>
  <c:txPr>
    <a:bodyPr/>
    <a:lstStyle/>
    <a:p>
      <a:pPr>
        <a:defRPr sz="1200"/>
      </a:pPr>
      <a:endParaRPr lang="en-US"/>
    </a:p>
  </c:txPr>
  <c:externalData r:id="rId4">
    <c:autoUpdate val="0"/>
  </c:externalData>
</c:chartSpace>
</file>

<file path=ppt/charts/chart4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5.4347333664250798E-2"/>
          <c:y val="0.13582762736930701"/>
          <c:w val="0.91874796503659895"/>
          <c:h val="0.69430989913579899"/>
        </c:manualLayout>
      </c:layout>
      <c:barChart>
        <c:barDir val="bar"/>
        <c:grouping val="clustered"/>
        <c:varyColors val="0"/>
        <c:ser>
          <c:idx val="0"/>
          <c:order val="0"/>
          <c:tx>
            <c:strRef>
              <c:f>Sheet1!$B$1</c:f>
              <c:strCache>
                <c:ptCount val="1"/>
                <c:pt idx="0">
                  <c:v>2022 Results</c:v>
                </c:pt>
              </c:strCache>
            </c:strRef>
          </c:tx>
          <c:spPr>
            <a:solidFill>
              <a:srgbClr val="3CD5AF">
                <a:lumMod val="60000"/>
                <a:lumOff val="40000"/>
              </a:srgbClr>
            </a:solidFill>
          </c:spPr>
          <c:invertIfNegative val="0"/>
          <c:cat>
            <c:strRef>
              <c:f>Sheet1!$A$2:$A$3</c:f>
              <c:strCache>
                <c:ptCount val="2"/>
                <c:pt idx="0">
                  <c:v>Yes</c:v>
                </c:pt>
                <c:pt idx="1">
                  <c:v>No</c:v>
                </c:pt>
              </c:strCache>
            </c:strRef>
          </c:cat>
          <c:val>
            <c:numRef>
              <c:f>Sheet1!$B$2:$B$3</c:f>
              <c:numCache>
                <c:formatCode>0%</c:formatCode>
                <c:ptCount val="2"/>
                <c:pt idx="0">
                  <c:v>0.78</c:v>
                </c:pt>
                <c:pt idx="1">
                  <c:v>0.22</c:v>
                </c:pt>
              </c:numCache>
            </c:numRef>
          </c:val>
          <c:extLst>
            <c:ext xmlns:c16="http://schemas.microsoft.com/office/drawing/2014/chart" uri="{C3380CC4-5D6E-409C-BE32-E72D297353CC}">
              <c16:uniqueId val="{00000000-A2AB-4694-8D4B-9090234A9A57}"/>
            </c:ext>
          </c:extLst>
        </c:ser>
        <c:ser>
          <c:idx val="1"/>
          <c:order val="1"/>
          <c:tx>
            <c:strRef>
              <c:f>Sheet1!$C$1</c:f>
              <c:strCache>
                <c:ptCount val="1"/>
                <c:pt idx="0">
                  <c:v>2020 Results</c:v>
                </c:pt>
              </c:strCache>
            </c:strRef>
          </c:tx>
          <c:spPr>
            <a:solidFill>
              <a:schemeClr val="accent3"/>
            </a:solidFill>
            <a:ln>
              <a:noFill/>
            </a:ln>
            <a:effectLst/>
          </c:spPr>
          <c:invertIfNegative val="0"/>
          <c:cat>
            <c:strRef>
              <c:f>Sheet1!$A$2:$A$3</c:f>
              <c:strCache>
                <c:ptCount val="2"/>
                <c:pt idx="0">
                  <c:v>Yes</c:v>
                </c:pt>
                <c:pt idx="1">
                  <c:v>No</c:v>
                </c:pt>
              </c:strCache>
            </c:strRef>
          </c:cat>
          <c:val>
            <c:numRef>
              <c:f>Sheet1!$C$2:$C$3</c:f>
              <c:numCache>
                <c:formatCode>0%</c:formatCode>
                <c:ptCount val="2"/>
                <c:pt idx="0">
                  <c:v>0.45</c:v>
                </c:pt>
                <c:pt idx="1">
                  <c:v>0.55000000000000004</c:v>
                </c:pt>
              </c:numCache>
            </c:numRef>
          </c:val>
          <c:extLst>
            <c:ext xmlns:c16="http://schemas.microsoft.com/office/drawing/2014/chart" uri="{C3380CC4-5D6E-409C-BE32-E72D297353CC}">
              <c16:uniqueId val="{00000001-A2AB-4694-8D4B-9090234A9A57}"/>
            </c:ext>
          </c:extLst>
        </c:ser>
        <c:dLbls>
          <c:showLegendKey val="0"/>
          <c:showVal val="0"/>
          <c:showCatName val="0"/>
          <c:showSerName val="0"/>
          <c:showPercent val="0"/>
          <c:showBubbleSize val="0"/>
        </c:dLbls>
        <c:gapWidth val="150"/>
        <c:axId val="2135324792"/>
        <c:axId val="2135328440"/>
      </c:barChart>
      <c:catAx>
        <c:axId val="2135324792"/>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0" spcFirstLastPara="1" vertOverflow="ellipsis" wrap="square" anchor="ctr" anchorCtr="1"/>
          <a:lstStyle/>
          <a:p>
            <a:pPr algn="r">
              <a:defRPr sz="1000" b="0" i="0" u="none" strike="noStrike" kern="1200" baseline="0">
                <a:solidFill>
                  <a:srgbClr val="1E22AA"/>
                </a:solidFill>
                <a:latin typeface="Prometo Medium" panose="020B0604030203060203" pitchFamily="34" charset="77"/>
                <a:ea typeface="+mn-ea"/>
                <a:cs typeface="+mn-cs"/>
              </a:defRPr>
            </a:pPr>
            <a:endParaRPr lang="en-US"/>
          </a:p>
        </c:txPr>
        <c:crossAx val="2135328440"/>
        <c:crosses val="autoZero"/>
        <c:auto val="1"/>
        <c:lblAlgn val="ctr"/>
        <c:lblOffset val="100"/>
        <c:noMultiLvlLbl val="0"/>
      </c:catAx>
      <c:valAx>
        <c:axId val="2135328440"/>
        <c:scaling>
          <c:orientation val="minMax"/>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rgbClr val="1E22AA"/>
                </a:solidFill>
                <a:latin typeface="Prometo Medium" panose="020B0604030203060203" pitchFamily="34" charset="77"/>
                <a:ea typeface="+mn-ea"/>
                <a:cs typeface="+mn-cs"/>
              </a:defRPr>
            </a:pPr>
            <a:endParaRPr lang="en-US"/>
          </a:p>
        </c:txPr>
        <c:crossAx val="2135324792"/>
        <c:crosses val="max"/>
        <c:crossBetween val="between"/>
      </c:valAx>
      <c:spPr>
        <a:noFill/>
        <a:ln>
          <a:noFill/>
        </a:ln>
        <a:effectLst/>
      </c:spPr>
    </c:plotArea>
    <c:legend>
      <c:legendPos val="b"/>
      <c:layout>
        <c:manualLayout>
          <c:xMode val="edge"/>
          <c:yMode val="edge"/>
          <c:x val="0.254455245797505"/>
          <c:y val="2.1243812687281701E-2"/>
          <c:w val="0.41026456157770941"/>
          <c:h val="4.6166339706265845E-2"/>
        </c:manualLayout>
      </c:layout>
      <c:overlay val="0"/>
      <c:spPr>
        <a:noFill/>
        <a:ln>
          <a:noFill/>
        </a:ln>
        <a:effectLst/>
      </c:spPr>
      <c:txPr>
        <a:bodyPr rot="0" spcFirstLastPara="1" vertOverflow="ellipsis" vert="horz" wrap="square" anchor="ctr" anchorCtr="1"/>
        <a:lstStyle/>
        <a:p>
          <a:pPr>
            <a:defRPr sz="1200" b="0" i="0" u="none" strike="noStrike" kern="1200" baseline="0">
              <a:solidFill>
                <a:srgbClr val="1E22AA"/>
              </a:solidFill>
              <a:latin typeface="Century Gothic" panose="020B0502020202020204" pitchFamily="34" charset="0"/>
              <a:ea typeface="Open Sans Semibold" charset="0"/>
              <a:cs typeface="Open Sans Semibold" charset="0"/>
            </a:defRPr>
          </a:pPr>
          <a:endParaRPr lang="en-US"/>
        </a:p>
      </c:txPr>
    </c:legend>
    <c:plotVisOnly val="1"/>
    <c:dispBlanksAs val="gap"/>
    <c:showDLblsOverMax val="0"/>
  </c:chart>
  <c:spPr>
    <a:noFill/>
    <a:ln>
      <a:noFill/>
    </a:ln>
    <a:effectLst/>
  </c:spPr>
  <c:txPr>
    <a:bodyPr/>
    <a:lstStyle/>
    <a:p>
      <a:pPr>
        <a:defRPr sz="1200">
          <a:latin typeface="+mn-lt"/>
        </a:defRPr>
      </a:pPr>
      <a:endParaRPr lang="en-US"/>
    </a:p>
  </c:txPr>
  <c:externalData r:id="rId2">
    <c:autoUpdate val="0"/>
  </c:externalData>
</c:chartSpace>
</file>

<file path=ppt/charts/chart4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5.4347333664250798E-2"/>
          <c:y val="0.13582762736930701"/>
          <c:w val="0.91874796503659895"/>
          <c:h val="0.69430989913579899"/>
        </c:manualLayout>
      </c:layout>
      <c:barChart>
        <c:barDir val="bar"/>
        <c:grouping val="clustered"/>
        <c:varyColors val="0"/>
        <c:ser>
          <c:idx val="0"/>
          <c:order val="0"/>
          <c:tx>
            <c:strRef>
              <c:f>Sheet1!$B$1</c:f>
              <c:strCache>
                <c:ptCount val="1"/>
                <c:pt idx="0">
                  <c:v>2022 Results</c:v>
                </c:pt>
              </c:strCache>
            </c:strRef>
          </c:tx>
          <c:spPr>
            <a:solidFill>
              <a:srgbClr val="3CD5AF">
                <a:lumMod val="60000"/>
                <a:lumOff val="40000"/>
              </a:srgbClr>
            </a:solidFill>
          </c:spPr>
          <c:invertIfNegative val="0"/>
          <c:cat>
            <c:strRef>
              <c:f>Sheet1!$A$2:$A$11</c:f>
              <c:strCache>
                <c:ptCount val="10"/>
                <c:pt idx="0">
                  <c:v>Staffing Resources</c:v>
                </c:pt>
                <c:pt idx="1">
                  <c:v>Organizational Structure*</c:v>
                </c:pt>
                <c:pt idx="2">
                  <c:v>Financial Resources</c:v>
                </c:pt>
                <c:pt idx="3">
                  <c:v>IT Priorities*</c:v>
                </c:pt>
                <c:pt idx="4">
                  <c:v>Executive Support/Collaboration*</c:v>
                </c:pt>
                <c:pt idx="5">
                  <c:v>User Acceptance</c:v>
                </c:pt>
                <c:pt idx="6">
                  <c:v>Cross Discipline Collaboration*</c:v>
                </c:pt>
                <c:pt idx="7">
                  <c:v>Organizational Strategic Plan</c:v>
                </c:pt>
                <c:pt idx="8">
                  <c:v>Administrative Support</c:v>
                </c:pt>
                <c:pt idx="9">
                  <c:v>Change Management*</c:v>
                </c:pt>
              </c:strCache>
            </c:strRef>
          </c:cat>
          <c:val>
            <c:numRef>
              <c:f>Sheet1!$B$2:$B$11</c:f>
              <c:numCache>
                <c:formatCode>0%</c:formatCode>
                <c:ptCount val="10"/>
                <c:pt idx="0">
                  <c:v>0.24</c:v>
                </c:pt>
                <c:pt idx="1">
                  <c:v>0.2</c:v>
                </c:pt>
                <c:pt idx="2">
                  <c:v>0.18</c:v>
                </c:pt>
                <c:pt idx="3">
                  <c:v>0.17</c:v>
                </c:pt>
                <c:pt idx="4">
                  <c:v>0.16</c:v>
                </c:pt>
                <c:pt idx="5">
                  <c:v>0.15</c:v>
                </c:pt>
                <c:pt idx="6">
                  <c:v>0.12</c:v>
                </c:pt>
                <c:pt idx="7">
                  <c:v>0.11</c:v>
                </c:pt>
                <c:pt idx="8">
                  <c:v>0.1</c:v>
                </c:pt>
                <c:pt idx="9">
                  <c:v>0.1</c:v>
                </c:pt>
              </c:numCache>
            </c:numRef>
          </c:val>
          <c:extLst>
            <c:ext xmlns:c16="http://schemas.microsoft.com/office/drawing/2014/chart" uri="{C3380CC4-5D6E-409C-BE32-E72D297353CC}">
              <c16:uniqueId val="{00000000-F449-A14E-8181-7113796305A5}"/>
            </c:ext>
          </c:extLst>
        </c:ser>
        <c:ser>
          <c:idx val="1"/>
          <c:order val="1"/>
          <c:tx>
            <c:strRef>
              <c:f>Sheet1!$C$1</c:f>
              <c:strCache>
                <c:ptCount val="1"/>
                <c:pt idx="0">
                  <c:v>2020 Results</c:v>
                </c:pt>
              </c:strCache>
            </c:strRef>
          </c:tx>
          <c:spPr>
            <a:solidFill>
              <a:schemeClr val="accent3"/>
            </a:solidFill>
            <a:ln>
              <a:noFill/>
            </a:ln>
            <a:effectLst/>
          </c:spPr>
          <c:invertIfNegative val="0"/>
          <c:cat>
            <c:strRef>
              <c:f>Sheet1!$A$2:$A$11</c:f>
              <c:strCache>
                <c:ptCount val="10"/>
                <c:pt idx="0">
                  <c:v>Staffing Resources</c:v>
                </c:pt>
                <c:pt idx="1">
                  <c:v>Organizational Structure*</c:v>
                </c:pt>
                <c:pt idx="2">
                  <c:v>Financial Resources</c:v>
                </c:pt>
                <c:pt idx="3">
                  <c:v>IT Priorities*</c:v>
                </c:pt>
                <c:pt idx="4">
                  <c:v>Executive Support/Collaboration*</c:v>
                </c:pt>
                <c:pt idx="5">
                  <c:v>User Acceptance</c:v>
                </c:pt>
                <c:pt idx="6">
                  <c:v>Cross Discipline Collaboration*</c:v>
                </c:pt>
                <c:pt idx="7">
                  <c:v>Organizational Strategic Plan</c:v>
                </c:pt>
                <c:pt idx="8">
                  <c:v>Administrative Support</c:v>
                </c:pt>
                <c:pt idx="9">
                  <c:v>Change Management*</c:v>
                </c:pt>
              </c:strCache>
            </c:strRef>
          </c:cat>
          <c:val>
            <c:numRef>
              <c:f>Sheet1!$C$2:$C$11</c:f>
              <c:numCache>
                <c:formatCode>0%</c:formatCode>
                <c:ptCount val="10"/>
                <c:pt idx="0">
                  <c:v>0.16850625459896984</c:v>
                </c:pt>
                <c:pt idx="1">
                  <c:v>0.20309050772626933</c:v>
                </c:pt>
                <c:pt idx="2">
                  <c:v>0.15231788079470199</c:v>
                </c:pt>
                <c:pt idx="3">
                  <c:v>0.20971302428256069</c:v>
                </c:pt>
                <c:pt idx="4">
                  <c:v>0.16777041942604856</c:v>
                </c:pt>
                <c:pt idx="5">
                  <c:v>0.1118469462840324</c:v>
                </c:pt>
                <c:pt idx="6">
                  <c:v>0.11626195732155997</c:v>
                </c:pt>
                <c:pt idx="7">
                  <c:v>0.10228108903605593</c:v>
                </c:pt>
                <c:pt idx="8">
                  <c:v>0.17586460632818249</c:v>
                </c:pt>
                <c:pt idx="9">
                  <c:v>0.1111111111111111</c:v>
                </c:pt>
              </c:numCache>
            </c:numRef>
          </c:val>
          <c:extLst>
            <c:ext xmlns:c16="http://schemas.microsoft.com/office/drawing/2014/chart" uri="{C3380CC4-5D6E-409C-BE32-E72D297353CC}">
              <c16:uniqueId val="{00000000-F915-40BF-849F-B33D21B3151B}"/>
            </c:ext>
          </c:extLst>
        </c:ser>
        <c:ser>
          <c:idx val="2"/>
          <c:order val="2"/>
          <c:tx>
            <c:strRef>
              <c:f>Sheet1!$D$1</c:f>
              <c:strCache>
                <c:ptCount val="1"/>
                <c:pt idx="0">
                  <c:v>2017 Results</c:v>
                </c:pt>
              </c:strCache>
            </c:strRef>
          </c:tx>
          <c:spPr>
            <a:solidFill>
              <a:srgbClr val="00B0F0"/>
            </a:solidFill>
          </c:spPr>
          <c:invertIfNegative val="0"/>
          <c:cat>
            <c:strRef>
              <c:f>Sheet1!$A$2:$A$11</c:f>
              <c:strCache>
                <c:ptCount val="10"/>
                <c:pt idx="0">
                  <c:v>Staffing Resources</c:v>
                </c:pt>
                <c:pt idx="1">
                  <c:v>Organizational Structure*</c:v>
                </c:pt>
                <c:pt idx="2">
                  <c:v>Financial Resources</c:v>
                </c:pt>
                <c:pt idx="3">
                  <c:v>IT Priorities*</c:v>
                </c:pt>
                <c:pt idx="4">
                  <c:v>Executive Support/Collaboration*</c:v>
                </c:pt>
                <c:pt idx="5">
                  <c:v>User Acceptance</c:v>
                </c:pt>
                <c:pt idx="6">
                  <c:v>Cross Discipline Collaboration*</c:v>
                </c:pt>
                <c:pt idx="7">
                  <c:v>Organizational Strategic Plan</c:v>
                </c:pt>
                <c:pt idx="8">
                  <c:v>Administrative Support</c:v>
                </c:pt>
                <c:pt idx="9">
                  <c:v>Change Management*</c:v>
                </c:pt>
              </c:strCache>
            </c:strRef>
          </c:cat>
          <c:val>
            <c:numRef>
              <c:f>Sheet1!$D$2:$D$11</c:f>
              <c:numCache>
                <c:formatCode>General</c:formatCode>
                <c:ptCount val="10"/>
                <c:pt idx="0" formatCode="0%">
                  <c:v>0.28537920250195464</c:v>
                </c:pt>
                <c:pt idx="2" formatCode="0%">
                  <c:v>0.22595777951524629</c:v>
                </c:pt>
                <c:pt idx="5" formatCode="0%">
                  <c:v>0.1704456606724003</c:v>
                </c:pt>
                <c:pt idx="7" formatCode="0%">
                  <c:v>0.25488663017982799</c:v>
                </c:pt>
                <c:pt idx="8" formatCode="0%">
                  <c:v>0.32056293979671618</c:v>
                </c:pt>
              </c:numCache>
            </c:numRef>
          </c:val>
          <c:extLst>
            <c:ext xmlns:c16="http://schemas.microsoft.com/office/drawing/2014/chart" uri="{C3380CC4-5D6E-409C-BE32-E72D297353CC}">
              <c16:uniqueId val="{00000001-F915-40BF-849F-B33D21B3151B}"/>
            </c:ext>
          </c:extLst>
        </c:ser>
        <c:ser>
          <c:idx val="3"/>
          <c:order val="3"/>
          <c:tx>
            <c:strRef>
              <c:f>Sheet1!$E$1</c:f>
              <c:strCache>
                <c:ptCount val="1"/>
                <c:pt idx="0">
                  <c:v>2014 Results</c:v>
                </c:pt>
              </c:strCache>
            </c:strRef>
          </c:tx>
          <c:spPr>
            <a:solidFill>
              <a:srgbClr val="1E22AA"/>
            </a:solidFill>
          </c:spPr>
          <c:invertIfNegative val="0"/>
          <c:cat>
            <c:strRef>
              <c:f>Sheet1!$A$2:$A$11</c:f>
              <c:strCache>
                <c:ptCount val="10"/>
                <c:pt idx="0">
                  <c:v>Staffing Resources</c:v>
                </c:pt>
                <c:pt idx="1">
                  <c:v>Organizational Structure*</c:v>
                </c:pt>
                <c:pt idx="2">
                  <c:v>Financial Resources</c:v>
                </c:pt>
                <c:pt idx="3">
                  <c:v>IT Priorities*</c:v>
                </c:pt>
                <c:pt idx="4">
                  <c:v>Executive Support/Collaboration*</c:v>
                </c:pt>
                <c:pt idx="5">
                  <c:v>User Acceptance</c:v>
                </c:pt>
                <c:pt idx="6">
                  <c:v>Cross Discipline Collaboration*</c:v>
                </c:pt>
                <c:pt idx="7">
                  <c:v>Organizational Strategic Plan</c:v>
                </c:pt>
                <c:pt idx="8">
                  <c:v>Administrative Support</c:v>
                </c:pt>
                <c:pt idx="9">
                  <c:v>Change Management*</c:v>
                </c:pt>
              </c:strCache>
            </c:strRef>
          </c:cat>
          <c:val>
            <c:numRef>
              <c:f>Sheet1!$E$2:$E$11</c:f>
              <c:numCache>
                <c:formatCode>General</c:formatCode>
                <c:ptCount val="10"/>
                <c:pt idx="0" formatCode="0%">
                  <c:v>0.28080229226361031</c:v>
                </c:pt>
                <c:pt idx="2" formatCode="0%">
                  <c:v>0.22731614135625597</c:v>
                </c:pt>
                <c:pt idx="5" formatCode="0%">
                  <c:v>0.19006685768863418</c:v>
                </c:pt>
                <c:pt idx="7" formatCode="0%">
                  <c:v>0.21967526265520534</c:v>
                </c:pt>
                <c:pt idx="8" formatCode="0%">
                  <c:v>0.27793696275071633</c:v>
                </c:pt>
              </c:numCache>
            </c:numRef>
          </c:val>
          <c:extLst>
            <c:ext xmlns:c16="http://schemas.microsoft.com/office/drawing/2014/chart" uri="{C3380CC4-5D6E-409C-BE32-E72D297353CC}">
              <c16:uniqueId val="{00000000-EAED-416F-B21D-F2310F950B9D}"/>
            </c:ext>
          </c:extLst>
        </c:ser>
        <c:dLbls>
          <c:showLegendKey val="0"/>
          <c:showVal val="0"/>
          <c:showCatName val="0"/>
          <c:showSerName val="0"/>
          <c:showPercent val="0"/>
          <c:showBubbleSize val="0"/>
        </c:dLbls>
        <c:gapWidth val="150"/>
        <c:axId val="2133781624"/>
        <c:axId val="2133785272"/>
      </c:barChart>
      <c:catAx>
        <c:axId val="2133781624"/>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0" spcFirstLastPara="1" vertOverflow="ellipsis" wrap="square" anchor="ctr" anchorCtr="1"/>
          <a:lstStyle/>
          <a:p>
            <a:pPr algn="r">
              <a:defRPr sz="1000" b="0" i="0" u="none" strike="noStrike" kern="1200" baseline="0">
                <a:solidFill>
                  <a:srgbClr val="1E22AA"/>
                </a:solidFill>
                <a:latin typeface="Prometo Medium" panose="020B0604030203060203" pitchFamily="34" charset="77"/>
                <a:ea typeface="+mn-ea"/>
                <a:cs typeface="+mn-cs"/>
              </a:defRPr>
            </a:pPr>
            <a:endParaRPr lang="en-US"/>
          </a:p>
        </c:txPr>
        <c:crossAx val="2133785272"/>
        <c:crosses val="autoZero"/>
        <c:auto val="1"/>
        <c:lblAlgn val="ctr"/>
        <c:lblOffset val="100"/>
        <c:noMultiLvlLbl val="0"/>
      </c:catAx>
      <c:valAx>
        <c:axId val="2133785272"/>
        <c:scaling>
          <c:orientation val="minMax"/>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rgbClr val="1E22AA"/>
                </a:solidFill>
                <a:latin typeface="Prometo Medium" panose="020B0604030203060203" pitchFamily="34" charset="77"/>
                <a:ea typeface="+mn-ea"/>
                <a:cs typeface="+mn-cs"/>
              </a:defRPr>
            </a:pPr>
            <a:endParaRPr lang="en-US"/>
          </a:p>
        </c:txPr>
        <c:crossAx val="2133781624"/>
        <c:crosses val="max"/>
        <c:crossBetween val="between"/>
      </c:valAx>
      <c:spPr>
        <a:noFill/>
        <a:ln>
          <a:noFill/>
        </a:ln>
        <a:effectLst/>
      </c:spPr>
    </c:plotArea>
    <c:legend>
      <c:legendPos val="b"/>
      <c:layout>
        <c:manualLayout>
          <c:xMode val="edge"/>
          <c:yMode val="edge"/>
          <c:x val="0.254455245797505"/>
          <c:y val="2.1243812687281701E-2"/>
          <c:w val="0.74554476467555342"/>
          <c:h val="4.6166339706265845E-2"/>
        </c:manualLayout>
      </c:layout>
      <c:overlay val="0"/>
      <c:spPr>
        <a:noFill/>
        <a:ln>
          <a:noFill/>
        </a:ln>
        <a:effectLst/>
      </c:spPr>
      <c:txPr>
        <a:bodyPr rot="0" spcFirstLastPara="1" vertOverflow="ellipsis" vert="horz" wrap="square" anchor="ctr" anchorCtr="1"/>
        <a:lstStyle/>
        <a:p>
          <a:pPr>
            <a:defRPr sz="1200" b="0" i="0" u="none" strike="noStrike" kern="1200" baseline="0">
              <a:solidFill>
                <a:srgbClr val="1E22AA"/>
              </a:solidFill>
              <a:latin typeface="Century Gothic" panose="020B0502020202020204" pitchFamily="34" charset="0"/>
              <a:ea typeface="Open Sans Semibold" charset="0"/>
              <a:cs typeface="Open Sans Semibold" charset="0"/>
            </a:defRPr>
          </a:pPr>
          <a:endParaRPr lang="en-US"/>
        </a:p>
      </c:txPr>
    </c:legend>
    <c:plotVisOnly val="1"/>
    <c:dispBlanksAs val="gap"/>
    <c:showDLblsOverMax val="0"/>
  </c:chart>
  <c:spPr>
    <a:noFill/>
    <a:ln>
      <a:noFill/>
    </a:ln>
    <a:effectLst/>
  </c:spPr>
  <c:txPr>
    <a:bodyPr/>
    <a:lstStyle/>
    <a:p>
      <a:pPr>
        <a:defRPr sz="1200">
          <a:latin typeface="+mn-lt"/>
        </a:defRPr>
      </a:pPr>
      <a:endParaRPr lang="en-US"/>
    </a:p>
  </c:txPr>
  <c:externalData r:id="rId2">
    <c:autoUpdate val="0"/>
  </c:externalData>
</c:chartSpace>
</file>

<file path=ppt/charts/chart4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5.4347333664250798E-2"/>
          <c:y val="0.13582762736930701"/>
          <c:w val="0.91874796503659895"/>
          <c:h val="0.69430989913579899"/>
        </c:manualLayout>
      </c:layout>
      <c:barChart>
        <c:barDir val="bar"/>
        <c:grouping val="clustered"/>
        <c:varyColors val="0"/>
        <c:ser>
          <c:idx val="0"/>
          <c:order val="0"/>
          <c:tx>
            <c:strRef>
              <c:f>Sheet1!$B$1</c:f>
              <c:strCache>
                <c:ptCount val="1"/>
                <c:pt idx="0">
                  <c:v>2022 Results</c:v>
                </c:pt>
              </c:strCache>
            </c:strRef>
          </c:tx>
          <c:spPr>
            <a:solidFill>
              <a:srgbClr val="3CD5AF">
                <a:lumMod val="60000"/>
                <a:lumOff val="40000"/>
              </a:srgbClr>
            </a:solidFill>
          </c:spPr>
          <c:invertIfNegative val="0"/>
          <c:cat>
            <c:strRef>
              <c:f>Sheet1!$A$2:$A$5</c:f>
              <c:strCache>
                <c:ptCount val="4"/>
                <c:pt idx="0">
                  <c:v>Yes, within the next year</c:v>
                </c:pt>
                <c:pt idx="1">
                  <c:v>Yes, within the next 2-3 years</c:v>
                </c:pt>
                <c:pt idx="2">
                  <c:v>Yes, within the next 4+ years</c:v>
                </c:pt>
                <c:pt idx="3">
                  <c:v>No, I currently do not have any plans to change jobs</c:v>
                </c:pt>
              </c:strCache>
            </c:strRef>
          </c:cat>
          <c:val>
            <c:numRef>
              <c:f>Sheet1!$B$2:$B$5</c:f>
              <c:numCache>
                <c:formatCode>0%</c:formatCode>
                <c:ptCount val="4"/>
                <c:pt idx="0">
                  <c:v>0.17</c:v>
                </c:pt>
                <c:pt idx="1">
                  <c:v>0.22</c:v>
                </c:pt>
                <c:pt idx="2">
                  <c:v>7.0000000000000007E-2</c:v>
                </c:pt>
                <c:pt idx="3">
                  <c:v>0.54</c:v>
                </c:pt>
              </c:numCache>
            </c:numRef>
          </c:val>
          <c:extLst>
            <c:ext xmlns:c16="http://schemas.microsoft.com/office/drawing/2014/chart" uri="{C3380CC4-5D6E-409C-BE32-E72D297353CC}">
              <c16:uniqueId val="{00000000-F449-A14E-8181-7113796305A5}"/>
            </c:ext>
          </c:extLst>
        </c:ser>
        <c:dLbls>
          <c:showLegendKey val="0"/>
          <c:showVal val="0"/>
          <c:showCatName val="0"/>
          <c:showSerName val="0"/>
          <c:showPercent val="0"/>
          <c:showBubbleSize val="0"/>
        </c:dLbls>
        <c:gapWidth val="150"/>
        <c:axId val="2136451416"/>
        <c:axId val="2136455048"/>
      </c:barChart>
      <c:catAx>
        <c:axId val="213645141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0" spcFirstLastPara="1" vertOverflow="ellipsis" wrap="square" anchor="ctr" anchorCtr="1"/>
          <a:lstStyle/>
          <a:p>
            <a:pPr algn="r">
              <a:defRPr sz="1000" b="0" i="0" u="none" strike="noStrike" kern="1200" baseline="0">
                <a:solidFill>
                  <a:srgbClr val="1E22AA"/>
                </a:solidFill>
                <a:latin typeface="Prometo Medium" panose="020B0604030203060203" pitchFamily="34" charset="77"/>
                <a:ea typeface="+mn-ea"/>
                <a:cs typeface="+mn-cs"/>
              </a:defRPr>
            </a:pPr>
            <a:endParaRPr lang="en-US"/>
          </a:p>
        </c:txPr>
        <c:crossAx val="2136455048"/>
        <c:crosses val="autoZero"/>
        <c:auto val="1"/>
        <c:lblAlgn val="ctr"/>
        <c:lblOffset val="100"/>
        <c:noMultiLvlLbl val="0"/>
      </c:catAx>
      <c:valAx>
        <c:axId val="2136455048"/>
        <c:scaling>
          <c:orientation val="minMax"/>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rgbClr val="1E22AA"/>
                </a:solidFill>
                <a:latin typeface="Prometo Medium" panose="020B0604030203060203" pitchFamily="34" charset="77"/>
                <a:ea typeface="+mn-ea"/>
                <a:cs typeface="+mn-cs"/>
              </a:defRPr>
            </a:pPr>
            <a:endParaRPr lang="en-US"/>
          </a:p>
        </c:txPr>
        <c:crossAx val="2136451416"/>
        <c:crosses val="max"/>
        <c:crossBetween val="between"/>
      </c:valAx>
      <c:spPr>
        <a:noFill/>
        <a:ln>
          <a:noFill/>
        </a:ln>
        <a:effectLst/>
      </c:spPr>
    </c:plotArea>
    <c:legend>
      <c:legendPos val="b"/>
      <c:layout>
        <c:manualLayout>
          <c:xMode val="edge"/>
          <c:yMode val="edge"/>
          <c:x val="0.254455245797505"/>
          <c:y val="2.1243812687281701E-2"/>
          <c:w val="0.74554476467555342"/>
          <c:h val="4.6166339706265845E-2"/>
        </c:manualLayout>
      </c:layout>
      <c:overlay val="0"/>
      <c:spPr>
        <a:noFill/>
        <a:ln>
          <a:noFill/>
        </a:ln>
        <a:effectLst/>
      </c:spPr>
      <c:txPr>
        <a:bodyPr rot="0" spcFirstLastPara="1" vertOverflow="ellipsis" vert="horz" wrap="square" anchor="ctr" anchorCtr="1"/>
        <a:lstStyle/>
        <a:p>
          <a:pPr>
            <a:defRPr sz="1200" b="0" i="0" u="none" strike="noStrike" kern="1200" baseline="0">
              <a:solidFill>
                <a:srgbClr val="1E22AA"/>
              </a:solidFill>
              <a:latin typeface="Century Gothic" panose="020B0502020202020204" pitchFamily="34" charset="0"/>
              <a:ea typeface="Open Sans Semibold" charset="0"/>
              <a:cs typeface="Open Sans Semibold" charset="0"/>
            </a:defRPr>
          </a:pPr>
          <a:endParaRPr lang="en-US"/>
        </a:p>
      </c:txPr>
    </c:legend>
    <c:plotVisOnly val="1"/>
    <c:dispBlanksAs val="gap"/>
    <c:showDLblsOverMax val="0"/>
  </c:chart>
  <c:spPr>
    <a:noFill/>
    <a:ln>
      <a:noFill/>
    </a:ln>
    <a:effectLst/>
  </c:spPr>
  <c:txPr>
    <a:bodyPr/>
    <a:lstStyle/>
    <a:p>
      <a:pPr>
        <a:defRPr sz="1200">
          <a:latin typeface="+mn-lt"/>
        </a:defRPr>
      </a:pPr>
      <a:endParaRPr lang="en-US"/>
    </a:p>
  </c:txPr>
  <c:externalData r:id="rId2">
    <c:autoUpdate val="0"/>
  </c:externalData>
</c:chartSpace>
</file>

<file path=ppt/charts/chart4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5.4347333664250798E-2"/>
          <c:y val="0.13582762736930701"/>
          <c:w val="0.91874796503659895"/>
          <c:h val="0.69430989913579899"/>
        </c:manualLayout>
      </c:layout>
      <c:barChart>
        <c:barDir val="bar"/>
        <c:grouping val="clustered"/>
        <c:varyColors val="0"/>
        <c:ser>
          <c:idx val="0"/>
          <c:order val="0"/>
          <c:tx>
            <c:strRef>
              <c:f>Sheet1!$B$1</c:f>
              <c:strCache>
                <c:ptCount val="1"/>
                <c:pt idx="0">
                  <c:v>2022 Results</c:v>
                </c:pt>
              </c:strCache>
            </c:strRef>
          </c:tx>
          <c:spPr>
            <a:solidFill>
              <a:srgbClr val="3CD5AF">
                <a:lumMod val="60000"/>
                <a:lumOff val="40000"/>
              </a:srgbClr>
            </a:solidFill>
          </c:spPr>
          <c:invertIfNegative val="0"/>
          <c:cat>
            <c:strRef>
              <c:f>Sheet1!$A$2:$A$11</c:f>
              <c:strCache>
                <c:ptCount val="10"/>
                <c:pt idx="0">
                  <c:v>Seeking a promotion or expanded role</c:v>
                </c:pt>
                <c:pt idx="1">
                  <c:v>Seeking a higher salary/better benefits</c:v>
                </c:pt>
                <c:pt idx="2">
                  <c:v>Leadership challenges/organizational issues</c:v>
                </c:pt>
                <c:pt idx="3">
                  <c:v>Seeking more flexible work schedules/remote work</c:v>
                </c:pt>
                <c:pt idx="4">
                  <c:v>Lack of appreciation</c:v>
                </c:pt>
                <c:pt idx="5">
                  <c:v>Completing degree or certification</c:v>
                </c:pt>
                <c:pt idx="6">
                  <c:v>Retiring</c:v>
                </c:pt>
                <c:pt idx="7">
                  <c:v>Making a career change/leaving the industry</c:v>
                </c:pt>
                <c:pt idx="8">
                  <c:v>Returning to patient care activities full time</c:v>
                </c:pt>
                <c:pt idx="9">
                  <c:v>Other</c:v>
                </c:pt>
              </c:strCache>
            </c:strRef>
          </c:cat>
          <c:val>
            <c:numRef>
              <c:f>Sheet1!$B$2:$B$11</c:f>
              <c:numCache>
                <c:formatCode>0%</c:formatCode>
                <c:ptCount val="10"/>
                <c:pt idx="0">
                  <c:v>0.427734375</c:v>
                </c:pt>
                <c:pt idx="1">
                  <c:v>0.37890625</c:v>
                </c:pt>
                <c:pt idx="2">
                  <c:v>0.3125</c:v>
                </c:pt>
                <c:pt idx="3">
                  <c:v>0.25390625</c:v>
                </c:pt>
                <c:pt idx="4">
                  <c:v>0.212890625</c:v>
                </c:pt>
                <c:pt idx="5">
                  <c:v>0.1484375</c:v>
                </c:pt>
                <c:pt idx="6">
                  <c:v>0.11328125</c:v>
                </c:pt>
                <c:pt idx="7">
                  <c:v>0.111328125</c:v>
                </c:pt>
                <c:pt idx="8">
                  <c:v>6.4453125E-2</c:v>
                </c:pt>
                <c:pt idx="9">
                  <c:v>7.421875E-2</c:v>
                </c:pt>
              </c:numCache>
            </c:numRef>
          </c:val>
          <c:extLst>
            <c:ext xmlns:c16="http://schemas.microsoft.com/office/drawing/2014/chart" uri="{C3380CC4-5D6E-409C-BE32-E72D297353CC}">
              <c16:uniqueId val="{00000000-F449-A14E-8181-7113796305A5}"/>
            </c:ext>
          </c:extLst>
        </c:ser>
        <c:dLbls>
          <c:showLegendKey val="0"/>
          <c:showVal val="0"/>
          <c:showCatName val="0"/>
          <c:showSerName val="0"/>
          <c:showPercent val="0"/>
          <c:showBubbleSize val="0"/>
        </c:dLbls>
        <c:gapWidth val="150"/>
        <c:axId val="2136451416"/>
        <c:axId val="2136455048"/>
      </c:barChart>
      <c:catAx>
        <c:axId val="213645141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0" spcFirstLastPara="1" vertOverflow="ellipsis" wrap="square" anchor="ctr" anchorCtr="1"/>
          <a:lstStyle/>
          <a:p>
            <a:pPr algn="r">
              <a:defRPr sz="1000" b="0" i="0" u="none" strike="noStrike" kern="1200" baseline="0">
                <a:solidFill>
                  <a:srgbClr val="1E22AA"/>
                </a:solidFill>
                <a:latin typeface="Prometo Medium" panose="020B0604030203060203" pitchFamily="34" charset="77"/>
                <a:ea typeface="+mn-ea"/>
                <a:cs typeface="+mn-cs"/>
              </a:defRPr>
            </a:pPr>
            <a:endParaRPr lang="en-US"/>
          </a:p>
        </c:txPr>
        <c:crossAx val="2136455048"/>
        <c:crosses val="autoZero"/>
        <c:auto val="1"/>
        <c:lblAlgn val="ctr"/>
        <c:lblOffset val="100"/>
        <c:noMultiLvlLbl val="0"/>
      </c:catAx>
      <c:valAx>
        <c:axId val="2136455048"/>
        <c:scaling>
          <c:orientation val="minMax"/>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rgbClr val="1E22AA"/>
                </a:solidFill>
                <a:latin typeface="Prometo Medium" panose="020B0604030203060203" pitchFamily="34" charset="77"/>
                <a:ea typeface="+mn-ea"/>
                <a:cs typeface="+mn-cs"/>
              </a:defRPr>
            </a:pPr>
            <a:endParaRPr lang="en-US"/>
          </a:p>
        </c:txPr>
        <c:crossAx val="2136451416"/>
        <c:crosses val="max"/>
        <c:crossBetween val="between"/>
      </c:valAx>
      <c:spPr>
        <a:noFill/>
        <a:ln>
          <a:noFill/>
        </a:ln>
        <a:effectLst/>
      </c:spPr>
    </c:plotArea>
    <c:legend>
      <c:legendPos val="b"/>
      <c:layout>
        <c:manualLayout>
          <c:xMode val="edge"/>
          <c:yMode val="edge"/>
          <c:x val="0.254455245797505"/>
          <c:y val="2.1243812687281701E-2"/>
          <c:w val="0.74554476467555342"/>
          <c:h val="4.6166339706265845E-2"/>
        </c:manualLayout>
      </c:layout>
      <c:overlay val="0"/>
      <c:spPr>
        <a:noFill/>
        <a:ln>
          <a:noFill/>
        </a:ln>
        <a:effectLst/>
      </c:spPr>
      <c:txPr>
        <a:bodyPr rot="0" spcFirstLastPara="1" vertOverflow="ellipsis" vert="horz" wrap="square" anchor="ctr" anchorCtr="1"/>
        <a:lstStyle/>
        <a:p>
          <a:pPr>
            <a:defRPr sz="1200" b="0" i="0" u="none" strike="noStrike" kern="1200" baseline="0">
              <a:solidFill>
                <a:srgbClr val="1E22AA"/>
              </a:solidFill>
              <a:latin typeface="Century Gothic" panose="020B0502020202020204" pitchFamily="34" charset="0"/>
              <a:ea typeface="Open Sans Semibold" charset="0"/>
              <a:cs typeface="Open Sans Semibold" charset="0"/>
            </a:defRPr>
          </a:pPr>
          <a:endParaRPr lang="en-US"/>
        </a:p>
      </c:txPr>
    </c:legend>
    <c:plotVisOnly val="1"/>
    <c:dispBlanksAs val="gap"/>
    <c:showDLblsOverMax val="0"/>
  </c:chart>
  <c:spPr>
    <a:noFill/>
    <a:ln>
      <a:noFill/>
    </a:ln>
    <a:effectLst/>
  </c:spPr>
  <c:txPr>
    <a:bodyPr/>
    <a:lstStyle/>
    <a:p>
      <a:pPr>
        <a:defRPr sz="1200">
          <a:latin typeface="+mn-lt"/>
        </a:defRPr>
      </a:pPr>
      <a:endParaRPr lang="en-US"/>
    </a:p>
  </c:txPr>
  <c:externalData r:id="rId2">
    <c:autoUpdate val="0"/>
  </c:externalData>
</c:chartSpace>
</file>

<file path=ppt/charts/chart4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5.4347333664250798E-2"/>
          <c:y val="0.13582762736930701"/>
          <c:w val="0.91874796503659895"/>
          <c:h val="0.69430989913579899"/>
        </c:manualLayout>
      </c:layout>
      <c:barChart>
        <c:barDir val="bar"/>
        <c:grouping val="clustered"/>
        <c:varyColors val="0"/>
        <c:ser>
          <c:idx val="0"/>
          <c:order val="0"/>
          <c:tx>
            <c:strRef>
              <c:f>Sheet1!$B$1</c:f>
              <c:strCache>
                <c:ptCount val="1"/>
                <c:pt idx="0">
                  <c:v>2022 Results</c:v>
                </c:pt>
              </c:strCache>
            </c:strRef>
          </c:tx>
          <c:spPr>
            <a:solidFill>
              <a:srgbClr val="3CD5AF">
                <a:lumMod val="60000"/>
                <a:lumOff val="40000"/>
              </a:srgbClr>
            </a:solidFill>
          </c:spPr>
          <c:invertIfNegative val="0"/>
          <c:cat>
            <c:strRef>
              <c:f>Sheet1!$A$2:$A$12</c:f>
              <c:strCache>
                <c:ptCount val="11"/>
                <c:pt idx="0">
                  <c:v>Medical/Surgical</c:v>
                </c:pt>
                <c:pt idx="1">
                  <c:v>Critical Care</c:v>
                </c:pt>
                <c:pt idx="2">
                  <c:v>Emergency/Trauma</c:v>
                </c:pt>
                <c:pt idx="3">
                  <c:v>Administration</c:v>
                </c:pt>
                <c:pt idx="4">
                  <c:v>Ambulatory Clinic/Physician-Office Based Burn/Wound Care</c:v>
                </c:pt>
                <c:pt idx="5">
                  <c:v>Education*</c:v>
                </c:pt>
                <c:pt idx="6">
                  <c:v>Perioperative</c:v>
                </c:pt>
                <c:pt idx="7">
                  <c:v>Pediatric/Neonatal</c:v>
                </c:pt>
                <c:pt idx="8">
                  <c:v>Home Health/Hospice</c:v>
                </c:pt>
                <c:pt idx="9">
                  <c:v>Quality Improvement</c:v>
                </c:pt>
                <c:pt idx="10">
                  <c:v>Long Term Care/Post-Acute Care</c:v>
                </c:pt>
              </c:strCache>
            </c:strRef>
          </c:cat>
          <c:val>
            <c:numRef>
              <c:f>Sheet1!$B$2:$B$12</c:f>
              <c:numCache>
                <c:formatCode>0%</c:formatCode>
                <c:ptCount val="11"/>
                <c:pt idx="0">
                  <c:v>0.34973166368515207</c:v>
                </c:pt>
                <c:pt idx="1">
                  <c:v>0.33720930232558138</c:v>
                </c:pt>
                <c:pt idx="2">
                  <c:v>0.16815742397137748</c:v>
                </c:pt>
                <c:pt idx="3">
                  <c:v>0.14669051878354203</c:v>
                </c:pt>
                <c:pt idx="4">
                  <c:v>0.14937388193202147</c:v>
                </c:pt>
                <c:pt idx="5">
                  <c:v>0.14000000000000001</c:v>
                </c:pt>
                <c:pt idx="6">
                  <c:v>0.11</c:v>
                </c:pt>
                <c:pt idx="7">
                  <c:v>0.11180679785330948</c:v>
                </c:pt>
                <c:pt idx="8">
                  <c:v>0.1037567084078712</c:v>
                </c:pt>
                <c:pt idx="9">
                  <c:v>9.3023255813953487E-2</c:v>
                </c:pt>
                <c:pt idx="10">
                  <c:v>8.8550983899821106E-2</c:v>
                </c:pt>
              </c:numCache>
            </c:numRef>
          </c:val>
          <c:extLst>
            <c:ext xmlns:c16="http://schemas.microsoft.com/office/drawing/2014/chart" uri="{C3380CC4-5D6E-409C-BE32-E72D297353CC}">
              <c16:uniqueId val="{00000000-F449-A14E-8181-7113796305A5}"/>
            </c:ext>
          </c:extLst>
        </c:ser>
        <c:ser>
          <c:idx val="1"/>
          <c:order val="1"/>
          <c:tx>
            <c:strRef>
              <c:f>Sheet1!$C$1</c:f>
              <c:strCache>
                <c:ptCount val="1"/>
                <c:pt idx="0">
                  <c:v>2020 Results</c:v>
                </c:pt>
              </c:strCache>
            </c:strRef>
          </c:tx>
          <c:spPr>
            <a:solidFill>
              <a:schemeClr val="accent3"/>
            </a:solidFill>
            <a:ln>
              <a:noFill/>
            </a:ln>
            <a:effectLst/>
          </c:spPr>
          <c:invertIfNegative val="0"/>
          <c:cat>
            <c:strRef>
              <c:f>Sheet1!$A$2:$A$12</c:f>
              <c:strCache>
                <c:ptCount val="11"/>
                <c:pt idx="0">
                  <c:v>Medical/Surgical</c:v>
                </c:pt>
                <c:pt idx="1">
                  <c:v>Critical Care</c:v>
                </c:pt>
                <c:pt idx="2">
                  <c:v>Emergency/Trauma</c:v>
                </c:pt>
                <c:pt idx="3">
                  <c:v>Administration</c:v>
                </c:pt>
                <c:pt idx="4">
                  <c:v>Ambulatory Clinic/Physician-Office Based Burn/Wound Care</c:v>
                </c:pt>
                <c:pt idx="5">
                  <c:v>Education*</c:v>
                </c:pt>
                <c:pt idx="6">
                  <c:v>Perioperative</c:v>
                </c:pt>
                <c:pt idx="7">
                  <c:v>Pediatric/Neonatal</c:v>
                </c:pt>
                <c:pt idx="8">
                  <c:v>Home Health/Hospice</c:v>
                </c:pt>
                <c:pt idx="9">
                  <c:v>Quality Improvement</c:v>
                </c:pt>
                <c:pt idx="10">
                  <c:v>Long Term Care/Post-Acute Care</c:v>
                </c:pt>
              </c:strCache>
            </c:strRef>
          </c:cat>
          <c:val>
            <c:numRef>
              <c:f>Sheet1!$C$2:$C$12</c:f>
              <c:numCache>
                <c:formatCode>0%</c:formatCode>
                <c:ptCount val="11"/>
                <c:pt idx="0">
                  <c:v>0.40544518027961735</c:v>
                </c:pt>
                <c:pt idx="1">
                  <c:v>0.33259749816041206</c:v>
                </c:pt>
                <c:pt idx="2">
                  <c:v>0.1876379690949227</c:v>
                </c:pt>
                <c:pt idx="3">
                  <c:v>0.20456217807211186</c:v>
                </c:pt>
                <c:pt idx="4">
                  <c:v>0.1111111111111111</c:v>
                </c:pt>
                <c:pt idx="5">
                  <c:v>0.15084621044885946</c:v>
                </c:pt>
                <c:pt idx="6">
                  <c:v>0.19426048565121412</c:v>
                </c:pt>
                <c:pt idx="7">
                  <c:v>0.14569536423841059</c:v>
                </c:pt>
                <c:pt idx="8">
                  <c:v>0.08</c:v>
                </c:pt>
                <c:pt idx="9">
                  <c:v>0.13024282560706402</c:v>
                </c:pt>
                <c:pt idx="10">
                  <c:v>7.0000000000000007E-2</c:v>
                </c:pt>
              </c:numCache>
            </c:numRef>
          </c:val>
          <c:extLst>
            <c:ext xmlns:c16="http://schemas.microsoft.com/office/drawing/2014/chart" uri="{C3380CC4-5D6E-409C-BE32-E72D297353CC}">
              <c16:uniqueId val="{00000001-F449-A14E-8181-7113796305A5}"/>
            </c:ext>
          </c:extLst>
        </c:ser>
        <c:ser>
          <c:idx val="2"/>
          <c:order val="2"/>
          <c:tx>
            <c:strRef>
              <c:f>Sheet1!$D$1</c:f>
              <c:strCache>
                <c:ptCount val="1"/>
                <c:pt idx="0">
                  <c:v>2017 Results</c:v>
                </c:pt>
              </c:strCache>
            </c:strRef>
          </c:tx>
          <c:spPr>
            <a:solidFill>
              <a:schemeClr val="accent2"/>
            </a:solidFill>
            <a:ln>
              <a:noFill/>
            </a:ln>
            <a:effectLst/>
          </c:spPr>
          <c:invertIfNegative val="0"/>
          <c:cat>
            <c:strRef>
              <c:f>Sheet1!$A$2:$A$12</c:f>
              <c:strCache>
                <c:ptCount val="11"/>
                <c:pt idx="0">
                  <c:v>Medical/Surgical</c:v>
                </c:pt>
                <c:pt idx="1">
                  <c:v>Critical Care</c:v>
                </c:pt>
                <c:pt idx="2">
                  <c:v>Emergency/Trauma</c:v>
                </c:pt>
                <c:pt idx="3">
                  <c:v>Administration</c:v>
                </c:pt>
                <c:pt idx="4">
                  <c:v>Ambulatory Clinic/Physician-Office Based Burn/Wound Care</c:v>
                </c:pt>
                <c:pt idx="5">
                  <c:v>Education*</c:v>
                </c:pt>
                <c:pt idx="6">
                  <c:v>Perioperative</c:v>
                </c:pt>
                <c:pt idx="7">
                  <c:v>Pediatric/Neonatal</c:v>
                </c:pt>
                <c:pt idx="8">
                  <c:v>Home Health/Hospice</c:v>
                </c:pt>
                <c:pt idx="9">
                  <c:v>Quality Improvement</c:v>
                </c:pt>
                <c:pt idx="10">
                  <c:v>Long Term Care/Post-Acute Care</c:v>
                </c:pt>
              </c:strCache>
            </c:strRef>
          </c:cat>
          <c:val>
            <c:numRef>
              <c:f>Sheet1!$D$2:$D$12</c:f>
              <c:numCache>
                <c:formatCode>0%</c:formatCode>
                <c:ptCount val="11"/>
                <c:pt idx="0">
                  <c:v>0.45</c:v>
                </c:pt>
                <c:pt idx="1">
                  <c:v>0.44</c:v>
                </c:pt>
                <c:pt idx="2">
                  <c:v>0.2</c:v>
                </c:pt>
                <c:pt idx="3">
                  <c:v>0.24</c:v>
                </c:pt>
                <c:pt idx="4">
                  <c:v>0.12</c:v>
                </c:pt>
                <c:pt idx="6">
                  <c:v>0.16</c:v>
                </c:pt>
                <c:pt idx="7">
                  <c:v>0.15</c:v>
                </c:pt>
                <c:pt idx="8">
                  <c:v>0.1</c:v>
                </c:pt>
                <c:pt idx="9">
                  <c:v>0.14000000000000001</c:v>
                </c:pt>
                <c:pt idx="10">
                  <c:v>0.08</c:v>
                </c:pt>
              </c:numCache>
            </c:numRef>
          </c:val>
          <c:extLst>
            <c:ext xmlns:c16="http://schemas.microsoft.com/office/drawing/2014/chart" uri="{C3380CC4-5D6E-409C-BE32-E72D297353CC}">
              <c16:uniqueId val="{00000002-F449-A14E-8181-7113796305A5}"/>
            </c:ext>
          </c:extLst>
        </c:ser>
        <c:ser>
          <c:idx val="3"/>
          <c:order val="3"/>
          <c:tx>
            <c:strRef>
              <c:f>Sheet1!$E$1</c:f>
              <c:strCache>
                <c:ptCount val="1"/>
                <c:pt idx="0">
                  <c:v>2014 Results</c:v>
                </c:pt>
              </c:strCache>
            </c:strRef>
          </c:tx>
          <c:spPr>
            <a:solidFill>
              <a:schemeClr val="accent1"/>
            </a:solidFill>
            <a:ln w="25400">
              <a:noFill/>
              <a:headEnd w="lg" len="lg"/>
              <a:tailEnd w="lg" len="lg"/>
            </a:ln>
            <a:effectLst/>
          </c:spPr>
          <c:invertIfNegative val="0"/>
          <c:cat>
            <c:strRef>
              <c:f>Sheet1!$A$2:$A$12</c:f>
              <c:strCache>
                <c:ptCount val="11"/>
                <c:pt idx="0">
                  <c:v>Medical/Surgical</c:v>
                </c:pt>
                <c:pt idx="1">
                  <c:v>Critical Care</c:v>
                </c:pt>
                <c:pt idx="2">
                  <c:v>Emergency/Trauma</c:v>
                </c:pt>
                <c:pt idx="3">
                  <c:v>Administration</c:v>
                </c:pt>
                <c:pt idx="4">
                  <c:v>Ambulatory Clinic/Physician-Office Based Burn/Wound Care</c:v>
                </c:pt>
                <c:pt idx="5">
                  <c:v>Education*</c:v>
                </c:pt>
                <c:pt idx="6">
                  <c:v>Perioperative</c:v>
                </c:pt>
                <c:pt idx="7">
                  <c:v>Pediatric/Neonatal</c:v>
                </c:pt>
                <c:pt idx="8">
                  <c:v>Home Health/Hospice</c:v>
                </c:pt>
                <c:pt idx="9">
                  <c:v>Quality Improvement</c:v>
                </c:pt>
                <c:pt idx="10">
                  <c:v>Long Term Care/Post-Acute Care</c:v>
                </c:pt>
              </c:strCache>
            </c:strRef>
          </c:cat>
          <c:val>
            <c:numRef>
              <c:f>Sheet1!$E$2:$E$12</c:f>
              <c:numCache>
                <c:formatCode>0%</c:formatCode>
                <c:ptCount val="11"/>
                <c:pt idx="0">
                  <c:v>0.44</c:v>
                </c:pt>
                <c:pt idx="1">
                  <c:v>0.38</c:v>
                </c:pt>
                <c:pt idx="2">
                  <c:v>0.2</c:v>
                </c:pt>
                <c:pt idx="3">
                  <c:v>0.26</c:v>
                </c:pt>
                <c:pt idx="4">
                  <c:v>0.13</c:v>
                </c:pt>
                <c:pt idx="6">
                  <c:v>0.14000000000000001</c:v>
                </c:pt>
                <c:pt idx="7">
                  <c:v>0.16</c:v>
                </c:pt>
                <c:pt idx="9">
                  <c:v>0.13</c:v>
                </c:pt>
              </c:numCache>
            </c:numRef>
          </c:val>
          <c:extLst>
            <c:ext xmlns:c16="http://schemas.microsoft.com/office/drawing/2014/chart" uri="{C3380CC4-5D6E-409C-BE32-E72D297353CC}">
              <c16:uniqueId val="{00000000-98C5-477A-B875-27F80077FCCC}"/>
            </c:ext>
          </c:extLst>
        </c:ser>
        <c:ser>
          <c:idx val="4"/>
          <c:order val="4"/>
          <c:tx>
            <c:strRef>
              <c:f>Sheet1!$F$1</c:f>
              <c:strCache>
                <c:ptCount val="1"/>
                <c:pt idx="0">
                  <c:v>2011 Results</c:v>
                </c:pt>
              </c:strCache>
            </c:strRef>
          </c:tx>
          <c:invertIfNegative val="0"/>
          <c:cat>
            <c:strRef>
              <c:f>Sheet1!$A$2:$A$12</c:f>
              <c:strCache>
                <c:ptCount val="11"/>
                <c:pt idx="0">
                  <c:v>Medical/Surgical</c:v>
                </c:pt>
                <c:pt idx="1">
                  <c:v>Critical Care</c:v>
                </c:pt>
                <c:pt idx="2">
                  <c:v>Emergency/Trauma</c:v>
                </c:pt>
                <c:pt idx="3">
                  <c:v>Administration</c:v>
                </c:pt>
                <c:pt idx="4">
                  <c:v>Ambulatory Clinic/Physician-Office Based Burn/Wound Care</c:v>
                </c:pt>
                <c:pt idx="5">
                  <c:v>Education*</c:v>
                </c:pt>
                <c:pt idx="6">
                  <c:v>Perioperative</c:v>
                </c:pt>
                <c:pt idx="7">
                  <c:v>Pediatric/Neonatal</c:v>
                </c:pt>
                <c:pt idx="8">
                  <c:v>Home Health/Hospice</c:v>
                </c:pt>
                <c:pt idx="9">
                  <c:v>Quality Improvement</c:v>
                </c:pt>
                <c:pt idx="10">
                  <c:v>Long Term Care/Post-Acute Care</c:v>
                </c:pt>
              </c:strCache>
            </c:strRef>
          </c:cat>
          <c:val>
            <c:numRef>
              <c:f>Sheet1!$F$2:$F$12</c:f>
            </c:numRef>
          </c:val>
          <c:extLst>
            <c:ext xmlns:c16="http://schemas.microsoft.com/office/drawing/2014/chart" uri="{C3380CC4-5D6E-409C-BE32-E72D297353CC}">
              <c16:uniqueId val="{00000000-E755-4CF3-8B55-AB490B8936F1}"/>
            </c:ext>
          </c:extLst>
        </c:ser>
        <c:dLbls>
          <c:showLegendKey val="0"/>
          <c:showVal val="0"/>
          <c:showCatName val="0"/>
          <c:showSerName val="0"/>
          <c:showPercent val="0"/>
          <c:showBubbleSize val="0"/>
        </c:dLbls>
        <c:gapWidth val="150"/>
        <c:axId val="2053231128"/>
        <c:axId val="2053234728"/>
      </c:barChart>
      <c:catAx>
        <c:axId val="2053231128"/>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0" spcFirstLastPara="1" vertOverflow="ellipsis" wrap="square" anchor="ctr" anchorCtr="1"/>
          <a:lstStyle/>
          <a:p>
            <a:pPr algn="r">
              <a:defRPr sz="1000" b="0" i="0" u="none" strike="noStrike" kern="1200" baseline="0">
                <a:solidFill>
                  <a:srgbClr val="1E22AA"/>
                </a:solidFill>
                <a:latin typeface="Prometo Medium" panose="020B0604030203060203" pitchFamily="34" charset="77"/>
                <a:ea typeface="+mn-ea"/>
                <a:cs typeface="+mn-cs"/>
              </a:defRPr>
            </a:pPr>
            <a:endParaRPr lang="en-US"/>
          </a:p>
        </c:txPr>
        <c:crossAx val="2053234728"/>
        <c:crosses val="autoZero"/>
        <c:auto val="1"/>
        <c:lblAlgn val="ctr"/>
        <c:lblOffset val="100"/>
        <c:noMultiLvlLbl val="0"/>
      </c:catAx>
      <c:valAx>
        <c:axId val="2053234728"/>
        <c:scaling>
          <c:orientation val="minMax"/>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rgbClr val="1E22AA"/>
                </a:solidFill>
                <a:latin typeface="Prometo Medium" panose="020B0604030203060203" pitchFamily="34" charset="77"/>
                <a:ea typeface="+mn-ea"/>
                <a:cs typeface="+mn-cs"/>
              </a:defRPr>
            </a:pPr>
            <a:endParaRPr lang="en-US"/>
          </a:p>
        </c:txPr>
        <c:crossAx val="2053231128"/>
        <c:crosses val="max"/>
        <c:crossBetween val="between"/>
      </c:valAx>
      <c:spPr>
        <a:noFill/>
        <a:ln>
          <a:noFill/>
        </a:ln>
        <a:effectLst/>
      </c:spPr>
    </c:plotArea>
    <c:legend>
      <c:legendPos val="b"/>
      <c:layout>
        <c:manualLayout>
          <c:xMode val="edge"/>
          <c:yMode val="edge"/>
          <c:x val="0.254455245797505"/>
          <c:y val="2.1243812687281701E-2"/>
          <c:w val="0.74554476467555342"/>
          <c:h val="4.6166339706265845E-2"/>
        </c:manualLayout>
      </c:layout>
      <c:overlay val="0"/>
      <c:spPr>
        <a:noFill/>
        <a:ln>
          <a:noFill/>
        </a:ln>
        <a:effectLst/>
      </c:spPr>
      <c:txPr>
        <a:bodyPr rot="0" spcFirstLastPara="1" vertOverflow="ellipsis" vert="horz" wrap="square" anchor="ctr" anchorCtr="1"/>
        <a:lstStyle/>
        <a:p>
          <a:pPr>
            <a:defRPr sz="1200" b="0" i="0" u="none" strike="noStrike" kern="1200" baseline="0">
              <a:solidFill>
                <a:srgbClr val="1E22AA"/>
              </a:solidFill>
              <a:latin typeface="Century Gothic" panose="020B0502020202020204" pitchFamily="34" charset="0"/>
              <a:ea typeface="Open Sans Semibold" charset="0"/>
              <a:cs typeface="Open Sans Semibold" charset="0"/>
            </a:defRPr>
          </a:pPr>
          <a:endParaRPr lang="en-US"/>
        </a:p>
      </c:txPr>
    </c:legend>
    <c:plotVisOnly val="1"/>
    <c:dispBlanksAs val="gap"/>
    <c:showDLblsOverMax val="0"/>
  </c:chart>
  <c:spPr>
    <a:noFill/>
    <a:ln>
      <a:noFill/>
    </a:ln>
    <a:effectLst/>
  </c:spPr>
  <c:txPr>
    <a:bodyPr/>
    <a:lstStyle/>
    <a:p>
      <a:pPr>
        <a:defRPr sz="1200">
          <a:latin typeface="+mn-lt"/>
        </a:defRPr>
      </a:pPr>
      <a:endParaRPr lang="en-US"/>
    </a:p>
  </c:txPr>
  <c:externalData r:id="rId2">
    <c:autoUpdate val="0"/>
  </c:externalData>
</c:chartSpace>
</file>

<file path=ppt/charts/chart4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5.4347333664250798E-2"/>
          <c:y val="0.13582762736930701"/>
          <c:w val="0.91874796503659895"/>
          <c:h val="0.69430989913579899"/>
        </c:manualLayout>
      </c:layout>
      <c:barChart>
        <c:barDir val="bar"/>
        <c:grouping val="clustered"/>
        <c:varyColors val="0"/>
        <c:ser>
          <c:idx val="0"/>
          <c:order val="0"/>
          <c:tx>
            <c:strRef>
              <c:f>Sheet1!$B$1</c:f>
              <c:strCache>
                <c:ptCount val="1"/>
                <c:pt idx="0">
                  <c:v>2020 Results</c:v>
                </c:pt>
              </c:strCache>
            </c:strRef>
          </c:tx>
          <c:spPr>
            <a:solidFill>
              <a:schemeClr val="accent3"/>
            </a:solidFill>
            <a:ln>
              <a:noFill/>
            </a:ln>
            <a:effectLst/>
          </c:spPr>
          <c:invertIfNegative val="0"/>
          <c:cat>
            <c:strRef>
              <c:f>Sheet1!$A$2:$A$5</c:f>
              <c:strCache>
                <c:ptCount val="4"/>
                <c:pt idx="0">
                  <c:v>More than 10 years</c:v>
                </c:pt>
                <c:pt idx="1">
                  <c:v>5 to 10 years</c:v>
                </c:pt>
                <c:pt idx="2">
                  <c:v>1 to 4 years</c:v>
                </c:pt>
                <c:pt idx="3">
                  <c:v>Less than 1 year</c:v>
                </c:pt>
              </c:strCache>
            </c:strRef>
          </c:cat>
          <c:val>
            <c:numRef>
              <c:f>Sheet1!$B$2:$B$5</c:f>
              <c:numCache>
                <c:formatCode>0%</c:formatCode>
                <c:ptCount val="4"/>
                <c:pt idx="0">
                  <c:v>0.31346578366445915</c:v>
                </c:pt>
                <c:pt idx="1">
                  <c:v>0.2972774098601913</c:v>
                </c:pt>
                <c:pt idx="2">
                  <c:v>0.25165562913907286</c:v>
                </c:pt>
                <c:pt idx="3">
                  <c:v>0.13760117733627666</c:v>
                </c:pt>
              </c:numCache>
            </c:numRef>
          </c:val>
          <c:extLst>
            <c:ext xmlns:c16="http://schemas.microsoft.com/office/drawing/2014/chart" uri="{C3380CC4-5D6E-409C-BE32-E72D297353CC}">
              <c16:uniqueId val="{00000000-F449-A14E-8181-7113796305A5}"/>
            </c:ext>
          </c:extLst>
        </c:ser>
        <c:ser>
          <c:idx val="1"/>
          <c:order val="1"/>
          <c:tx>
            <c:strRef>
              <c:f>Sheet1!$C$1</c:f>
              <c:strCache>
                <c:ptCount val="1"/>
                <c:pt idx="0">
                  <c:v>2017 Results</c:v>
                </c:pt>
              </c:strCache>
            </c:strRef>
          </c:tx>
          <c:spPr>
            <a:solidFill>
              <a:schemeClr val="accent2"/>
            </a:solidFill>
            <a:ln>
              <a:noFill/>
            </a:ln>
            <a:effectLst/>
          </c:spPr>
          <c:invertIfNegative val="0"/>
          <c:cat>
            <c:strRef>
              <c:f>Sheet1!$A$2:$A$5</c:f>
              <c:strCache>
                <c:ptCount val="4"/>
                <c:pt idx="0">
                  <c:v>More than 10 years</c:v>
                </c:pt>
                <c:pt idx="1">
                  <c:v>5 to 10 years</c:v>
                </c:pt>
                <c:pt idx="2">
                  <c:v>1 to 4 years</c:v>
                </c:pt>
                <c:pt idx="3">
                  <c:v>Less than 1 year</c:v>
                </c:pt>
              </c:strCache>
            </c:strRef>
          </c:cat>
          <c:val>
            <c:numRef>
              <c:f>Sheet1!$C$2:$C$5</c:f>
              <c:numCache>
                <c:formatCode>0%</c:formatCode>
                <c:ptCount val="4"/>
                <c:pt idx="0">
                  <c:v>0.31</c:v>
                </c:pt>
                <c:pt idx="1">
                  <c:v>0.36</c:v>
                </c:pt>
                <c:pt idx="2">
                  <c:v>0.24</c:v>
                </c:pt>
                <c:pt idx="3">
                  <c:v>0.08</c:v>
                </c:pt>
              </c:numCache>
            </c:numRef>
          </c:val>
          <c:extLst>
            <c:ext xmlns:c16="http://schemas.microsoft.com/office/drawing/2014/chart" uri="{C3380CC4-5D6E-409C-BE32-E72D297353CC}">
              <c16:uniqueId val="{00000001-F449-A14E-8181-7113796305A5}"/>
            </c:ext>
          </c:extLst>
        </c:ser>
        <c:ser>
          <c:idx val="2"/>
          <c:order val="2"/>
          <c:tx>
            <c:strRef>
              <c:f>Sheet1!$D$1</c:f>
              <c:strCache>
                <c:ptCount val="1"/>
                <c:pt idx="0">
                  <c:v>2014 Results</c:v>
                </c:pt>
              </c:strCache>
            </c:strRef>
          </c:tx>
          <c:spPr>
            <a:solidFill>
              <a:schemeClr val="accent1"/>
            </a:solidFill>
            <a:ln w="25400">
              <a:noFill/>
              <a:headEnd w="lg" len="lg"/>
              <a:tailEnd w="lg" len="lg"/>
            </a:ln>
            <a:effectLst/>
          </c:spPr>
          <c:invertIfNegative val="0"/>
          <c:cat>
            <c:strRef>
              <c:f>Sheet1!$A$2:$A$5</c:f>
              <c:strCache>
                <c:ptCount val="4"/>
                <c:pt idx="0">
                  <c:v>More than 10 years</c:v>
                </c:pt>
                <c:pt idx="1">
                  <c:v>5 to 10 years</c:v>
                </c:pt>
                <c:pt idx="2">
                  <c:v>1 to 4 years</c:v>
                </c:pt>
                <c:pt idx="3">
                  <c:v>Less than 1 year</c:v>
                </c:pt>
              </c:strCache>
            </c:strRef>
          </c:cat>
          <c:val>
            <c:numRef>
              <c:f>Sheet1!$D$2:$D$5</c:f>
              <c:numCache>
                <c:formatCode>0%</c:formatCode>
                <c:ptCount val="4"/>
                <c:pt idx="0">
                  <c:v>0.25</c:v>
                </c:pt>
                <c:pt idx="1">
                  <c:v>0.33999999999999997</c:v>
                </c:pt>
                <c:pt idx="2">
                  <c:v>0.33</c:v>
                </c:pt>
                <c:pt idx="3">
                  <c:v>0.08</c:v>
                </c:pt>
              </c:numCache>
            </c:numRef>
          </c:val>
          <c:extLst>
            <c:ext xmlns:c16="http://schemas.microsoft.com/office/drawing/2014/chart" uri="{C3380CC4-5D6E-409C-BE32-E72D297353CC}">
              <c16:uniqueId val="{00000002-F449-A14E-8181-7113796305A5}"/>
            </c:ext>
          </c:extLst>
        </c:ser>
        <c:ser>
          <c:idx val="3"/>
          <c:order val="3"/>
          <c:tx>
            <c:strRef>
              <c:f>Sheet1!$E$1</c:f>
              <c:strCache>
                <c:ptCount val="1"/>
                <c:pt idx="0">
                  <c:v>2011 Results</c:v>
                </c:pt>
              </c:strCache>
            </c:strRef>
          </c:tx>
          <c:invertIfNegative val="0"/>
          <c:cat>
            <c:strRef>
              <c:f>Sheet1!$A$2:$A$5</c:f>
              <c:strCache>
                <c:ptCount val="4"/>
                <c:pt idx="0">
                  <c:v>More than 10 years</c:v>
                </c:pt>
                <c:pt idx="1">
                  <c:v>5 to 10 years</c:v>
                </c:pt>
                <c:pt idx="2">
                  <c:v>1 to 4 years</c:v>
                </c:pt>
                <c:pt idx="3">
                  <c:v>Less than 1 year</c:v>
                </c:pt>
              </c:strCache>
            </c:strRef>
          </c:cat>
          <c:val>
            <c:numRef>
              <c:f>Sheet1!$E$2:$E$5</c:f>
            </c:numRef>
          </c:val>
          <c:extLst>
            <c:ext xmlns:c16="http://schemas.microsoft.com/office/drawing/2014/chart" uri="{C3380CC4-5D6E-409C-BE32-E72D297353CC}">
              <c16:uniqueId val="{00000000-4892-43B4-B57C-8570C7692A03}"/>
            </c:ext>
          </c:extLst>
        </c:ser>
        <c:dLbls>
          <c:showLegendKey val="0"/>
          <c:showVal val="0"/>
          <c:showCatName val="0"/>
          <c:showSerName val="0"/>
          <c:showPercent val="0"/>
          <c:showBubbleSize val="0"/>
        </c:dLbls>
        <c:gapWidth val="150"/>
        <c:axId val="2131642472"/>
        <c:axId val="2131646104"/>
      </c:barChart>
      <c:catAx>
        <c:axId val="2131642472"/>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0" spcFirstLastPara="1" vertOverflow="ellipsis" wrap="square" anchor="ctr" anchorCtr="1"/>
          <a:lstStyle/>
          <a:p>
            <a:pPr>
              <a:defRPr sz="1000" b="0" i="0" u="none" strike="noStrike" kern="1200" baseline="0">
                <a:solidFill>
                  <a:srgbClr val="1E22AA"/>
                </a:solidFill>
                <a:latin typeface="Prometo Medium" panose="020B0604030203060203" pitchFamily="34" charset="77"/>
                <a:ea typeface="+mn-ea"/>
                <a:cs typeface="+mn-cs"/>
              </a:defRPr>
            </a:pPr>
            <a:endParaRPr lang="en-US"/>
          </a:p>
        </c:txPr>
        <c:crossAx val="2131646104"/>
        <c:crosses val="autoZero"/>
        <c:auto val="1"/>
        <c:lblAlgn val="ctr"/>
        <c:lblOffset val="100"/>
        <c:noMultiLvlLbl val="0"/>
      </c:catAx>
      <c:valAx>
        <c:axId val="2131646104"/>
        <c:scaling>
          <c:orientation val="minMax"/>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rgbClr val="1E22AA"/>
                </a:solidFill>
                <a:latin typeface="Prometo Medium" panose="020B0604030203060203" pitchFamily="34" charset="77"/>
                <a:ea typeface="+mn-ea"/>
                <a:cs typeface="+mn-cs"/>
              </a:defRPr>
            </a:pPr>
            <a:endParaRPr lang="en-US"/>
          </a:p>
        </c:txPr>
        <c:crossAx val="2131642472"/>
        <c:crosses val="max"/>
        <c:crossBetween val="between"/>
      </c:valAx>
      <c:spPr>
        <a:noFill/>
        <a:ln>
          <a:noFill/>
        </a:ln>
        <a:effectLst/>
      </c:spPr>
    </c:plotArea>
    <c:legend>
      <c:legendPos val="b"/>
      <c:layout>
        <c:manualLayout>
          <c:xMode val="edge"/>
          <c:yMode val="edge"/>
          <c:x val="0.254455245797505"/>
          <c:y val="2.1243812687281701E-2"/>
          <c:w val="0.74554476467555297"/>
          <c:h val="5.16766954961701E-2"/>
        </c:manualLayout>
      </c:layout>
      <c:overlay val="0"/>
      <c:spPr>
        <a:noFill/>
        <a:ln>
          <a:noFill/>
        </a:ln>
        <a:effectLst/>
      </c:spPr>
      <c:txPr>
        <a:bodyPr rot="0" spcFirstLastPara="1" vertOverflow="ellipsis" vert="horz" wrap="square" anchor="ctr" anchorCtr="1"/>
        <a:lstStyle/>
        <a:p>
          <a:pPr>
            <a:defRPr sz="1200" b="0" i="0" u="none" strike="noStrike" kern="1200" baseline="0">
              <a:solidFill>
                <a:srgbClr val="1E22AA"/>
              </a:solidFill>
              <a:latin typeface="Century Gothic" panose="020B0502020202020204" pitchFamily="34" charset="0"/>
              <a:ea typeface="Open Sans Semibold" charset="0"/>
              <a:cs typeface="Open Sans Semibold" charset="0"/>
            </a:defRPr>
          </a:pPr>
          <a:endParaRPr lang="en-US"/>
        </a:p>
      </c:txPr>
    </c:legend>
    <c:plotVisOnly val="1"/>
    <c:dispBlanksAs val="gap"/>
    <c:showDLblsOverMax val="0"/>
  </c:chart>
  <c:spPr>
    <a:noFill/>
    <a:ln>
      <a:noFill/>
    </a:ln>
    <a:effectLst/>
  </c:spPr>
  <c:txPr>
    <a:bodyPr/>
    <a:lstStyle/>
    <a:p>
      <a:pPr>
        <a:defRPr sz="1200">
          <a:latin typeface="+mn-lt"/>
        </a:defRPr>
      </a:pPr>
      <a:endParaRPr lang="en-US"/>
    </a:p>
  </c:txPr>
  <c:externalData r:id="rId2">
    <c:autoUpdate val="0"/>
  </c:externalData>
</c:chartSpace>
</file>

<file path=ppt/charts/chart4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5.4347333664250798E-2"/>
          <c:y val="0.13582762736930701"/>
          <c:w val="0.91874796503659895"/>
          <c:h val="0.69430989913579899"/>
        </c:manualLayout>
      </c:layout>
      <c:barChart>
        <c:barDir val="bar"/>
        <c:grouping val="clustered"/>
        <c:varyColors val="0"/>
        <c:ser>
          <c:idx val="0"/>
          <c:order val="0"/>
          <c:tx>
            <c:strRef>
              <c:f>Sheet1!$B$1</c:f>
              <c:strCache>
                <c:ptCount val="1"/>
                <c:pt idx="0">
                  <c:v>2020 Results</c:v>
                </c:pt>
              </c:strCache>
            </c:strRef>
          </c:tx>
          <c:spPr>
            <a:solidFill>
              <a:schemeClr val="accent3"/>
            </a:solidFill>
            <a:ln>
              <a:noFill/>
            </a:ln>
            <a:effectLst/>
          </c:spPr>
          <c:invertIfNegative val="0"/>
          <c:cat>
            <c:strRef>
              <c:f>Sheet1!$A$2:$A$5</c:f>
              <c:strCache>
                <c:ptCount val="4"/>
                <c:pt idx="0">
                  <c:v>More than 10 years</c:v>
                </c:pt>
                <c:pt idx="1">
                  <c:v>5 to 10 years</c:v>
                </c:pt>
                <c:pt idx="2">
                  <c:v>1 to 4 years</c:v>
                </c:pt>
                <c:pt idx="3">
                  <c:v>Less than 1 year</c:v>
                </c:pt>
              </c:strCache>
            </c:strRef>
          </c:cat>
          <c:val>
            <c:numRef>
              <c:f>Sheet1!$B$2:$B$5</c:f>
              <c:numCache>
                <c:formatCode>0%</c:formatCode>
                <c:ptCount val="4"/>
                <c:pt idx="0">
                  <c:v>0.31346578366445915</c:v>
                </c:pt>
                <c:pt idx="1">
                  <c:v>0.2972774098601913</c:v>
                </c:pt>
                <c:pt idx="2">
                  <c:v>0.25165562913907286</c:v>
                </c:pt>
                <c:pt idx="3">
                  <c:v>0.13760117733627666</c:v>
                </c:pt>
              </c:numCache>
            </c:numRef>
          </c:val>
          <c:extLst>
            <c:ext xmlns:c16="http://schemas.microsoft.com/office/drawing/2014/chart" uri="{C3380CC4-5D6E-409C-BE32-E72D297353CC}">
              <c16:uniqueId val="{00000000-F449-A14E-8181-7113796305A5}"/>
            </c:ext>
          </c:extLst>
        </c:ser>
        <c:ser>
          <c:idx val="1"/>
          <c:order val="1"/>
          <c:tx>
            <c:strRef>
              <c:f>Sheet1!$C$1</c:f>
              <c:strCache>
                <c:ptCount val="1"/>
                <c:pt idx="0">
                  <c:v>2017 Results</c:v>
                </c:pt>
              </c:strCache>
            </c:strRef>
          </c:tx>
          <c:spPr>
            <a:solidFill>
              <a:schemeClr val="accent2"/>
            </a:solidFill>
            <a:ln>
              <a:noFill/>
            </a:ln>
            <a:effectLst/>
          </c:spPr>
          <c:invertIfNegative val="0"/>
          <c:cat>
            <c:strRef>
              <c:f>Sheet1!$A$2:$A$5</c:f>
              <c:strCache>
                <c:ptCount val="4"/>
                <c:pt idx="0">
                  <c:v>More than 10 years</c:v>
                </c:pt>
                <c:pt idx="1">
                  <c:v>5 to 10 years</c:v>
                </c:pt>
                <c:pt idx="2">
                  <c:v>1 to 4 years</c:v>
                </c:pt>
                <c:pt idx="3">
                  <c:v>Less than 1 year</c:v>
                </c:pt>
              </c:strCache>
            </c:strRef>
          </c:cat>
          <c:val>
            <c:numRef>
              <c:f>Sheet1!$C$2:$C$5</c:f>
              <c:numCache>
                <c:formatCode>0%</c:formatCode>
                <c:ptCount val="4"/>
                <c:pt idx="0">
                  <c:v>0.31</c:v>
                </c:pt>
                <c:pt idx="1">
                  <c:v>0.36</c:v>
                </c:pt>
                <c:pt idx="2">
                  <c:v>0.24</c:v>
                </c:pt>
                <c:pt idx="3">
                  <c:v>0.08</c:v>
                </c:pt>
              </c:numCache>
            </c:numRef>
          </c:val>
          <c:extLst>
            <c:ext xmlns:c16="http://schemas.microsoft.com/office/drawing/2014/chart" uri="{C3380CC4-5D6E-409C-BE32-E72D297353CC}">
              <c16:uniqueId val="{00000001-F449-A14E-8181-7113796305A5}"/>
            </c:ext>
          </c:extLst>
        </c:ser>
        <c:ser>
          <c:idx val="2"/>
          <c:order val="2"/>
          <c:tx>
            <c:strRef>
              <c:f>Sheet1!$D$1</c:f>
              <c:strCache>
                <c:ptCount val="1"/>
                <c:pt idx="0">
                  <c:v>2014 Results</c:v>
                </c:pt>
              </c:strCache>
            </c:strRef>
          </c:tx>
          <c:spPr>
            <a:solidFill>
              <a:srgbClr val="1E22AA">
                <a:lumMod val="75000"/>
              </a:srgbClr>
            </a:solidFill>
          </c:spPr>
          <c:invertIfNegative val="0"/>
          <c:cat>
            <c:strRef>
              <c:f>Sheet1!$A$2:$A$5</c:f>
              <c:strCache>
                <c:ptCount val="4"/>
                <c:pt idx="0">
                  <c:v>More than 10 years</c:v>
                </c:pt>
                <c:pt idx="1">
                  <c:v>5 to 10 years</c:v>
                </c:pt>
                <c:pt idx="2">
                  <c:v>1 to 4 years</c:v>
                </c:pt>
                <c:pt idx="3">
                  <c:v>Less than 1 year</c:v>
                </c:pt>
              </c:strCache>
            </c:strRef>
          </c:cat>
          <c:val>
            <c:numRef>
              <c:f>Sheet1!$D$2:$D$5</c:f>
              <c:numCache>
                <c:formatCode>0%</c:formatCode>
                <c:ptCount val="4"/>
                <c:pt idx="0">
                  <c:v>0.25</c:v>
                </c:pt>
                <c:pt idx="1">
                  <c:v>0.33999999999999997</c:v>
                </c:pt>
                <c:pt idx="2">
                  <c:v>0.33</c:v>
                </c:pt>
                <c:pt idx="3">
                  <c:v>0.08</c:v>
                </c:pt>
              </c:numCache>
            </c:numRef>
          </c:val>
          <c:extLst>
            <c:ext xmlns:c16="http://schemas.microsoft.com/office/drawing/2014/chart" uri="{C3380CC4-5D6E-409C-BE32-E72D297353CC}">
              <c16:uniqueId val="{00000002-F449-A14E-8181-7113796305A5}"/>
            </c:ext>
          </c:extLst>
        </c:ser>
        <c:ser>
          <c:idx val="3"/>
          <c:order val="3"/>
          <c:tx>
            <c:strRef>
              <c:f>Sheet1!$E$1</c:f>
              <c:strCache>
                <c:ptCount val="1"/>
                <c:pt idx="0">
                  <c:v>2011 Results</c:v>
                </c:pt>
              </c:strCache>
            </c:strRef>
          </c:tx>
          <c:invertIfNegative val="0"/>
          <c:cat>
            <c:strRef>
              <c:f>Sheet1!$A$2:$A$5</c:f>
              <c:strCache>
                <c:ptCount val="4"/>
                <c:pt idx="0">
                  <c:v>More than 10 years</c:v>
                </c:pt>
                <c:pt idx="1">
                  <c:v>5 to 10 years</c:v>
                </c:pt>
                <c:pt idx="2">
                  <c:v>1 to 4 years</c:v>
                </c:pt>
                <c:pt idx="3">
                  <c:v>Less than 1 year</c:v>
                </c:pt>
              </c:strCache>
            </c:strRef>
          </c:cat>
          <c:val>
            <c:numRef>
              <c:f>Sheet1!$E$2:$E$5</c:f>
            </c:numRef>
          </c:val>
          <c:extLst>
            <c:ext xmlns:c16="http://schemas.microsoft.com/office/drawing/2014/chart" uri="{C3380CC4-5D6E-409C-BE32-E72D297353CC}">
              <c16:uniqueId val="{00000000-4892-43B4-B57C-8570C7692A03}"/>
            </c:ext>
          </c:extLst>
        </c:ser>
        <c:dLbls>
          <c:showLegendKey val="0"/>
          <c:showVal val="0"/>
          <c:showCatName val="0"/>
          <c:showSerName val="0"/>
          <c:showPercent val="0"/>
          <c:showBubbleSize val="0"/>
        </c:dLbls>
        <c:gapWidth val="150"/>
        <c:axId val="2131642472"/>
        <c:axId val="2131646104"/>
      </c:barChart>
      <c:catAx>
        <c:axId val="2131642472"/>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0" spcFirstLastPara="1" vertOverflow="ellipsis" wrap="square" anchor="ctr" anchorCtr="1"/>
          <a:lstStyle/>
          <a:p>
            <a:pPr>
              <a:defRPr sz="1000" b="0" i="0" u="none" strike="noStrike" kern="1200" baseline="0">
                <a:solidFill>
                  <a:srgbClr val="1E22AA"/>
                </a:solidFill>
                <a:latin typeface="Prometo Medium" panose="020B0604030203060203" pitchFamily="34" charset="77"/>
                <a:ea typeface="+mn-ea"/>
                <a:cs typeface="+mn-cs"/>
              </a:defRPr>
            </a:pPr>
            <a:endParaRPr lang="en-US"/>
          </a:p>
        </c:txPr>
        <c:crossAx val="2131646104"/>
        <c:crosses val="autoZero"/>
        <c:auto val="1"/>
        <c:lblAlgn val="ctr"/>
        <c:lblOffset val="100"/>
        <c:noMultiLvlLbl val="0"/>
      </c:catAx>
      <c:valAx>
        <c:axId val="2131646104"/>
        <c:scaling>
          <c:orientation val="minMax"/>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rgbClr val="1E22AA"/>
                </a:solidFill>
                <a:latin typeface="Prometo Medium" panose="020B0604030203060203" pitchFamily="34" charset="77"/>
                <a:ea typeface="+mn-ea"/>
                <a:cs typeface="+mn-cs"/>
              </a:defRPr>
            </a:pPr>
            <a:endParaRPr lang="en-US"/>
          </a:p>
        </c:txPr>
        <c:crossAx val="2131642472"/>
        <c:crosses val="max"/>
        <c:crossBetween val="between"/>
      </c:valAx>
      <c:spPr>
        <a:noFill/>
        <a:ln>
          <a:noFill/>
        </a:ln>
        <a:effectLst/>
      </c:spPr>
    </c:plotArea>
    <c:legend>
      <c:legendPos val="b"/>
      <c:layout>
        <c:manualLayout>
          <c:xMode val="edge"/>
          <c:yMode val="edge"/>
          <c:x val="0.254455245797505"/>
          <c:y val="2.1243812687281701E-2"/>
          <c:w val="0.74554463886768096"/>
          <c:h val="5.6025278596598428E-2"/>
        </c:manualLayout>
      </c:layout>
      <c:overlay val="0"/>
      <c:spPr>
        <a:noFill/>
        <a:ln>
          <a:noFill/>
        </a:ln>
        <a:effectLst/>
      </c:spPr>
      <c:txPr>
        <a:bodyPr rot="0" spcFirstLastPara="1" vertOverflow="ellipsis" vert="horz" wrap="square" anchor="ctr" anchorCtr="1"/>
        <a:lstStyle/>
        <a:p>
          <a:pPr>
            <a:defRPr sz="1200" b="0" i="0" u="none" strike="noStrike" kern="1200" baseline="0">
              <a:solidFill>
                <a:srgbClr val="1E22AA"/>
              </a:solidFill>
              <a:latin typeface="Century Gothic" panose="020B0502020202020204" pitchFamily="34" charset="0"/>
              <a:ea typeface="Open Sans Semibold" charset="0"/>
              <a:cs typeface="Open Sans Semibold" charset="0"/>
            </a:defRPr>
          </a:pPr>
          <a:endParaRPr lang="en-US"/>
        </a:p>
      </c:txPr>
    </c:legend>
    <c:plotVisOnly val="1"/>
    <c:dispBlanksAs val="gap"/>
    <c:showDLblsOverMax val="0"/>
  </c:chart>
  <c:spPr>
    <a:noFill/>
    <a:ln>
      <a:noFill/>
    </a:ln>
    <a:effectLst/>
  </c:spPr>
  <c:txPr>
    <a:bodyPr/>
    <a:lstStyle/>
    <a:p>
      <a:pPr>
        <a:defRPr sz="1200">
          <a:latin typeface="+mn-lt"/>
        </a:defRPr>
      </a:pPr>
      <a:endParaRPr lang="en-US"/>
    </a:p>
  </c:txPr>
  <c:externalData r:id="rId2">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5.4347333664250798E-2"/>
          <c:y val="0.13582762736930701"/>
          <c:w val="0.91874796503659895"/>
          <c:h val="0.69430989913579899"/>
        </c:manualLayout>
      </c:layout>
      <c:barChart>
        <c:barDir val="bar"/>
        <c:grouping val="clustered"/>
        <c:varyColors val="0"/>
        <c:ser>
          <c:idx val="0"/>
          <c:order val="0"/>
          <c:tx>
            <c:strRef>
              <c:f>Sheet1!$B$1</c:f>
              <c:strCache>
                <c:ptCount val="1"/>
                <c:pt idx="0">
                  <c:v>2022 Results</c:v>
                </c:pt>
              </c:strCache>
            </c:strRef>
          </c:tx>
          <c:spPr>
            <a:solidFill>
              <a:srgbClr val="3CD5AF">
                <a:lumMod val="60000"/>
                <a:lumOff val="40000"/>
              </a:srgbClr>
            </a:solidFill>
          </c:spPr>
          <c:invertIfNegative val="0"/>
          <c:cat>
            <c:strRef>
              <c:f>Sheet1!$A$2:$A$15</c:f>
              <c:strCache>
                <c:ptCount val="14"/>
                <c:pt idx="0">
                  <c:v>Training, nursing practice support/redesign</c:v>
                </c:pt>
                <c:pt idx="1">
                  <c:v>Applying data to support clinical care</c:v>
                </c:pt>
                <c:pt idx="2">
                  <c:v>System design</c:v>
                </c:pt>
                <c:pt idx="3">
                  <c:v>Information retrieval</c:v>
                </c:pt>
                <c:pt idx="4">
                  <c:v>Data interpretation and visualization</c:v>
                </c:pt>
                <c:pt idx="5">
                  <c:v>System analysis</c:v>
                </c:pt>
                <c:pt idx="6">
                  <c:v>Fostering innovation</c:v>
                </c:pt>
                <c:pt idx="7">
                  <c:v>Change control</c:v>
                </c:pt>
                <c:pt idx="8">
                  <c:v>Strategy</c:v>
                </c:pt>
                <c:pt idx="9">
                  <c:v>Applying technology for health equity and access to care</c:v>
                </c:pt>
                <c:pt idx="10">
                  <c:v>Enhancing digital platforms</c:v>
                </c:pt>
                <c:pt idx="11">
                  <c:v>Applying technology to support social determinants of health</c:v>
                </c:pt>
                <c:pt idx="12">
                  <c:v>IT sponsorship</c:v>
                </c:pt>
                <c:pt idx="13">
                  <c:v>Artificial intelligence in nursing care</c:v>
                </c:pt>
              </c:strCache>
            </c:strRef>
          </c:cat>
          <c:val>
            <c:numRef>
              <c:f>Sheet1!$B$2:$B$15</c:f>
              <c:numCache>
                <c:formatCode>0%</c:formatCode>
                <c:ptCount val="14"/>
                <c:pt idx="0">
                  <c:v>0.53309481216457966</c:v>
                </c:pt>
                <c:pt idx="1">
                  <c:v>0.42486583184257604</c:v>
                </c:pt>
                <c:pt idx="2">
                  <c:v>0.37745974955277278</c:v>
                </c:pt>
                <c:pt idx="3">
                  <c:v>0.32468694096601075</c:v>
                </c:pt>
                <c:pt idx="4">
                  <c:v>0.3032200357781753</c:v>
                </c:pt>
                <c:pt idx="5">
                  <c:v>0.28175313059033991</c:v>
                </c:pt>
                <c:pt idx="6">
                  <c:v>0.25134168157423969</c:v>
                </c:pt>
                <c:pt idx="7">
                  <c:v>0.22808586762075134</c:v>
                </c:pt>
                <c:pt idx="8">
                  <c:v>0.21019677996422181</c:v>
                </c:pt>
                <c:pt idx="9">
                  <c:v>0.19946332737030409</c:v>
                </c:pt>
                <c:pt idx="10">
                  <c:v>0.19409660107334525</c:v>
                </c:pt>
                <c:pt idx="11">
                  <c:v>0.18694096601073343</c:v>
                </c:pt>
                <c:pt idx="12">
                  <c:v>0.12522361359570661</c:v>
                </c:pt>
                <c:pt idx="13">
                  <c:v>0.1073345259391771</c:v>
                </c:pt>
              </c:numCache>
            </c:numRef>
          </c:val>
          <c:extLst>
            <c:ext xmlns:c16="http://schemas.microsoft.com/office/drawing/2014/chart" uri="{C3380CC4-5D6E-409C-BE32-E72D297353CC}">
              <c16:uniqueId val="{00000000-F449-A14E-8181-7113796305A5}"/>
            </c:ext>
          </c:extLst>
        </c:ser>
        <c:dLbls>
          <c:showLegendKey val="0"/>
          <c:showVal val="0"/>
          <c:showCatName val="0"/>
          <c:showSerName val="0"/>
          <c:showPercent val="0"/>
          <c:showBubbleSize val="0"/>
        </c:dLbls>
        <c:gapWidth val="150"/>
        <c:axId val="2136451416"/>
        <c:axId val="2136455048"/>
      </c:barChart>
      <c:catAx>
        <c:axId val="213645141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0" spcFirstLastPara="1" vertOverflow="ellipsis" wrap="square" anchor="ctr" anchorCtr="1"/>
          <a:lstStyle/>
          <a:p>
            <a:pPr algn="r">
              <a:defRPr sz="1000" b="0" i="0" u="none" strike="noStrike" kern="1200" baseline="0">
                <a:solidFill>
                  <a:srgbClr val="1E22AA"/>
                </a:solidFill>
                <a:latin typeface="Prometo Medium" panose="020B0604030203060203" pitchFamily="34" charset="77"/>
                <a:ea typeface="+mn-ea"/>
                <a:cs typeface="+mn-cs"/>
              </a:defRPr>
            </a:pPr>
            <a:endParaRPr lang="en-US"/>
          </a:p>
        </c:txPr>
        <c:crossAx val="2136455048"/>
        <c:crosses val="autoZero"/>
        <c:auto val="1"/>
        <c:lblAlgn val="ctr"/>
        <c:lblOffset val="100"/>
        <c:noMultiLvlLbl val="0"/>
      </c:catAx>
      <c:valAx>
        <c:axId val="2136455048"/>
        <c:scaling>
          <c:orientation val="minMax"/>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rgbClr val="1E22AA"/>
                </a:solidFill>
                <a:latin typeface="Prometo Medium" panose="020B0604030203060203" pitchFamily="34" charset="77"/>
                <a:ea typeface="+mn-ea"/>
                <a:cs typeface="+mn-cs"/>
              </a:defRPr>
            </a:pPr>
            <a:endParaRPr lang="en-US"/>
          </a:p>
        </c:txPr>
        <c:crossAx val="2136451416"/>
        <c:crosses val="max"/>
        <c:crossBetween val="between"/>
      </c:valAx>
      <c:spPr>
        <a:noFill/>
        <a:ln>
          <a:noFill/>
        </a:ln>
        <a:effectLst/>
      </c:spPr>
    </c:plotArea>
    <c:legend>
      <c:legendPos val="b"/>
      <c:layout>
        <c:manualLayout>
          <c:xMode val="edge"/>
          <c:yMode val="edge"/>
          <c:x val="0.254455245797505"/>
          <c:y val="2.1243812687281701E-2"/>
          <c:w val="0.74554476467555342"/>
          <c:h val="4.6166339706265845E-2"/>
        </c:manualLayout>
      </c:layout>
      <c:overlay val="0"/>
      <c:spPr>
        <a:noFill/>
        <a:ln>
          <a:noFill/>
        </a:ln>
        <a:effectLst/>
      </c:spPr>
      <c:txPr>
        <a:bodyPr rot="0" spcFirstLastPara="1" vertOverflow="ellipsis" vert="horz" wrap="square" anchor="ctr" anchorCtr="1"/>
        <a:lstStyle/>
        <a:p>
          <a:pPr>
            <a:defRPr sz="1200" b="0" i="0" u="none" strike="noStrike" kern="1200" baseline="0">
              <a:solidFill>
                <a:srgbClr val="1E22AA"/>
              </a:solidFill>
              <a:latin typeface="Century Gothic" panose="020B0502020202020204" pitchFamily="34" charset="0"/>
              <a:ea typeface="Open Sans Semibold" charset="0"/>
              <a:cs typeface="Open Sans Semibold" charset="0"/>
            </a:defRPr>
          </a:pPr>
          <a:endParaRPr lang="en-US"/>
        </a:p>
      </c:txPr>
    </c:legend>
    <c:plotVisOnly val="1"/>
    <c:dispBlanksAs val="gap"/>
    <c:showDLblsOverMax val="0"/>
  </c:chart>
  <c:spPr>
    <a:noFill/>
    <a:ln>
      <a:noFill/>
    </a:ln>
    <a:effectLst/>
  </c:spPr>
  <c:txPr>
    <a:bodyPr/>
    <a:lstStyle/>
    <a:p>
      <a:pPr>
        <a:defRPr sz="1200">
          <a:latin typeface="+mn-lt"/>
        </a:defRPr>
      </a:pPr>
      <a:endParaRPr lang="en-US"/>
    </a:p>
  </c:txPr>
  <c:externalData r:id="rId2">
    <c:autoUpdate val="0"/>
  </c:externalData>
</c:chartSpace>
</file>

<file path=ppt/charts/chart5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5.4347333664250798E-2"/>
          <c:y val="0.13582762736930701"/>
          <c:w val="0.91874796503659895"/>
          <c:h val="0.69430989913579899"/>
        </c:manualLayout>
      </c:layout>
      <c:barChart>
        <c:barDir val="bar"/>
        <c:grouping val="clustered"/>
        <c:varyColors val="0"/>
        <c:ser>
          <c:idx val="0"/>
          <c:order val="0"/>
          <c:tx>
            <c:strRef>
              <c:f>Sheet1!$B$1</c:f>
              <c:strCache>
                <c:ptCount val="1"/>
                <c:pt idx="0">
                  <c:v>2022 Results</c:v>
                </c:pt>
              </c:strCache>
            </c:strRef>
          </c:tx>
          <c:spPr>
            <a:solidFill>
              <a:srgbClr val="3CD5AF">
                <a:lumMod val="60000"/>
                <a:lumOff val="40000"/>
              </a:srgbClr>
            </a:solidFill>
          </c:spPr>
          <c:invertIfNegative val="0"/>
          <c:cat>
            <c:strRef>
              <c:f>Sheet1!$A$2:$A$10</c:f>
              <c:strCache>
                <c:ptCount val="9"/>
                <c:pt idx="0">
                  <c:v>Money Purchase Pension Plan**</c:v>
                </c:pt>
                <c:pt idx="1">
                  <c:v>401(k)/403(b)</c:v>
                </c:pt>
                <c:pt idx="2">
                  <c:v>Medical/Dental Insurance</c:v>
                </c:pt>
                <c:pt idx="3">
                  <c:v>Life Insurance</c:v>
                </c:pt>
                <c:pt idx="4">
                  <c:v>Healthcare Savings Account</c:v>
                </c:pt>
                <c:pt idx="5">
                  <c:v>Tuition Reimbursment</c:v>
                </c:pt>
                <c:pt idx="6">
                  <c:v>Short Term Disability</c:v>
                </c:pt>
                <c:pt idx="7">
                  <c:v>Long-Term Disability</c:v>
                </c:pt>
                <c:pt idx="8">
                  <c:v>Conference, Education, Publication, Training Reimbursement*</c:v>
                </c:pt>
              </c:strCache>
            </c:strRef>
          </c:cat>
          <c:val>
            <c:numRef>
              <c:f>Sheet1!$B$2:$B$10</c:f>
              <c:numCache>
                <c:formatCode>0%</c:formatCode>
                <c:ptCount val="9"/>
                <c:pt idx="0">
                  <c:v>0.75</c:v>
                </c:pt>
                <c:pt idx="1">
                  <c:v>0.68</c:v>
                </c:pt>
                <c:pt idx="2">
                  <c:v>0.68</c:v>
                </c:pt>
                <c:pt idx="3">
                  <c:v>0.56999999999999995</c:v>
                </c:pt>
                <c:pt idx="4">
                  <c:v>0.49</c:v>
                </c:pt>
                <c:pt idx="5">
                  <c:v>0.47853309481216466</c:v>
                </c:pt>
                <c:pt idx="6">
                  <c:v>0.47</c:v>
                </c:pt>
                <c:pt idx="7">
                  <c:v>0.43917710196779963</c:v>
                </c:pt>
                <c:pt idx="8">
                  <c:v>0.4338103756708408</c:v>
                </c:pt>
              </c:numCache>
            </c:numRef>
          </c:val>
          <c:extLst>
            <c:ext xmlns:c16="http://schemas.microsoft.com/office/drawing/2014/chart" uri="{C3380CC4-5D6E-409C-BE32-E72D297353CC}">
              <c16:uniqueId val="{00000000-F449-A14E-8181-7113796305A5}"/>
            </c:ext>
          </c:extLst>
        </c:ser>
        <c:ser>
          <c:idx val="1"/>
          <c:order val="1"/>
          <c:tx>
            <c:strRef>
              <c:f>Sheet1!$C$1</c:f>
              <c:strCache>
                <c:ptCount val="1"/>
                <c:pt idx="0">
                  <c:v>2020 Results</c:v>
                </c:pt>
              </c:strCache>
            </c:strRef>
          </c:tx>
          <c:spPr>
            <a:solidFill>
              <a:schemeClr val="accent3"/>
            </a:solidFill>
            <a:ln>
              <a:noFill/>
            </a:ln>
            <a:effectLst/>
          </c:spPr>
          <c:invertIfNegative val="0"/>
          <c:cat>
            <c:strRef>
              <c:f>Sheet1!$A$2:$A$10</c:f>
              <c:strCache>
                <c:ptCount val="9"/>
                <c:pt idx="0">
                  <c:v>Money Purchase Pension Plan**</c:v>
                </c:pt>
                <c:pt idx="1">
                  <c:v>401(k)/403(b)</c:v>
                </c:pt>
                <c:pt idx="2">
                  <c:v>Medical/Dental Insurance</c:v>
                </c:pt>
                <c:pt idx="3">
                  <c:v>Life Insurance</c:v>
                </c:pt>
                <c:pt idx="4">
                  <c:v>Healthcare Savings Account</c:v>
                </c:pt>
                <c:pt idx="5">
                  <c:v>Tuition Reimbursment</c:v>
                </c:pt>
                <c:pt idx="6">
                  <c:v>Short Term Disability</c:v>
                </c:pt>
                <c:pt idx="7">
                  <c:v>Long-Term Disability</c:v>
                </c:pt>
                <c:pt idx="8">
                  <c:v>Conference, Education, Publication, Training Reimbursement*</c:v>
                </c:pt>
              </c:strCache>
            </c:strRef>
          </c:cat>
          <c:val>
            <c:numRef>
              <c:f>Sheet1!$C$2:$C$10</c:f>
              <c:numCache>
                <c:formatCode>0%</c:formatCode>
                <c:ptCount val="9"/>
                <c:pt idx="1">
                  <c:v>0.84768211920529812</c:v>
                </c:pt>
                <c:pt idx="2">
                  <c:v>0.81604120676968361</c:v>
                </c:pt>
                <c:pt idx="3">
                  <c:v>0.7167034584253128</c:v>
                </c:pt>
                <c:pt idx="4">
                  <c:v>0.48933038999264172</c:v>
                </c:pt>
                <c:pt idx="5">
                  <c:v>0.56953642384105962</c:v>
                </c:pt>
                <c:pt idx="6">
                  <c:v>0.52244297277409857</c:v>
                </c:pt>
                <c:pt idx="7">
                  <c:v>0.57763061074319355</c:v>
                </c:pt>
                <c:pt idx="8">
                  <c:v>0.52023546725533476</c:v>
                </c:pt>
              </c:numCache>
            </c:numRef>
          </c:val>
          <c:extLst>
            <c:ext xmlns:c16="http://schemas.microsoft.com/office/drawing/2014/chart" uri="{C3380CC4-5D6E-409C-BE32-E72D297353CC}">
              <c16:uniqueId val="{00000001-F449-A14E-8181-7113796305A5}"/>
            </c:ext>
          </c:extLst>
        </c:ser>
        <c:ser>
          <c:idx val="2"/>
          <c:order val="2"/>
          <c:tx>
            <c:strRef>
              <c:f>Sheet1!$D$1</c:f>
              <c:strCache>
                <c:ptCount val="1"/>
                <c:pt idx="0">
                  <c:v>2017 Results</c:v>
                </c:pt>
              </c:strCache>
            </c:strRef>
          </c:tx>
          <c:spPr>
            <a:solidFill>
              <a:schemeClr val="accent2"/>
            </a:solidFill>
            <a:ln>
              <a:noFill/>
            </a:ln>
            <a:effectLst/>
          </c:spPr>
          <c:invertIfNegative val="0"/>
          <c:cat>
            <c:strRef>
              <c:f>Sheet1!$A$2:$A$10</c:f>
              <c:strCache>
                <c:ptCount val="9"/>
                <c:pt idx="0">
                  <c:v>Money Purchase Pension Plan**</c:v>
                </c:pt>
                <c:pt idx="1">
                  <c:v>401(k)/403(b)</c:v>
                </c:pt>
                <c:pt idx="2">
                  <c:v>Medical/Dental Insurance</c:v>
                </c:pt>
                <c:pt idx="3">
                  <c:v>Life Insurance</c:v>
                </c:pt>
                <c:pt idx="4">
                  <c:v>Healthcare Savings Account</c:v>
                </c:pt>
                <c:pt idx="5">
                  <c:v>Tuition Reimbursment</c:v>
                </c:pt>
                <c:pt idx="6">
                  <c:v>Short Term Disability</c:v>
                </c:pt>
                <c:pt idx="7">
                  <c:v>Long-Term Disability</c:v>
                </c:pt>
                <c:pt idx="8">
                  <c:v>Conference, Education, Publication, Training Reimbursement*</c:v>
                </c:pt>
              </c:strCache>
            </c:strRef>
          </c:cat>
          <c:val>
            <c:numRef>
              <c:f>Sheet1!$D$2:$D$10</c:f>
              <c:numCache>
                <c:formatCode>0%</c:formatCode>
                <c:ptCount val="9"/>
                <c:pt idx="1">
                  <c:v>0.87</c:v>
                </c:pt>
                <c:pt idx="2">
                  <c:v>0.85</c:v>
                </c:pt>
                <c:pt idx="3">
                  <c:v>0.78</c:v>
                </c:pt>
                <c:pt idx="4">
                  <c:v>0.52</c:v>
                </c:pt>
                <c:pt idx="5">
                  <c:v>0.56999999999999995</c:v>
                </c:pt>
                <c:pt idx="6">
                  <c:v>0.57999999999999996</c:v>
                </c:pt>
                <c:pt idx="7">
                  <c:v>0.61</c:v>
                </c:pt>
              </c:numCache>
            </c:numRef>
          </c:val>
          <c:extLst>
            <c:ext xmlns:c16="http://schemas.microsoft.com/office/drawing/2014/chart" uri="{C3380CC4-5D6E-409C-BE32-E72D297353CC}">
              <c16:uniqueId val="{00000002-F449-A14E-8181-7113796305A5}"/>
            </c:ext>
          </c:extLst>
        </c:ser>
        <c:ser>
          <c:idx val="3"/>
          <c:order val="3"/>
          <c:tx>
            <c:strRef>
              <c:f>Sheet1!$E$1</c:f>
              <c:strCache>
                <c:ptCount val="1"/>
                <c:pt idx="0">
                  <c:v>2014 Results</c:v>
                </c:pt>
              </c:strCache>
            </c:strRef>
          </c:tx>
          <c:spPr>
            <a:solidFill>
              <a:schemeClr val="accent1"/>
            </a:solidFill>
            <a:ln w="25400">
              <a:noFill/>
              <a:headEnd w="lg" len="lg"/>
              <a:tailEnd w="lg" len="lg"/>
            </a:ln>
            <a:effectLst/>
          </c:spPr>
          <c:invertIfNegative val="0"/>
          <c:cat>
            <c:strRef>
              <c:f>Sheet1!$A$2:$A$10</c:f>
              <c:strCache>
                <c:ptCount val="9"/>
                <c:pt idx="0">
                  <c:v>Money Purchase Pension Plan**</c:v>
                </c:pt>
                <c:pt idx="1">
                  <c:v>401(k)/403(b)</c:v>
                </c:pt>
                <c:pt idx="2">
                  <c:v>Medical/Dental Insurance</c:v>
                </c:pt>
                <c:pt idx="3">
                  <c:v>Life Insurance</c:v>
                </c:pt>
                <c:pt idx="4">
                  <c:v>Healthcare Savings Account</c:v>
                </c:pt>
                <c:pt idx="5">
                  <c:v>Tuition Reimbursment</c:v>
                </c:pt>
                <c:pt idx="6">
                  <c:v>Short Term Disability</c:v>
                </c:pt>
                <c:pt idx="7">
                  <c:v>Long-Term Disability</c:v>
                </c:pt>
                <c:pt idx="8">
                  <c:v>Conference, Education, Publication, Training Reimbursement*</c:v>
                </c:pt>
              </c:strCache>
            </c:strRef>
          </c:cat>
          <c:val>
            <c:numRef>
              <c:f>Sheet1!$E$2:$E$10</c:f>
              <c:numCache>
                <c:formatCode>0%</c:formatCode>
                <c:ptCount val="9"/>
                <c:pt idx="1">
                  <c:v>0.89</c:v>
                </c:pt>
                <c:pt idx="2">
                  <c:v>0.86</c:v>
                </c:pt>
                <c:pt idx="3">
                  <c:v>0.8</c:v>
                </c:pt>
                <c:pt idx="4">
                  <c:v>0.49</c:v>
                </c:pt>
                <c:pt idx="5">
                  <c:v>0.62</c:v>
                </c:pt>
                <c:pt idx="6">
                  <c:v>0.6</c:v>
                </c:pt>
                <c:pt idx="7">
                  <c:v>0.65</c:v>
                </c:pt>
              </c:numCache>
            </c:numRef>
          </c:val>
          <c:extLst>
            <c:ext xmlns:c16="http://schemas.microsoft.com/office/drawing/2014/chart" uri="{C3380CC4-5D6E-409C-BE32-E72D297353CC}">
              <c16:uniqueId val="{00000000-51BC-43C5-AFF7-0E25F576210C}"/>
            </c:ext>
          </c:extLst>
        </c:ser>
        <c:dLbls>
          <c:showLegendKey val="0"/>
          <c:showVal val="0"/>
          <c:showCatName val="0"/>
          <c:showSerName val="0"/>
          <c:showPercent val="0"/>
          <c:showBubbleSize val="0"/>
        </c:dLbls>
        <c:gapWidth val="150"/>
        <c:axId val="2133137096"/>
        <c:axId val="2133133448"/>
      </c:barChart>
      <c:catAx>
        <c:axId val="213313709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0" spcFirstLastPara="1" vertOverflow="ellipsis" wrap="square" anchor="ctr" anchorCtr="1"/>
          <a:lstStyle/>
          <a:p>
            <a:pPr algn="r">
              <a:defRPr sz="1000" b="0" i="0" u="none" strike="noStrike" kern="1200" baseline="0">
                <a:solidFill>
                  <a:srgbClr val="1E22AA"/>
                </a:solidFill>
                <a:latin typeface="Prometo Medium" panose="020B0604030203060203" pitchFamily="34" charset="77"/>
                <a:ea typeface="+mn-ea"/>
                <a:cs typeface="+mn-cs"/>
              </a:defRPr>
            </a:pPr>
            <a:endParaRPr lang="en-US"/>
          </a:p>
        </c:txPr>
        <c:crossAx val="2133133448"/>
        <c:crosses val="autoZero"/>
        <c:auto val="1"/>
        <c:lblAlgn val="ctr"/>
        <c:lblOffset val="100"/>
        <c:noMultiLvlLbl val="0"/>
      </c:catAx>
      <c:valAx>
        <c:axId val="2133133448"/>
        <c:scaling>
          <c:orientation val="minMax"/>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rgbClr val="1E22AA"/>
                </a:solidFill>
                <a:latin typeface="Prometo Medium" panose="020B0604030203060203" pitchFamily="34" charset="77"/>
                <a:ea typeface="+mn-ea"/>
                <a:cs typeface="+mn-cs"/>
              </a:defRPr>
            </a:pPr>
            <a:endParaRPr lang="en-US"/>
          </a:p>
        </c:txPr>
        <c:crossAx val="2133137096"/>
        <c:crosses val="max"/>
        <c:crossBetween val="between"/>
      </c:valAx>
      <c:spPr>
        <a:noFill/>
        <a:ln>
          <a:noFill/>
        </a:ln>
        <a:effectLst/>
      </c:spPr>
    </c:plotArea>
    <c:legend>
      <c:legendPos val="b"/>
      <c:layout>
        <c:manualLayout>
          <c:xMode val="edge"/>
          <c:yMode val="edge"/>
          <c:x val="0.254455245797505"/>
          <c:y val="2.1243812687281701E-2"/>
          <c:w val="0.74554476467555342"/>
          <c:h val="4.6166339706265845E-2"/>
        </c:manualLayout>
      </c:layout>
      <c:overlay val="0"/>
      <c:spPr>
        <a:noFill/>
        <a:ln>
          <a:noFill/>
        </a:ln>
        <a:effectLst/>
      </c:spPr>
      <c:txPr>
        <a:bodyPr rot="0" spcFirstLastPara="1" vertOverflow="ellipsis" vert="horz" wrap="square" anchor="ctr" anchorCtr="1"/>
        <a:lstStyle/>
        <a:p>
          <a:pPr>
            <a:defRPr sz="1200" b="0" i="0" u="none" strike="noStrike" kern="1200" baseline="0">
              <a:solidFill>
                <a:srgbClr val="1E22AA"/>
              </a:solidFill>
              <a:latin typeface="Century Gothic" panose="020B0502020202020204" pitchFamily="34" charset="0"/>
              <a:ea typeface="Open Sans Semibold" charset="0"/>
              <a:cs typeface="Open Sans Semibold" charset="0"/>
            </a:defRPr>
          </a:pPr>
          <a:endParaRPr lang="en-US"/>
        </a:p>
      </c:txPr>
    </c:legend>
    <c:plotVisOnly val="1"/>
    <c:dispBlanksAs val="gap"/>
    <c:showDLblsOverMax val="0"/>
  </c:chart>
  <c:spPr>
    <a:noFill/>
    <a:ln>
      <a:noFill/>
    </a:ln>
    <a:effectLst/>
  </c:spPr>
  <c:txPr>
    <a:bodyPr/>
    <a:lstStyle/>
    <a:p>
      <a:pPr>
        <a:defRPr sz="1200">
          <a:latin typeface="+mn-lt"/>
        </a:defRPr>
      </a:pPr>
      <a:endParaRPr lang="en-US"/>
    </a:p>
  </c:txPr>
  <c:externalData r:id="rId2">
    <c:autoUpdate val="0"/>
  </c:externalData>
</c:chartSpace>
</file>

<file path=ppt/charts/chart5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5.4347333664250798E-2"/>
          <c:y val="0.13582762736930701"/>
          <c:w val="0.91874796503659895"/>
          <c:h val="0.69430989913579899"/>
        </c:manualLayout>
      </c:layout>
      <c:barChart>
        <c:barDir val="col"/>
        <c:grouping val="clustered"/>
        <c:varyColors val="0"/>
        <c:ser>
          <c:idx val="0"/>
          <c:order val="0"/>
          <c:tx>
            <c:strRef>
              <c:f>Sheet1!$E$1</c:f>
              <c:strCache>
                <c:ptCount val="1"/>
                <c:pt idx="0">
                  <c:v>ADN/LPN</c:v>
                </c:pt>
              </c:strCache>
            </c:strRef>
          </c:tx>
          <c:spPr>
            <a:solidFill>
              <a:srgbClr val="C59EE2"/>
            </a:solidFill>
          </c:spPr>
          <c:invertIfNegative val="0"/>
          <c:cat>
            <c:strRef>
              <c:f>Sheet1!$A$2:$A$5</c:f>
              <c:strCache>
                <c:ptCount val="4"/>
                <c:pt idx="0">
                  <c:v>$201,000 or more</c:v>
                </c:pt>
                <c:pt idx="1">
                  <c:v>$151,000 to $200,000</c:v>
                </c:pt>
                <c:pt idx="2">
                  <c:v>$101,000 to $150,000</c:v>
                </c:pt>
                <c:pt idx="3">
                  <c:v>$100,000 or less</c:v>
                </c:pt>
              </c:strCache>
            </c:strRef>
          </c:cat>
          <c:val>
            <c:numRef>
              <c:f>Sheet1!$E$2:$E$5</c:f>
              <c:numCache>
                <c:formatCode>0%</c:formatCode>
                <c:ptCount val="4"/>
                <c:pt idx="0">
                  <c:v>7.0000000000000007E-2</c:v>
                </c:pt>
                <c:pt idx="1">
                  <c:v>0.1</c:v>
                </c:pt>
                <c:pt idx="2">
                  <c:v>0.26</c:v>
                </c:pt>
                <c:pt idx="3">
                  <c:v>0.56999999999999995</c:v>
                </c:pt>
              </c:numCache>
            </c:numRef>
          </c:val>
          <c:extLst>
            <c:ext xmlns:c16="http://schemas.microsoft.com/office/drawing/2014/chart" uri="{C3380CC4-5D6E-409C-BE32-E72D297353CC}">
              <c16:uniqueId val="{00000000-F449-A14E-8181-7113796305A5}"/>
            </c:ext>
          </c:extLst>
        </c:ser>
        <c:ser>
          <c:idx val="1"/>
          <c:order val="1"/>
          <c:tx>
            <c:strRef>
              <c:f>Sheet1!$D$1</c:f>
              <c:strCache>
                <c:ptCount val="1"/>
                <c:pt idx="0">
                  <c:v>Bachelors</c:v>
                </c:pt>
              </c:strCache>
            </c:strRef>
          </c:tx>
          <c:spPr>
            <a:solidFill>
              <a:srgbClr val="A498D8"/>
            </a:solidFill>
            <a:ln w="25400">
              <a:noFill/>
              <a:headEnd w="lg" len="lg"/>
              <a:tailEnd w="lg" len="lg"/>
            </a:ln>
            <a:effectLst/>
          </c:spPr>
          <c:invertIfNegative val="0"/>
          <c:cat>
            <c:strRef>
              <c:f>Sheet1!$A$2:$A$5</c:f>
              <c:strCache>
                <c:ptCount val="4"/>
                <c:pt idx="0">
                  <c:v>$201,000 or more</c:v>
                </c:pt>
                <c:pt idx="1">
                  <c:v>$151,000 to $200,000</c:v>
                </c:pt>
                <c:pt idx="2">
                  <c:v>$101,000 to $150,000</c:v>
                </c:pt>
                <c:pt idx="3">
                  <c:v>$100,000 or less</c:v>
                </c:pt>
              </c:strCache>
            </c:strRef>
          </c:cat>
          <c:val>
            <c:numRef>
              <c:f>Sheet1!$D$2:$D$5</c:f>
              <c:numCache>
                <c:formatCode>0%</c:formatCode>
                <c:ptCount val="4"/>
                <c:pt idx="0">
                  <c:v>0.04</c:v>
                </c:pt>
                <c:pt idx="1">
                  <c:v>0.12</c:v>
                </c:pt>
                <c:pt idx="2">
                  <c:v>0.44</c:v>
                </c:pt>
                <c:pt idx="3">
                  <c:v>0.38</c:v>
                </c:pt>
              </c:numCache>
            </c:numRef>
          </c:val>
          <c:extLst>
            <c:ext xmlns:c16="http://schemas.microsoft.com/office/drawing/2014/chart" uri="{C3380CC4-5D6E-409C-BE32-E72D297353CC}">
              <c16:uniqueId val="{00000001-F449-A14E-8181-7113796305A5}"/>
            </c:ext>
          </c:extLst>
        </c:ser>
        <c:ser>
          <c:idx val="2"/>
          <c:order val="2"/>
          <c:tx>
            <c:strRef>
              <c:f>Sheet1!$C$1</c:f>
              <c:strCache>
                <c:ptCount val="1"/>
                <c:pt idx="0">
                  <c:v>Masters</c:v>
                </c:pt>
              </c:strCache>
            </c:strRef>
          </c:tx>
          <c:spPr>
            <a:solidFill>
              <a:srgbClr val="8B71CD"/>
            </a:solidFill>
            <a:ln>
              <a:noFill/>
            </a:ln>
            <a:effectLst/>
          </c:spPr>
          <c:invertIfNegative val="0"/>
          <c:cat>
            <c:strRef>
              <c:f>Sheet1!$A$2:$A$5</c:f>
              <c:strCache>
                <c:ptCount val="4"/>
                <c:pt idx="0">
                  <c:v>$201,000 or more</c:v>
                </c:pt>
                <c:pt idx="1">
                  <c:v>$151,000 to $200,000</c:v>
                </c:pt>
                <c:pt idx="2">
                  <c:v>$101,000 to $150,000</c:v>
                </c:pt>
                <c:pt idx="3">
                  <c:v>$100,000 or less</c:v>
                </c:pt>
              </c:strCache>
            </c:strRef>
          </c:cat>
          <c:val>
            <c:numRef>
              <c:f>Sheet1!$C$2:$C$5</c:f>
              <c:numCache>
                <c:formatCode>0%</c:formatCode>
                <c:ptCount val="4"/>
                <c:pt idx="0">
                  <c:v>0.06</c:v>
                </c:pt>
                <c:pt idx="1">
                  <c:v>0.16</c:v>
                </c:pt>
                <c:pt idx="2">
                  <c:v>0.47</c:v>
                </c:pt>
                <c:pt idx="3">
                  <c:v>0.28000000000000003</c:v>
                </c:pt>
              </c:numCache>
            </c:numRef>
          </c:val>
          <c:extLst>
            <c:ext xmlns:c16="http://schemas.microsoft.com/office/drawing/2014/chart" uri="{C3380CC4-5D6E-409C-BE32-E72D297353CC}">
              <c16:uniqueId val="{00000002-F449-A14E-8181-7113796305A5}"/>
            </c:ext>
          </c:extLst>
        </c:ser>
        <c:ser>
          <c:idx val="3"/>
          <c:order val="3"/>
          <c:tx>
            <c:strRef>
              <c:f>Sheet1!$B$1</c:f>
              <c:strCache>
                <c:ptCount val="1"/>
                <c:pt idx="0">
                  <c:v>PhD/NP/Doctorate</c:v>
                </c:pt>
              </c:strCache>
            </c:strRef>
          </c:tx>
          <c:spPr>
            <a:solidFill>
              <a:srgbClr val="612A8A"/>
            </a:solidFill>
            <a:ln>
              <a:noFill/>
            </a:ln>
            <a:effectLst/>
          </c:spPr>
          <c:invertIfNegative val="0"/>
          <c:cat>
            <c:strRef>
              <c:f>Sheet1!$A$2:$A$5</c:f>
              <c:strCache>
                <c:ptCount val="4"/>
                <c:pt idx="0">
                  <c:v>$201,000 or more</c:v>
                </c:pt>
                <c:pt idx="1">
                  <c:v>$151,000 to $200,000</c:v>
                </c:pt>
                <c:pt idx="2">
                  <c:v>$101,000 to $150,000</c:v>
                </c:pt>
                <c:pt idx="3">
                  <c:v>$100,000 or less</c:v>
                </c:pt>
              </c:strCache>
            </c:strRef>
          </c:cat>
          <c:val>
            <c:numRef>
              <c:f>Sheet1!$B$2:$B$5</c:f>
              <c:numCache>
                <c:formatCode>0%</c:formatCode>
                <c:ptCount val="4"/>
                <c:pt idx="0">
                  <c:v>0.17</c:v>
                </c:pt>
                <c:pt idx="1">
                  <c:v>0.22</c:v>
                </c:pt>
                <c:pt idx="2">
                  <c:v>0.42</c:v>
                </c:pt>
                <c:pt idx="3">
                  <c:v>0.18</c:v>
                </c:pt>
              </c:numCache>
            </c:numRef>
          </c:val>
          <c:extLst>
            <c:ext xmlns:c16="http://schemas.microsoft.com/office/drawing/2014/chart" uri="{C3380CC4-5D6E-409C-BE32-E72D297353CC}">
              <c16:uniqueId val="{00000000-F176-428B-8406-F46BE2C58758}"/>
            </c:ext>
          </c:extLst>
        </c:ser>
        <c:ser>
          <c:idx val="4"/>
          <c:order val="4"/>
          <c:tx>
            <c:strRef>
              <c:f>Sheet1!$F$1</c:f>
              <c:strCache>
                <c:ptCount val="1"/>
                <c:pt idx="0">
                  <c:v>Column1</c:v>
                </c:pt>
              </c:strCache>
            </c:strRef>
          </c:tx>
          <c:invertIfNegative val="0"/>
          <c:cat>
            <c:strRef>
              <c:f>Sheet1!$A$2:$A$5</c:f>
              <c:strCache>
                <c:ptCount val="4"/>
                <c:pt idx="0">
                  <c:v>$201,000 or more</c:v>
                </c:pt>
                <c:pt idx="1">
                  <c:v>$151,000 to $200,000</c:v>
                </c:pt>
                <c:pt idx="2">
                  <c:v>$101,000 to $150,000</c:v>
                </c:pt>
                <c:pt idx="3">
                  <c:v>$100,000 or less</c:v>
                </c:pt>
              </c:strCache>
            </c:strRef>
          </c:cat>
          <c:val>
            <c:numRef>
              <c:f>Sheet1!$F$2:$F$5</c:f>
              <c:numCache>
                <c:formatCode>General</c:formatCode>
                <c:ptCount val="4"/>
              </c:numCache>
            </c:numRef>
          </c:val>
          <c:extLst>
            <c:ext xmlns:c16="http://schemas.microsoft.com/office/drawing/2014/chart" uri="{C3380CC4-5D6E-409C-BE32-E72D297353CC}">
              <c16:uniqueId val="{00000000-A3BD-494B-8B9D-0A5E6FEF35F6}"/>
            </c:ext>
          </c:extLst>
        </c:ser>
        <c:ser>
          <c:idx val="5"/>
          <c:order val="5"/>
          <c:tx>
            <c:strRef>
              <c:f>Sheet1!$I$1</c:f>
              <c:strCache>
                <c:ptCount val="1"/>
                <c:pt idx="0">
                  <c:v>No, and not pursuing</c:v>
                </c:pt>
              </c:strCache>
            </c:strRef>
          </c:tx>
          <c:spPr>
            <a:solidFill>
              <a:srgbClr val="3CD5AF">
                <a:lumMod val="40000"/>
                <a:lumOff val="60000"/>
              </a:srgbClr>
            </a:solidFill>
          </c:spPr>
          <c:invertIfNegative val="0"/>
          <c:cat>
            <c:strRef>
              <c:f>Sheet1!$A$2:$A$5</c:f>
              <c:strCache>
                <c:ptCount val="4"/>
                <c:pt idx="0">
                  <c:v>$201,000 or more</c:v>
                </c:pt>
                <c:pt idx="1">
                  <c:v>$151,000 to $200,000</c:v>
                </c:pt>
                <c:pt idx="2">
                  <c:v>$101,000 to $150,000</c:v>
                </c:pt>
                <c:pt idx="3">
                  <c:v>$100,000 or less</c:v>
                </c:pt>
              </c:strCache>
            </c:strRef>
          </c:cat>
          <c:val>
            <c:numRef>
              <c:f>Sheet1!$I$2:$I$5</c:f>
              <c:numCache>
                <c:formatCode>0%</c:formatCode>
                <c:ptCount val="4"/>
                <c:pt idx="0">
                  <c:v>0.05</c:v>
                </c:pt>
                <c:pt idx="1">
                  <c:v>0.08</c:v>
                </c:pt>
                <c:pt idx="2">
                  <c:v>0.44</c:v>
                </c:pt>
                <c:pt idx="3">
                  <c:v>0.37</c:v>
                </c:pt>
              </c:numCache>
            </c:numRef>
          </c:val>
          <c:extLst>
            <c:ext xmlns:c16="http://schemas.microsoft.com/office/drawing/2014/chart" uri="{C3380CC4-5D6E-409C-BE32-E72D297353CC}">
              <c16:uniqueId val="{00000001-A3BD-494B-8B9D-0A5E6FEF35F6}"/>
            </c:ext>
          </c:extLst>
        </c:ser>
        <c:ser>
          <c:idx val="6"/>
          <c:order val="6"/>
          <c:tx>
            <c:strRef>
              <c:f>Sheet1!$H$1</c:f>
              <c:strCache>
                <c:ptCount val="1"/>
                <c:pt idx="0">
                  <c:v>Pursing Certification</c:v>
                </c:pt>
              </c:strCache>
            </c:strRef>
          </c:tx>
          <c:spPr>
            <a:solidFill>
              <a:srgbClr val="3CD5AF">
                <a:lumMod val="60000"/>
                <a:lumOff val="40000"/>
              </a:srgbClr>
            </a:solidFill>
          </c:spPr>
          <c:invertIfNegative val="0"/>
          <c:cat>
            <c:strRef>
              <c:f>Sheet1!$A$2:$A$5</c:f>
              <c:strCache>
                <c:ptCount val="4"/>
                <c:pt idx="0">
                  <c:v>$201,000 or more</c:v>
                </c:pt>
                <c:pt idx="1">
                  <c:v>$151,000 to $200,000</c:v>
                </c:pt>
                <c:pt idx="2">
                  <c:v>$101,000 to $150,000</c:v>
                </c:pt>
                <c:pt idx="3">
                  <c:v>$100,000 or less</c:v>
                </c:pt>
              </c:strCache>
            </c:strRef>
          </c:cat>
          <c:val>
            <c:numRef>
              <c:f>Sheet1!$H$2:$H$5</c:f>
              <c:numCache>
                <c:formatCode>0%</c:formatCode>
                <c:ptCount val="4"/>
                <c:pt idx="0">
                  <c:v>0.03</c:v>
                </c:pt>
                <c:pt idx="1">
                  <c:v>0.1</c:v>
                </c:pt>
                <c:pt idx="2">
                  <c:v>0.42</c:v>
                </c:pt>
                <c:pt idx="3">
                  <c:v>0.45</c:v>
                </c:pt>
              </c:numCache>
            </c:numRef>
          </c:val>
          <c:extLst>
            <c:ext xmlns:c16="http://schemas.microsoft.com/office/drawing/2014/chart" uri="{C3380CC4-5D6E-409C-BE32-E72D297353CC}">
              <c16:uniqueId val="{00000002-A3BD-494B-8B9D-0A5E6FEF35F6}"/>
            </c:ext>
          </c:extLst>
        </c:ser>
        <c:ser>
          <c:idx val="7"/>
          <c:order val="7"/>
          <c:tx>
            <c:strRef>
              <c:f>Sheet1!$G$1</c:f>
              <c:strCache>
                <c:ptCount val="1"/>
                <c:pt idx="0">
                  <c:v>Informatics Certification</c:v>
                </c:pt>
              </c:strCache>
            </c:strRef>
          </c:tx>
          <c:spPr>
            <a:solidFill>
              <a:srgbClr val="3CD5AF"/>
            </a:solidFill>
          </c:spPr>
          <c:invertIfNegative val="0"/>
          <c:cat>
            <c:strRef>
              <c:f>Sheet1!$A$2:$A$5</c:f>
              <c:strCache>
                <c:ptCount val="4"/>
                <c:pt idx="0">
                  <c:v>$201,000 or more</c:v>
                </c:pt>
                <c:pt idx="1">
                  <c:v>$151,000 to $200,000</c:v>
                </c:pt>
                <c:pt idx="2">
                  <c:v>$101,000 to $150,000</c:v>
                </c:pt>
                <c:pt idx="3">
                  <c:v>$100,000 or less</c:v>
                </c:pt>
              </c:strCache>
            </c:strRef>
          </c:cat>
          <c:val>
            <c:numRef>
              <c:f>Sheet1!$G$2:$G$5</c:f>
              <c:numCache>
                <c:formatCode>0%</c:formatCode>
                <c:ptCount val="4"/>
                <c:pt idx="0">
                  <c:v>0.06</c:v>
                </c:pt>
                <c:pt idx="1">
                  <c:v>0.15</c:v>
                </c:pt>
                <c:pt idx="2">
                  <c:v>0.42</c:v>
                </c:pt>
                <c:pt idx="3">
                  <c:v>0.35</c:v>
                </c:pt>
              </c:numCache>
            </c:numRef>
          </c:val>
          <c:extLst>
            <c:ext xmlns:c16="http://schemas.microsoft.com/office/drawing/2014/chart" uri="{C3380CC4-5D6E-409C-BE32-E72D297353CC}">
              <c16:uniqueId val="{00000003-A3BD-494B-8B9D-0A5E6FEF35F6}"/>
            </c:ext>
          </c:extLst>
        </c:ser>
        <c:dLbls>
          <c:showLegendKey val="0"/>
          <c:showVal val="0"/>
          <c:showCatName val="0"/>
          <c:showSerName val="0"/>
          <c:showPercent val="0"/>
          <c:showBubbleSize val="0"/>
        </c:dLbls>
        <c:gapWidth val="150"/>
        <c:axId val="2054051560"/>
        <c:axId val="2054055160"/>
      </c:barChart>
      <c:lineChart>
        <c:grouping val="standard"/>
        <c:varyColors val="0"/>
        <c:ser>
          <c:idx val="11"/>
          <c:order val="8"/>
          <c:tx>
            <c:strRef>
              <c:f>Sheet1!$M$1</c:f>
              <c:strCache>
                <c:ptCount val="1"/>
                <c:pt idx="0">
                  <c:v>0 to 5 years</c:v>
                </c:pt>
              </c:strCache>
            </c:strRef>
          </c:tx>
          <c:spPr>
            <a:ln>
              <a:solidFill>
                <a:srgbClr val="55C1E9">
                  <a:lumMod val="60000"/>
                  <a:lumOff val="40000"/>
                </a:srgbClr>
              </a:solidFill>
            </a:ln>
          </c:spPr>
          <c:marker>
            <c:symbol val="none"/>
          </c:marker>
          <c:cat>
            <c:strRef>
              <c:f>Sheet1!$A$2:$A$5</c:f>
              <c:strCache>
                <c:ptCount val="4"/>
                <c:pt idx="0">
                  <c:v>$201,000 or more</c:v>
                </c:pt>
                <c:pt idx="1">
                  <c:v>$151,000 to $200,000</c:v>
                </c:pt>
                <c:pt idx="2">
                  <c:v>$101,000 to $150,000</c:v>
                </c:pt>
                <c:pt idx="3">
                  <c:v>$100,000 or less</c:v>
                </c:pt>
              </c:strCache>
            </c:strRef>
          </c:cat>
          <c:val>
            <c:numRef>
              <c:f>Sheet1!$M$2:$M$5</c:f>
              <c:numCache>
                <c:formatCode>0%</c:formatCode>
                <c:ptCount val="4"/>
                <c:pt idx="0">
                  <c:v>0</c:v>
                </c:pt>
                <c:pt idx="1">
                  <c:v>0.06</c:v>
                </c:pt>
                <c:pt idx="2">
                  <c:v>0.28000000000000003</c:v>
                </c:pt>
                <c:pt idx="3">
                  <c:v>0.65</c:v>
                </c:pt>
              </c:numCache>
            </c:numRef>
          </c:val>
          <c:smooth val="0"/>
          <c:extLst>
            <c:ext xmlns:c16="http://schemas.microsoft.com/office/drawing/2014/chart" uri="{C3380CC4-5D6E-409C-BE32-E72D297353CC}">
              <c16:uniqueId val="{00000003-0D37-4242-8038-9330C687B5DE}"/>
            </c:ext>
          </c:extLst>
        </c:ser>
        <c:ser>
          <c:idx val="10"/>
          <c:order val="9"/>
          <c:tx>
            <c:strRef>
              <c:f>Sheet1!$L$1</c:f>
              <c:strCache>
                <c:ptCount val="1"/>
                <c:pt idx="0">
                  <c:v>6 to 10 years</c:v>
                </c:pt>
              </c:strCache>
            </c:strRef>
          </c:tx>
          <c:spPr>
            <a:ln>
              <a:solidFill>
                <a:srgbClr val="00B0F0"/>
              </a:solidFill>
            </a:ln>
          </c:spPr>
          <c:marker>
            <c:symbol val="none"/>
          </c:marker>
          <c:cat>
            <c:strRef>
              <c:f>Sheet1!$A$2:$A$5</c:f>
              <c:strCache>
                <c:ptCount val="4"/>
                <c:pt idx="0">
                  <c:v>$201,000 or more</c:v>
                </c:pt>
                <c:pt idx="1">
                  <c:v>$151,000 to $200,000</c:v>
                </c:pt>
                <c:pt idx="2">
                  <c:v>$101,000 to $150,000</c:v>
                </c:pt>
                <c:pt idx="3">
                  <c:v>$100,000 or less</c:v>
                </c:pt>
              </c:strCache>
            </c:strRef>
          </c:cat>
          <c:val>
            <c:numRef>
              <c:f>Sheet1!$L$2:$L$5</c:f>
              <c:numCache>
                <c:formatCode>0%</c:formatCode>
                <c:ptCount val="4"/>
                <c:pt idx="0">
                  <c:v>2.2082018927444796E-2</c:v>
                </c:pt>
                <c:pt idx="1">
                  <c:v>0.1</c:v>
                </c:pt>
                <c:pt idx="2">
                  <c:v>0.46</c:v>
                </c:pt>
                <c:pt idx="3">
                  <c:v>0.39</c:v>
                </c:pt>
              </c:numCache>
            </c:numRef>
          </c:val>
          <c:smooth val="0"/>
          <c:extLst>
            <c:ext xmlns:c16="http://schemas.microsoft.com/office/drawing/2014/chart" uri="{C3380CC4-5D6E-409C-BE32-E72D297353CC}">
              <c16:uniqueId val="{00000002-0D37-4242-8038-9330C687B5DE}"/>
            </c:ext>
          </c:extLst>
        </c:ser>
        <c:ser>
          <c:idx val="9"/>
          <c:order val="10"/>
          <c:tx>
            <c:strRef>
              <c:f>Sheet1!$K$1</c:f>
              <c:strCache>
                <c:ptCount val="1"/>
                <c:pt idx="0">
                  <c:v>11-15 years</c:v>
                </c:pt>
              </c:strCache>
            </c:strRef>
          </c:tx>
          <c:spPr>
            <a:ln>
              <a:solidFill>
                <a:srgbClr val="0070C0"/>
              </a:solidFill>
            </a:ln>
          </c:spPr>
          <c:marker>
            <c:symbol val="none"/>
          </c:marker>
          <c:cat>
            <c:strRef>
              <c:f>Sheet1!$A$2:$A$5</c:f>
              <c:strCache>
                <c:ptCount val="4"/>
                <c:pt idx="0">
                  <c:v>$201,000 or more</c:v>
                </c:pt>
                <c:pt idx="1">
                  <c:v>$151,000 to $200,000</c:v>
                </c:pt>
                <c:pt idx="2">
                  <c:v>$101,000 to $150,000</c:v>
                </c:pt>
                <c:pt idx="3">
                  <c:v>$100,000 or less</c:v>
                </c:pt>
              </c:strCache>
            </c:strRef>
          </c:cat>
          <c:val>
            <c:numRef>
              <c:f>Sheet1!$K$2:$K$5</c:f>
              <c:numCache>
                <c:formatCode>0%</c:formatCode>
                <c:ptCount val="4"/>
                <c:pt idx="0">
                  <c:v>0.06</c:v>
                </c:pt>
                <c:pt idx="1">
                  <c:v>0.19</c:v>
                </c:pt>
                <c:pt idx="2">
                  <c:v>0.54</c:v>
                </c:pt>
                <c:pt idx="3">
                  <c:v>0.15</c:v>
                </c:pt>
              </c:numCache>
            </c:numRef>
          </c:val>
          <c:smooth val="0"/>
          <c:extLst>
            <c:ext xmlns:c16="http://schemas.microsoft.com/office/drawing/2014/chart" uri="{C3380CC4-5D6E-409C-BE32-E72D297353CC}">
              <c16:uniqueId val="{00000001-0D37-4242-8038-9330C687B5DE}"/>
            </c:ext>
          </c:extLst>
        </c:ser>
        <c:ser>
          <c:idx val="8"/>
          <c:order val="11"/>
          <c:tx>
            <c:strRef>
              <c:f>Sheet1!$J$1</c:f>
              <c:strCache>
                <c:ptCount val="1"/>
                <c:pt idx="0">
                  <c:v>16+ years</c:v>
                </c:pt>
              </c:strCache>
            </c:strRef>
          </c:tx>
          <c:spPr>
            <a:ln>
              <a:solidFill>
                <a:srgbClr val="1E22AA">
                  <a:lumMod val="75000"/>
                </a:srgbClr>
              </a:solidFill>
            </a:ln>
          </c:spPr>
          <c:marker>
            <c:symbol val="none"/>
          </c:marker>
          <c:cat>
            <c:strRef>
              <c:f>Sheet1!$A$2:$A$5</c:f>
              <c:strCache>
                <c:ptCount val="4"/>
                <c:pt idx="0">
                  <c:v>$201,000 or more</c:v>
                </c:pt>
                <c:pt idx="1">
                  <c:v>$151,000 to $200,000</c:v>
                </c:pt>
                <c:pt idx="2">
                  <c:v>$101,000 to $150,000</c:v>
                </c:pt>
                <c:pt idx="3">
                  <c:v>$100,000 or less</c:v>
                </c:pt>
              </c:strCache>
            </c:strRef>
          </c:cat>
          <c:val>
            <c:numRef>
              <c:f>Sheet1!$J$2:$J$5</c:f>
              <c:numCache>
                <c:formatCode>0%</c:formatCode>
                <c:ptCount val="4"/>
                <c:pt idx="0">
                  <c:v>0.18</c:v>
                </c:pt>
                <c:pt idx="1">
                  <c:v>0.23</c:v>
                </c:pt>
                <c:pt idx="2">
                  <c:v>0.46</c:v>
                </c:pt>
                <c:pt idx="3">
                  <c:v>0.1</c:v>
                </c:pt>
              </c:numCache>
            </c:numRef>
          </c:val>
          <c:smooth val="0"/>
          <c:extLst>
            <c:ext xmlns:c16="http://schemas.microsoft.com/office/drawing/2014/chart" uri="{C3380CC4-5D6E-409C-BE32-E72D297353CC}">
              <c16:uniqueId val="{00000000-0D37-4242-8038-9330C687B5DE}"/>
            </c:ext>
          </c:extLst>
        </c:ser>
        <c:dLbls>
          <c:showLegendKey val="0"/>
          <c:showVal val="0"/>
          <c:showCatName val="0"/>
          <c:showSerName val="0"/>
          <c:showPercent val="0"/>
          <c:showBubbleSize val="0"/>
        </c:dLbls>
        <c:marker val="1"/>
        <c:smooth val="0"/>
        <c:axId val="2054051560"/>
        <c:axId val="2054055160"/>
      </c:lineChart>
      <c:catAx>
        <c:axId val="2054051560"/>
        <c:scaling>
          <c:orientation val="maxMin"/>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0" spcFirstLastPara="1" vertOverflow="ellipsis" wrap="square" anchor="ctr" anchorCtr="1"/>
          <a:lstStyle/>
          <a:p>
            <a:pPr algn="r">
              <a:defRPr sz="1000" b="0" i="0" u="none" strike="noStrike" kern="1200" baseline="0">
                <a:solidFill>
                  <a:srgbClr val="1E22AA"/>
                </a:solidFill>
                <a:latin typeface="Prometo Medium" panose="020B0604030203060203" pitchFamily="34" charset="77"/>
                <a:ea typeface="+mn-ea"/>
                <a:cs typeface="+mn-cs"/>
              </a:defRPr>
            </a:pPr>
            <a:endParaRPr lang="en-US"/>
          </a:p>
        </c:txPr>
        <c:crossAx val="2054055160"/>
        <c:crosses val="autoZero"/>
        <c:auto val="1"/>
        <c:lblAlgn val="ctr"/>
        <c:lblOffset val="100"/>
        <c:noMultiLvlLbl val="0"/>
      </c:catAx>
      <c:valAx>
        <c:axId val="2054055160"/>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rgbClr val="1E22AA"/>
                </a:solidFill>
                <a:latin typeface="Prometo Medium" panose="020B0604030203060203" pitchFamily="34" charset="77"/>
                <a:ea typeface="+mn-ea"/>
                <a:cs typeface="+mn-cs"/>
              </a:defRPr>
            </a:pPr>
            <a:endParaRPr lang="en-US"/>
          </a:p>
        </c:txPr>
        <c:crossAx val="2054051560"/>
        <c:crosses val="max"/>
        <c:crossBetween val="between"/>
      </c:valAx>
      <c:spPr>
        <a:noFill/>
        <a:ln>
          <a:noFill/>
        </a:ln>
        <a:effectLst/>
      </c:spPr>
    </c:plotArea>
    <c:plotVisOnly val="1"/>
    <c:dispBlanksAs val="gap"/>
    <c:showDLblsOverMax val="0"/>
  </c:chart>
  <c:spPr>
    <a:noFill/>
    <a:ln>
      <a:noFill/>
    </a:ln>
    <a:effectLst/>
  </c:spPr>
  <c:txPr>
    <a:bodyPr/>
    <a:lstStyle/>
    <a:p>
      <a:pPr>
        <a:defRPr sz="1200">
          <a:latin typeface="+mn-lt"/>
        </a:defRPr>
      </a:pPr>
      <a:endParaRPr lang="en-US"/>
    </a:p>
  </c:txPr>
  <c:externalData r:id="rId2">
    <c:autoUpdate val="0"/>
  </c:externalData>
</c:chartSpace>
</file>

<file path=ppt/charts/chart5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5.4347333664250798E-2"/>
          <c:y val="0.13582762736930701"/>
          <c:w val="0.91874796503659895"/>
          <c:h val="0.69430989913579899"/>
        </c:manualLayout>
      </c:layout>
      <c:barChart>
        <c:barDir val="bar"/>
        <c:grouping val="clustered"/>
        <c:varyColors val="0"/>
        <c:ser>
          <c:idx val="0"/>
          <c:order val="0"/>
          <c:tx>
            <c:strRef>
              <c:f>Sheet1!$B$1</c:f>
              <c:strCache>
                <c:ptCount val="1"/>
                <c:pt idx="0">
                  <c:v>2022 Results</c:v>
                </c:pt>
              </c:strCache>
            </c:strRef>
          </c:tx>
          <c:spPr>
            <a:solidFill>
              <a:srgbClr val="3CD5AF">
                <a:lumMod val="60000"/>
                <a:lumOff val="40000"/>
              </a:srgbClr>
            </a:solidFill>
            <a:ln>
              <a:noFill/>
            </a:ln>
            <a:effectLst/>
          </c:spPr>
          <c:invertIfNegative val="0"/>
          <c:cat>
            <c:strRef>
              <c:f>Sheet1!$A$2:$A$6</c:f>
              <c:strCache>
                <c:ptCount val="5"/>
                <c:pt idx="0">
                  <c:v>16+ Years</c:v>
                </c:pt>
                <c:pt idx="1">
                  <c:v>11 to 15 years</c:v>
                </c:pt>
                <c:pt idx="2">
                  <c:v>6 to 10 years</c:v>
                </c:pt>
                <c:pt idx="3">
                  <c:v>1 to 5 years</c:v>
                </c:pt>
                <c:pt idx="4">
                  <c:v>Less than 1 year</c:v>
                </c:pt>
              </c:strCache>
            </c:strRef>
          </c:cat>
          <c:val>
            <c:numRef>
              <c:f>Sheet1!$B$2:$B$6</c:f>
              <c:numCache>
                <c:formatCode>0%</c:formatCode>
                <c:ptCount val="5"/>
                <c:pt idx="0">
                  <c:v>0.06</c:v>
                </c:pt>
                <c:pt idx="1">
                  <c:v>0.11</c:v>
                </c:pt>
                <c:pt idx="2">
                  <c:v>0.27</c:v>
                </c:pt>
                <c:pt idx="3">
                  <c:v>0.43</c:v>
                </c:pt>
                <c:pt idx="4">
                  <c:v>0.14000000000000001</c:v>
                </c:pt>
              </c:numCache>
            </c:numRef>
          </c:val>
          <c:extLst>
            <c:ext xmlns:c16="http://schemas.microsoft.com/office/drawing/2014/chart" uri="{C3380CC4-5D6E-409C-BE32-E72D297353CC}">
              <c16:uniqueId val="{00000000-3B0B-4B5A-A619-F61E8427F3BE}"/>
            </c:ext>
          </c:extLst>
        </c:ser>
        <c:dLbls>
          <c:showLegendKey val="0"/>
          <c:showVal val="0"/>
          <c:showCatName val="0"/>
          <c:showSerName val="0"/>
          <c:showPercent val="0"/>
          <c:showBubbleSize val="0"/>
        </c:dLbls>
        <c:gapWidth val="150"/>
        <c:axId val="2131586264"/>
        <c:axId val="2131607240"/>
      </c:barChart>
      <c:catAx>
        <c:axId val="2131586264"/>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0" spcFirstLastPara="1" vertOverflow="ellipsis" wrap="square" anchor="ctr" anchorCtr="1"/>
          <a:lstStyle/>
          <a:p>
            <a:pPr>
              <a:defRPr sz="1000" b="0" i="0" u="none" strike="noStrike" kern="1200" baseline="0">
                <a:solidFill>
                  <a:srgbClr val="1E22AA"/>
                </a:solidFill>
                <a:latin typeface="Prometo Medium" panose="020B0604030203060203" pitchFamily="34" charset="77"/>
                <a:ea typeface="+mn-ea"/>
                <a:cs typeface="+mn-cs"/>
              </a:defRPr>
            </a:pPr>
            <a:endParaRPr lang="en-US"/>
          </a:p>
        </c:txPr>
        <c:crossAx val="2131607240"/>
        <c:crosses val="autoZero"/>
        <c:auto val="1"/>
        <c:lblAlgn val="ctr"/>
        <c:lblOffset val="100"/>
        <c:noMultiLvlLbl val="0"/>
      </c:catAx>
      <c:valAx>
        <c:axId val="2131607240"/>
        <c:scaling>
          <c:orientation val="minMax"/>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rgbClr val="1E22AA"/>
                </a:solidFill>
                <a:latin typeface="Prometo Medium" panose="020B0604030203060203" pitchFamily="34" charset="77"/>
                <a:ea typeface="+mn-ea"/>
                <a:cs typeface="+mn-cs"/>
              </a:defRPr>
            </a:pPr>
            <a:endParaRPr lang="en-US"/>
          </a:p>
        </c:txPr>
        <c:crossAx val="2131586264"/>
        <c:crosses val="max"/>
        <c:crossBetween val="between"/>
      </c:valAx>
      <c:spPr>
        <a:noFill/>
        <a:ln>
          <a:noFill/>
        </a:ln>
        <a:effectLst/>
      </c:spPr>
    </c:plotArea>
    <c:legend>
      <c:legendPos val="b"/>
      <c:layout>
        <c:manualLayout>
          <c:xMode val="edge"/>
          <c:yMode val="edge"/>
          <c:x val="0.254455245797505"/>
          <c:y val="2.1243812687281701E-2"/>
          <c:w val="0.74554476467555297"/>
          <c:h val="5.16766954961701E-2"/>
        </c:manualLayout>
      </c:layout>
      <c:overlay val="0"/>
      <c:spPr>
        <a:noFill/>
        <a:ln>
          <a:noFill/>
        </a:ln>
        <a:effectLst/>
      </c:spPr>
      <c:txPr>
        <a:bodyPr rot="0" spcFirstLastPara="1" vertOverflow="ellipsis" vert="horz" wrap="square" anchor="ctr" anchorCtr="1"/>
        <a:lstStyle/>
        <a:p>
          <a:pPr>
            <a:defRPr sz="1200" b="0" i="0" u="none" strike="noStrike" kern="1200" baseline="0">
              <a:solidFill>
                <a:srgbClr val="1E22AA"/>
              </a:solidFill>
              <a:latin typeface="Century Gothic" panose="020B0502020202020204" pitchFamily="34" charset="0"/>
              <a:ea typeface="Open Sans Semibold" charset="0"/>
              <a:cs typeface="Open Sans Semibold" charset="0"/>
            </a:defRPr>
          </a:pPr>
          <a:endParaRPr lang="en-US"/>
        </a:p>
      </c:txPr>
    </c:legend>
    <c:plotVisOnly val="1"/>
    <c:dispBlanksAs val="gap"/>
    <c:showDLblsOverMax val="0"/>
  </c:chart>
  <c:spPr>
    <a:noFill/>
    <a:ln>
      <a:noFill/>
    </a:ln>
    <a:effectLst/>
  </c:spPr>
  <c:txPr>
    <a:bodyPr/>
    <a:lstStyle/>
    <a:p>
      <a:pPr>
        <a:defRPr sz="1200">
          <a:latin typeface="+mn-lt"/>
        </a:defRPr>
      </a:pPr>
      <a:endParaRPr lang="en-US"/>
    </a:p>
  </c:txPr>
  <c:externalData r:id="rId2">
    <c:autoUpdate val="0"/>
  </c:externalData>
</c:chartSpace>
</file>

<file path=ppt/charts/chart5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5.4347333664250798E-2"/>
          <c:y val="0.13582762736930701"/>
          <c:w val="0.91874796503659895"/>
          <c:h val="0.69430989913579899"/>
        </c:manualLayout>
      </c:layout>
      <c:barChart>
        <c:barDir val="bar"/>
        <c:grouping val="clustered"/>
        <c:varyColors val="0"/>
        <c:ser>
          <c:idx val="0"/>
          <c:order val="0"/>
          <c:tx>
            <c:strRef>
              <c:f>Sheet1!$B$1</c:f>
              <c:strCache>
                <c:ptCount val="1"/>
                <c:pt idx="0">
                  <c:v>2022 Results</c:v>
                </c:pt>
              </c:strCache>
            </c:strRef>
          </c:tx>
          <c:spPr>
            <a:solidFill>
              <a:srgbClr val="3CD5AF">
                <a:lumMod val="60000"/>
                <a:lumOff val="40000"/>
              </a:srgbClr>
            </a:solidFill>
          </c:spPr>
          <c:invertIfNegative val="0"/>
          <c:cat>
            <c:strRef>
              <c:f>Sheet1!$A$2:$A$7</c:f>
              <c:strCache>
                <c:ptCount val="6"/>
                <c:pt idx="0">
                  <c:v>Everyday</c:v>
                </c:pt>
                <c:pt idx="1">
                  <c:v>4 days</c:v>
                </c:pt>
                <c:pt idx="2">
                  <c:v>3 days</c:v>
                </c:pt>
                <c:pt idx="3">
                  <c:v>2 days</c:v>
                </c:pt>
                <c:pt idx="4">
                  <c:v>1 day</c:v>
                </c:pt>
                <c:pt idx="5">
                  <c:v>Less than 1 day</c:v>
                </c:pt>
              </c:strCache>
            </c:strRef>
          </c:cat>
          <c:val>
            <c:numRef>
              <c:f>Sheet1!$B$2:$B$7</c:f>
              <c:numCache>
                <c:formatCode>0%</c:formatCode>
                <c:ptCount val="6"/>
                <c:pt idx="0">
                  <c:v>0.32</c:v>
                </c:pt>
                <c:pt idx="1">
                  <c:v>0.14000000000000001</c:v>
                </c:pt>
                <c:pt idx="2">
                  <c:v>0.13</c:v>
                </c:pt>
                <c:pt idx="3">
                  <c:v>0.22</c:v>
                </c:pt>
                <c:pt idx="4">
                  <c:v>0.14000000000000001</c:v>
                </c:pt>
                <c:pt idx="5">
                  <c:v>0.05</c:v>
                </c:pt>
              </c:numCache>
            </c:numRef>
          </c:val>
          <c:extLst>
            <c:ext xmlns:c16="http://schemas.microsoft.com/office/drawing/2014/chart" uri="{C3380CC4-5D6E-409C-BE32-E72D297353CC}">
              <c16:uniqueId val="{00000000-8AFC-462E-83D8-42DE1ABFD134}"/>
            </c:ext>
          </c:extLst>
        </c:ser>
        <c:ser>
          <c:idx val="1"/>
          <c:order val="1"/>
          <c:tx>
            <c:strRef>
              <c:f>Sheet1!$C$1</c:f>
              <c:strCache>
                <c:ptCount val="1"/>
                <c:pt idx="0">
                  <c:v>2020 Results</c:v>
                </c:pt>
              </c:strCache>
            </c:strRef>
          </c:tx>
          <c:spPr>
            <a:solidFill>
              <a:schemeClr val="accent3"/>
            </a:solidFill>
            <a:ln>
              <a:noFill/>
            </a:ln>
            <a:effectLst/>
          </c:spPr>
          <c:invertIfNegative val="0"/>
          <c:cat>
            <c:strRef>
              <c:f>Sheet1!$A$2:$A$7</c:f>
              <c:strCache>
                <c:ptCount val="6"/>
                <c:pt idx="0">
                  <c:v>Everyday</c:v>
                </c:pt>
                <c:pt idx="1">
                  <c:v>4 days</c:v>
                </c:pt>
                <c:pt idx="2">
                  <c:v>3 days</c:v>
                </c:pt>
                <c:pt idx="3">
                  <c:v>2 days</c:v>
                </c:pt>
                <c:pt idx="4">
                  <c:v>1 day</c:v>
                </c:pt>
                <c:pt idx="5">
                  <c:v>Less than 1 day</c:v>
                </c:pt>
              </c:strCache>
            </c:strRef>
          </c:cat>
          <c:val>
            <c:numRef>
              <c:f>Sheet1!$C$2:$C$7</c:f>
              <c:numCache>
                <c:formatCode>0%</c:formatCode>
                <c:ptCount val="6"/>
                <c:pt idx="0">
                  <c:v>0.21018062397372742</c:v>
                </c:pt>
                <c:pt idx="1">
                  <c:v>4.9261083743842367E-2</c:v>
                </c:pt>
                <c:pt idx="2">
                  <c:v>8.0459770114942528E-2</c:v>
                </c:pt>
                <c:pt idx="3">
                  <c:v>0.18719211822660101</c:v>
                </c:pt>
                <c:pt idx="4">
                  <c:v>0.28899835796387519</c:v>
                </c:pt>
                <c:pt idx="5">
                  <c:v>0.18390804597701149</c:v>
                </c:pt>
              </c:numCache>
            </c:numRef>
          </c:val>
          <c:extLst>
            <c:ext xmlns:c16="http://schemas.microsoft.com/office/drawing/2014/chart" uri="{C3380CC4-5D6E-409C-BE32-E72D297353CC}">
              <c16:uniqueId val="{00000001-8AFC-462E-83D8-42DE1ABFD134}"/>
            </c:ext>
          </c:extLst>
        </c:ser>
        <c:dLbls>
          <c:showLegendKey val="0"/>
          <c:showVal val="0"/>
          <c:showCatName val="0"/>
          <c:showSerName val="0"/>
          <c:showPercent val="0"/>
          <c:showBubbleSize val="0"/>
        </c:dLbls>
        <c:gapWidth val="150"/>
        <c:axId val="2135324792"/>
        <c:axId val="2135328440"/>
      </c:barChart>
      <c:catAx>
        <c:axId val="2135324792"/>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0" spcFirstLastPara="1" vertOverflow="ellipsis" wrap="square" anchor="ctr" anchorCtr="1"/>
          <a:lstStyle/>
          <a:p>
            <a:pPr algn="r">
              <a:defRPr sz="1000" b="0" i="0" u="none" strike="noStrike" kern="1200" baseline="0">
                <a:solidFill>
                  <a:srgbClr val="1E22AA"/>
                </a:solidFill>
                <a:latin typeface="Prometo Medium" panose="020B0604030203060203" pitchFamily="34" charset="77"/>
                <a:ea typeface="+mn-ea"/>
                <a:cs typeface="+mn-cs"/>
              </a:defRPr>
            </a:pPr>
            <a:endParaRPr lang="en-US"/>
          </a:p>
        </c:txPr>
        <c:crossAx val="2135328440"/>
        <c:crosses val="autoZero"/>
        <c:auto val="1"/>
        <c:lblAlgn val="ctr"/>
        <c:lblOffset val="100"/>
        <c:noMultiLvlLbl val="0"/>
      </c:catAx>
      <c:valAx>
        <c:axId val="2135328440"/>
        <c:scaling>
          <c:orientation val="minMax"/>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rgbClr val="1E22AA"/>
                </a:solidFill>
                <a:latin typeface="Prometo Medium" panose="020B0604030203060203" pitchFamily="34" charset="77"/>
                <a:ea typeface="+mn-ea"/>
                <a:cs typeface="+mn-cs"/>
              </a:defRPr>
            </a:pPr>
            <a:endParaRPr lang="en-US"/>
          </a:p>
        </c:txPr>
        <c:crossAx val="2135324792"/>
        <c:crosses val="max"/>
        <c:crossBetween val="between"/>
      </c:valAx>
      <c:spPr>
        <a:noFill/>
        <a:ln>
          <a:noFill/>
        </a:ln>
        <a:effectLst/>
      </c:spPr>
    </c:plotArea>
    <c:legend>
      <c:legendPos val="b"/>
      <c:layout>
        <c:manualLayout>
          <c:xMode val="edge"/>
          <c:yMode val="edge"/>
          <c:x val="0.254455245797505"/>
          <c:y val="2.1243812687281701E-2"/>
          <c:w val="0.41026456157770941"/>
          <c:h val="4.6166339706265845E-2"/>
        </c:manualLayout>
      </c:layout>
      <c:overlay val="0"/>
      <c:spPr>
        <a:noFill/>
        <a:ln>
          <a:noFill/>
        </a:ln>
        <a:effectLst/>
      </c:spPr>
      <c:txPr>
        <a:bodyPr rot="0" spcFirstLastPara="1" vertOverflow="ellipsis" vert="horz" wrap="square" anchor="ctr" anchorCtr="1"/>
        <a:lstStyle/>
        <a:p>
          <a:pPr>
            <a:defRPr sz="1200" b="0" i="0" u="none" strike="noStrike" kern="1200" baseline="0">
              <a:solidFill>
                <a:srgbClr val="1E22AA"/>
              </a:solidFill>
              <a:latin typeface="Century Gothic" panose="020B0502020202020204" pitchFamily="34" charset="0"/>
              <a:ea typeface="Open Sans Semibold" charset="0"/>
              <a:cs typeface="Open Sans Semibold" charset="0"/>
            </a:defRPr>
          </a:pPr>
          <a:endParaRPr lang="en-US"/>
        </a:p>
      </c:txPr>
    </c:legend>
    <c:plotVisOnly val="1"/>
    <c:dispBlanksAs val="gap"/>
    <c:showDLblsOverMax val="0"/>
  </c:chart>
  <c:spPr>
    <a:noFill/>
    <a:ln>
      <a:noFill/>
    </a:ln>
    <a:effectLst/>
  </c:spPr>
  <c:txPr>
    <a:bodyPr/>
    <a:lstStyle/>
    <a:p>
      <a:pPr>
        <a:defRPr sz="1200">
          <a:latin typeface="+mn-lt"/>
        </a:defRPr>
      </a:pPr>
      <a:endParaRPr lang="en-US"/>
    </a:p>
  </c:txPr>
  <c:externalData r:id="rId2">
    <c:autoUpdate val="0"/>
  </c:externalData>
</c:chartSpace>
</file>

<file path=ppt/charts/chart5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5.4347333664250798E-2"/>
          <c:y val="0.13582762736930701"/>
          <c:w val="0.91874796503659895"/>
          <c:h val="0.69430989913579899"/>
        </c:manualLayout>
      </c:layout>
      <c:barChart>
        <c:barDir val="bar"/>
        <c:grouping val="clustered"/>
        <c:varyColors val="0"/>
        <c:ser>
          <c:idx val="0"/>
          <c:order val="0"/>
          <c:tx>
            <c:strRef>
              <c:f>Sheet1!$B$1</c:f>
              <c:strCache>
                <c:ptCount val="1"/>
                <c:pt idx="0">
                  <c:v>2022 Results</c:v>
                </c:pt>
              </c:strCache>
            </c:strRef>
          </c:tx>
          <c:spPr>
            <a:solidFill>
              <a:srgbClr val="3CD5AF">
                <a:lumMod val="60000"/>
                <a:lumOff val="40000"/>
              </a:srgbClr>
            </a:solidFill>
          </c:spPr>
          <c:invertIfNegative val="0"/>
          <c:cat>
            <c:strRef>
              <c:f>Sheet1!$A$2:$A$6</c:f>
              <c:strCache>
                <c:ptCount val="5"/>
                <c:pt idx="0">
                  <c:v>None</c:v>
                </c:pt>
                <c:pt idx="1">
                  <c:v>Less than 25%</c:v>
                </c:pt>
                <c:pt idx="2">
                  <c:v>26% to 50%</c:v>
                </c:pt>
                <c:pt idx="3">
                  <c:v>51% to 75%</c:v>
                </c:pt>
                <c:pt idx="4">
                  <c:v>More than 75%</c:v>
                </c:pt>
              </c:strCache>
            </c:strRef>
          </c:cat>
          <c:val>
            <c:numRef>
              <c:f>Sheet1!$B$2:$B$6</c:f>
              <c:numCache>
                <c:formatCode>0%</c:formatCode>
                <c:ptCount val="5"/>
                <c:pt idx="0">
                  <c:v>0.65</c:v>
                </c:pt>
                <c:pt idx="1">
                  <c:v>0.15</c:v>
                </c:pt>
                <c:pt idx="2">
                  <c:v>0.12</c:v>
                </c:pt>
                <c:pt idx="3">
                  <c:v>0.05</c:v>
                </c:pt>
                <c:pt idx="4">
                  <c:v>0.03</c:v>
                </c:pt>
              </c:numCache>
            </c:numRef>
          </c:val>
          <c:extLst>
            <c:ext xmlns:c16="http://schemas.microsoft.com/office/drawing/2014/chart" uri="{C3380CC4-5D6E-409C-BE32-E72D297353CC}">
              <c16:uniqueId val="{00000000-F449-A14E-8181-7113796305A5}"/>
            </c:ext>
          </c:extLst>
        </c:ser>
        <c:ser>
          <c:idx val="1"/>
          <c:order val="1"/>
          <c:tx>
            <c:strRef>
              <c:f>Sheet1!$C$1</c:f>
              <c:strCache>
                <c:ptCount val="1"/>
                <c:pt idx="0">
                  <c:v>2020 Results</c:v>
                </c:pt>
              </c:strCache>
            </c:strRef>
          </c:tx>
          <c:spPr>
            <a:solidFill>
              <a:schemeClr val="accent3"/>
            </a:solidFill>
            <a:ln>
              <a:noFill/>
            </a:ln>
            <a:effectLst/>
          </c:spPr>
          <c:invertIfNegative val="0"/>
          <c:cat>
            <c:strRef>
              <c:f>Sheet1!$A$2:$A$6</c:f>
              <c:strCache>
                <c:ptCount val="5"/>
                <c:pt idx="0">
                  <c:v>None</c:v>
                </c:pt>
                <c:pt idx="1">
                  <c:v>Less than 25%</c:v>
                </c:pt>
                <c:pt idx="2">
                  <c:v>26% to 50%</c:v>
                </c:pt>
                <c:pt idx="3">
                  <c:v>51% to 75%</c:v>
                </c:pt>
                <c:pt idx="4">
                  <c:v>More than 75%</c:v>
                </c:pt>
              </c:strCache>
            </c:strRef>
          </c:cat>
          <c:val>
            <c:numRef>
              <c:f>Sheet1!$C$2:$C$6</c:f>
              <c:numCache>
                <c:formatCode>0%</c:formatCode>
                <c:ptCount val="5"/>
                <c:pt idx="0">
                  <c:v>0.73068432671081662</c:v>
                </c:pt>
                <c:pt idx="1">
                  <c:v>0.15673289183222958</c:v>
                </c:pt>
                <c:pt idx="2">
                  <c:v>3.6055923473142015E-2</c:v>
                </c:pt>
                <c:pt idx="3">
                  <c:v>2.9433406916850625E-2</c:v>
                </c:pt>
                <c:pt idx="4">
                  <c:v>4.7093451066961001E-2</c:v>
                </c:pt>
              </c:numCache>
            </c:numRef>
          </c:val>
          <c:extLst>
            <c:ext xmlns:c16="http://schemas.microsoft.com/office/drawing/2014/chart" uri="{C3380CC4-5D6E-409C-BE32-E72D297353CC}">
              <c16:uniqueId val="{00000001-F449-A14E-8181-7113796305A5}"/>
            </c:ext>
          </c:extLst>
        </c:ser>
        <c:ser>
          <c:idx val="2"/>
          <c:order val="2"/>
          <c:tx>
            <c:strRef>
              <c:f>Sheet1!$D$1</c:f>
              <c:strCache>
                <c:ptCount val="1"/>
                <c:pt idx="0">
                  <c:v>2017 Results</c:v>
                </c:pt>
              </c:strCache>
            </c:strRef>
          </c:tx>
          <c:spPr>
            <a:solidFill>
              <a:schemeClr val="accent2"/>
            </a:solidFill>
            <a:ln>
              <a:noFill/>
            </a:ln>
            <a:effectLst/>
          </c:spPr>
          <c:invertIfNegative val="0"/>
          <c:cat>
            <c:strRef>
              <c:f>Sheet1!$A$2:$A$6</c:f>
              <c:strCache>
                <c:ptCount val="5"/>
                <c:pt idx="0">
                  <c:v>None</c:v>
                </c:pt>
                <c:pt idx="1">
                  <c:v>Less than 25%</c:v>
                </c:pt>
                <c:pt idx="2">
                  <c:v>26% to 50%</c:v>
                </c:pt>
                <c:pt idx="3">
                  <c:v>51% to 75%</c:v>
                </c:pt>
                <c:pt idx="4">
                  <c:v>More than 75%</c:v>
                </c:pt>
              </c:strCache>
            </c:strRef>
          </c:cat>
          <c:val>
            <c:numRef>
              <c:f>Sheet1!$D$2:$D$6</c:f>
              <c:numCache>
                <c:formatCode>0%</c:formatCode>
                <c:ptCount val="5"/>
                <c:pt idx="0">
                  <c:v>0.71</c:v>
                </c:pt>
                <c:pt idx="1">
                  <c:v>0.21</c:v>
                </c:pt>
                <c:pt idx="2">
                  <c:v>0.04</c:v>
                </c:pt>
                <c:pt idx="3">
                  <c:v>0.02</c:v>
                </c:pt>
                <c:pt idx="4">
                  <c:v>0.02</c:v>
                </c:pt>
              </c:numCache>
            </c:numRef>
          </c:val>
          <c:extLst>
            <c:ext xmlns:c16="http://schemas.microsoft.com/office/drawing/2014/chart" uri="{C3380CC4-5D6E-409C-BE32-E72D297353CC}">
              <c16:uniqueId val="{00000002-F449-A14E-8181-7113796305A5}"/>
            </c:ext>
          </c:extLst>
        </c:ser>
        <c:ser>
          <c:idx val="3"/>
          <c:order val="3"/>
          <c:tx>
            <c:strRef>
              <c:f>Sheet1!$E$1</c:f>
              <c:strCache>
                <c:ptCount val="1"/>
                <c:pt idx="0">
                  <c:v>2014 Results</c:v>
                </c:pt>
              </c:strCache>
            </c:strRef>
          </c:tx>
          <c:spPr>
            <a:solidFill>
              <a:schemeClr val="accent1"/>
            </a:solidFill>
            <a:ln w="25400">
              <a:noFill/>
              <a:headEnd w="lg" len="lg"/>
              <a:tailEnd w="lg" len="lg"/>
            </a:ln>
            <a:effectLst/>
          </c:spPr>
          <c:invertIfNegative val="0"/>
          <c:cat>
            <c:strRef>
              <c:f>Sheet1!$A$2:$A$6</c:f>
              <c:strCache>
                <c:ptCount val="5"/>
                <c:pt idx="0">
                  <c:v>None</c:v>
                </c:pt>
                <c:pt idx="1">
                  <c:v>Less than 25%</c:v>
                </c:pt>
                <c:pt idx="2">
                  <c:v>26% to 50%</c:v>
                </c:pt>
                <c:pt idx="3">
                  <c:v>51% to 75%</c:v>
                </c:pt>
                <c:pt idx="4">
                  <c:v>More than 75%</c:v>
                </c:pt>
              </c:strCache>
            </c:strRef>
          </c:cat>
          <c:val>
            <c:numRef>
              <c:f>Sheet1!$E$2:$E$6</c:f>
              <c:numCache>
                <c:formatCode>0%</c:formatCode>
                <c:ptCount val="5"/>
                <c:pt idx="0">
                  <c:v>0.77</c:v>
                </c:pt>
                <c:pt idx="1">
                  <c:v>0.17</c:v>
                </c:pt>
                <c:pt idx="2">
                  <c:v>0.02</c:v>
                </c:pt>
                <c:pt idx="3">
                  <c:v>0.01</c:v>
                </c:pt>
                <c:pt idx="4">
                  <c:v>0.03</c:v>
                </c:pt>
              </c:numCache>
            </c:numRef>
          </c:val>
          <c:extLst>
            <c:ext xmlns:c16="http://schemas.microsoft.com/office/drawing/2014/chart" uri="{C3380CC4-5D6E-409C-BE32-E72D297353CC}">
              <c16:uniqueId val="{00000000-BEC5-4C00-9D9B-7A9DCD6261FA}"/>
            </c:ext>
          </c:extLst>
        </c:ser>
        <c:ser>
          <c:idx val="4"/>
          <c:order val="4"/>
          <c:tx>
            <c:strRef>
              <c:f>Sheet1!$F$1</c:f>
              <c:strCache>
                <c:ptCount val="1"/>
                <c:pt idx="0">
                  <c:v>2011 Results</c:v>
                </c:pt>
              </c:strCache>
            </c:strRef>
          </c:tx>
          <c:invertIfNegative val="0"/>
          <c:cat>
            <c:strRef>
              <c:f>Sheet1!$A$2:$A$6</c:f>
              <c:strCache>
                <c:ptCount val="5"/>
                <c:pt idx="0">
                  <c:v>None</c:v>
                </c:pt>
                <c:pt idx="1">
                  <c:v>Less than 25%</c:v>
                </c:pt>
                <c:pt idx="2">
                  <c:v>26% to 50%</c:v>
                </c:pt>
                <c:pt idx="3">
                  <c:v>51% to 75%</c:v>
                </c:pt>
                <c:pt idx="4">
                  <c:v>More than 75%</c:v>
                </c:pt>
              </c:strCache>
            </c:strRef>
          </c:cat>
          <c:val>
            <c:numRef>
              <c:f>Sheet1!$F$2:$F$6</c:f>
            </c:numRef>
          </c:val>
          <c:extLst>
            <c:ext xmlns:c16="http://schemas.microsoft.com/office/drawing/2014/chart" uri="{C3380CC4-5D6E-409C-BE32-E72D297353CC}">
              <c16:uniqueId val="{00000000-86B6-4F9A-ACF0-5A039537B188}"/>
            </c:ext>
          </c:extLst>
        </c:ser>
        <c:dLbls>
          <c:showLegendKey val="0"/>
          <c:showVal val="0"/>
          <c:showCatName val="0"/>
          <c:showSerName val="0"/>
          <c:showPercent val="0"/>
          <c:showBubbleSize val="0"/>
        </c:dLbls>
        <c:gapWidth val="150"/>
        <c:axId val="2136451416"/>
        <c:axId val="2136455048"/>
      </c:barChart>
      <c:catAx>
        <c:axId val="213645141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0" spcFirstLastPara="1" vertOverflow="ellipsis" wrap="square" anchor="ctr" anchorCtr="1"/>
          <a:lstStyle/>
          <a:p>
            <a:pPr>
              <a:defRPr sz="1000" b="0" i="0" u="none" strike="noStrike" kern="1200" baseline="0">
                <a:solidFill>
                  <a:srgbClr val="1E22AA"/>
                </a:solidFill>
                <a:latin typeface="Prometo Medium" panose="020B0604030203060203" pitchFamily="34" charset="77"/>
                <a:ea typeface="+mn-ea"/>
                <a:cs typeface="+mn-cs"/>
              </a:defRPr>
            </a:pPr>
            <a:endParaRPr lang="en-US"/>
          </a:p>
        </c:txPr>
        <c:crossAx val="2136455048"/>
        <c:crosses val="autoZero"/>
        <c:auto val="1"/>
        <c:lblAlgn val="ctr"/>
        <c:lblOffset val="100"/>
        <c:noMultiLvlLbl val="0"/>
      </c:catAx>
      <c:valAx>
        <c:axId val="2136455048"/>
        <c:scaling>
          <c:orientation val="minMax"/>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rgbClr val="1E22AA"/>
                </a:solidFill>
                <a:latin typeface="Prometo Medium" panose="020B0604030203060203" pitchFamily="34" charset="77"/>
                <a:ea typeface="+mn-ea"/>
                <a:cs typeface="+mn-cs"/>
              </a:defRPr>
            </a:pPr>
            <a:endParaRPr lang="en-US"/>
          </a:p>
        </c:txPr>
        <c:crossAx val="2136451416"/>
        <c:crosses val="max"/>
        <c:crossBetween val="between"/>
      </c:valAx>
      <c:spPr>
        <a:noFill/>
        <a:ln>
          <a:noFill/>
        </a:ln>
        <a:effectLst/>
      </c:spPr>
    </c:plotArea>
    <c:legend>
      <c:legendPos val="b"/>
      <c:layout>
        <c:manualLayout>
          <c:xMode val="edge"/>
          <c:yMode val="edge"/>
          <c:x val="0.254455245797505"/>
          <c:y val="2.1243812687281701E-2"/>
          <c:w val="0.74554476467555342"/>
          <c:h val="4.6166339706265845E-2"/>
        </c:manualLayout>
      </c:layout>
      <c:overlay val="0"/>
      <c:spPr>
        <a:noFill/>
        <a:ln>
          <a:noFill/>
        </a:ln>
        <a:effectLst/>
      </c:spPr>
      <c:txPr>
        <a:bodyPr rot="0" spcFirstLastPara="1" vertOverflow="ellipsis" vert="horz" wrap="square" anchor="ctr" anchorCtr="1"/>
        <a:lstStyle/>
        <a:p>
          <a:pPr>
            <a:defRPr sz="1200" b="0" i="0" u="none" strike="noStrike" kern="1200" baseline="0">
              <a:solidFill>
                <a:srgbClr val="1E22AA"/>
              </a:solidFill>
              <a:latin typeface="Century Gothic" panose="020B0502020202020204" pitchFamily="34" charset="0"/>
              <a:ea typeface="Open Sans Semibold" charset="0"/>
              <a:cs typeface="Open Sans Semibold" charset="0"/>
            </a:defRPr>
          </a:pPr>
          <a:endParaRPr lang="en-US"/>
        </a:p>
      </c:txPr>
    </c:legend>
    <c:plotVisOnly val="1"/>
    <c:dispBlanksAs val="gap"/>
    <c:showDLblsOverMax val="0"/>
  </c:chart>
  <c:spPr>
    <a:noFill/>
    <a:ln>
      <a:noFill/>
    </a:ln>
    <a:effectLst/>
  </c:spPr>
  <c:txPr>
    <a:bodyPr/>
    <a:lstStyle/>
    <a:p>
      <a:pPr>
        <a:defRPr sz="1200">
          <a:latin typeface="+mn-lt"/>
        </a:defRPr>
      </a:pPr>
      <a:endParaRPr lang="en-US"/>
    </a:p>
  </c:txPr>
  <c:externalData r:id="rId2">
    <c:autoUpdate val="0"/>
  </c:externalData>
</c:chartSpace>
</file>

<file path=ppt/charts/chart5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5.4347333664250798E-2"/>
          <c:y val="0.13582762736930701"/>
          <c:w val="0.91874796503659895"/>
          <c:h val="0.69430989913579899"/>
        </c:manualLayout>
      </c:layout>
      <c:barChart>
        <c:barDir val="bar"/>
        <c:grouping val="clustered"/>
        <c:varyColors val="0"/>
        <c:ser>
          <c:idx val="0"/>
          <c:order val="0"/>
          <c:tx>
            <c:strRef>
              <c:f>Sheet1!$B$1</c:f>
              <c:strCache>
                <c:ptCount val="1"/>
                <c:pt idx="0">
                  <c:v>2022 Results</c:v>
                </c:pt>
              </c:strCache>
            </c:strRef>
          </c:tx>
          <c:spPr>
            <a:solidFill>
              <a:srgbClr val="3CD5AF">
                <a:lumMod val="60000"/>
                <a:lumOff val="40000"/>
              </a:srgbClr>
            </a:solidFill>
          </c:spPr>
          <c:invertIfNegative val="0"/>
          <c:cat>
            <c:strRef>
              <c:f>Sheet1!$A$2:$A$6</c:f>
              <c:strCache>
                <c:ptCount val="5"/>
                <c:pt idx="0">
                  <c:v>I take a direct care patient assignment</c:v>
                </c:pt>
                <c:pt idx="1">
                  <c:v>I assist/support as an additional caregiver or set of hands when needed</c:v>
                </c:pt>
                <c:pt idx="2">
                  <c:v>I do not do direct care, but assist with administrative support tasks: Scribe, nursing operations</c:v>
                </c:pt>
                <c:pt idx="3">
                  <c:v>I solely perform focused skills/tasks: (i.e. Start IVs, Admit patients, Educate patients)</c:v>
                </c:pt>
                <c:pt idx="4">
                  <c:v>Other</c:v>
                </c:pt>
              </c:strCache>
            </c:strRef>
          </c:cat>
          <c:val>
            <c:numRef>
              <c:f>Sheet1!$B$2:$B$6</c:f>
              <c:numCache>
                <c:formatCode>0%</c:formatCode>
                <c:ptCount val="5"/>
                <c:pt idx="0">
                  <c:v>0.33</c:v>
                </c:pt>
                <c:pt idx="1">
                  <c:v>0.32</c:v>
                </c:pt>
                <c:pt idx="2">
                  <c:v>0.2</c:v>
                </c:pt>
                <c:pt idx="3">
                  <c:v>0.09</c:v>
                </c:pt>
                <c:pt idx="4">
                  <c:v>0.06</c:v>
                </c:pt>
              </c:numCache>
            </c:numRef>
          </c:val>
          <c:extLst>
            <c:ext xmlns:c16="http://schemas.microsoft.com/office/drawing/2014/chart" uri="{C3380CC4-5D6E-409C-BE32-E72D297353CC}">
              <c16:uniqueId val="{00000000-F449-A14E-8181-7113796305A5}"/>
            </c:ext>
          </c:extLst>
        </c:ser>
        <c:dLbls>
          <c:showLegendKey val="0"/>
          <c:showVal val="0"/>
          <c:showCatName val="0"/>
          <c:showSerName val="0"/>
          <c:showPercent val="0"/>
          <c:showBubbleSize val="0"/>
        </c:dLbls>
        <c:gapWidth val="150"/>
        <c:axId val="2136451416"/>
        <c:axId val="2136455048"/>
      </c:barChart>
      <c:catAx>
        <c:axId val="213645141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0" spcFirstLastPara="1" vertOverflow="ellipsis" wrap="square" anchor="ctr" anchorCtr="1"/>
          <a:lstStyle/>
          <a:p>
            <a:pPr algn="r">
              <a:defRPr sz="1000" b="0" i="0" u="none" strike="noStrike" kern="1200" baseline="0">
                <a:solidFill>
                  <a:srgbClr val="1E22AA"/>
                </a:solidFill>
                <a:latin typeface="Prometo Medium" panose="020B0604030203060203" pitchFamily="34" charset="77"/>
                <a:ea typeface="+mn-ea"/>
                <a:cs typeface="+mn-cs"/>
              </a:defRPr>
            </a:pPr>
            <a:endParaRPr lang="en-US"/>
          </a:p>
        </c:txPr>
        <c:crossAx val="2136455048"/>
        <c:crosses val="autoZero"/>
        <c:auto val="1"/>
        <c:lblAlgn val="ctr"/>
        <c:lblOffset val="100"/>
        <c:noMultiLvlLbl val="0"/>
      </c:catAx>
      <c:valAx>
        <c:axId val="2136455048"/>
        <c:scaling>
          <c:orientation val="minMax"/>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rgbClr val="1E22AA"/>
                </a:solidFill>
                <a:latin typeface="Prometo Medium" panose="020B0604030203060203" pitchFamily="34" charset="77"/>
                <a:ea typeface="+mn-ea"/>
                <a:cs typeface="+mn-cs"/>
              </a:defRPr>
            </a:pPr>
            <a:endParaRPr lang="en-US"/>
          </a:p>
        </c:txPr>
        <c:crossAx val="2136451416"/>
        <c:crosses val="max"/>
        <c:crossBetween val="between"/>
      </c:valAx>
      <c:spPr>
        <a:noFill/>
        <a:ln>
          <a:noFill/>
        </a:ln>
        <a:effectLst/>
      </c:spPr>
    </c:plotArea>
    <c:legend>
      <c:legendPos val="b"/>
      <c:layout>
        <c:manualLayout>
          <c:xMode val="edge"/>
          <c:yMode val="edge"/>
          <c:x val="0.254455245797505"/>
          <c:y val="2.1243812687281701E-2"/>
          <c:w val="0.74554476467555342"/>
          <c:h val="4.6166339706265845E-2"/>
        </c:manualLayout>
      </c:layout>
      <c:overlay val="0"/>
      <c:spPr>
        <a:noFill/>
        <a:ln>
          <a:noFill/>
        </a:ln>
        <a:effectLst/>
      </c:spPr>
      <c:txPr>
        <a:bodyPr rot="0" spcFirstLastPara="1" vertOverflow="ellipsis" vert="horz" wrap="square" anchor="ctr" anchorCtr="1"/>
        <a:lstStyle/>
        <a:p>
          <a:pPr>
            <a:defRPr sz="1200" b="0" i="0" u="none" strike="noStrike" kern="1200" baseline="0">
              <a:solidFill>
                <a:srgbClr val="1E22AA"/>
              </a:solidFill>
              <a:latin typeface="Century Gothic" panose="020B0502020202020204" pitchFamily="34" charset="0"/>
              <a:ea typeface="Open Sans Semibold" charset="0"/>
              <a:cs typeface="Open Sans Semibold" charset="0"/>
            </a:defRPr>
          </a:pPr>
          <a:endParaRPr lang="en-US"/>
        </a:p>
      </c:txPr>
    </c:legend>
    <c:plotVisOnly val="1"/>
    <c:dispBlanksAs val="gap"/>
    <c:showDLblsOverMax val="0"/>
  </c:chart>
  <c:spPr>
    <a:noFill/>
    <a:ln>
      <a:noFill/>
    </a:ln>
    <a:effectLst/>
  </c:spPr>
  <c:txPr>
    <a:bodyPr/>
    <a:lstStyle/>
    <a:p>
      <a:pPr>
        <a:defRPr sz="1200">
          <a:latin typeface="+mn-lt"/>
        </a:defRPr>
      </a:pPr>
      <a:endParaRPr lang="en-US"/>
    </a:p>
  </c:txPr>
  <c:externalData r:id="rId2">
    <c:autoUpdate val="0"/>
  </c:externalData>
</c:chartSpace>
</file>

<file path=ppt/charts/chart5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34162474210571742"/>
          <c:y val="0.13614776857023403"/>
          <c:w val="0.60769381750709006"/>
          <c:h val="0.83989573145110152"/>
        </c:manualLayout>
      </c:layout>
      <c:barChart>
        <c:barDir val="bar"/>
        <c:grouping val="clustered"/>
        <c:varyColors val="0"/>
        <c:ser>
          <c:idx val="0"/>
          <c:order val="0"/>
          <c:tx>
            <c:strRef>
              <c:f>Sheet1!$B$1</c:f>
              <c:strCache>
                <c:ptCount val="1"/>
                <c:pt idx="0">
                  <c:v>2022 Results</c:v>
                </c:pt>
              </c:strCache>
            </c:strRef>
          </c:tx>
          <c:spPr>
            <a:solidFill>
              <a:srgbClr val="FFFFFF">
                <a:lumMod val="75000"/>
              </a:srgbClr>
            </a:solidFill>
            <a:ln>
              <a:noFill/>
            </a:ln>
            <a:effectLst/>
          </c:spPr>
          <c:invertIfNegative val="0"/>
          <c:dPt>
            <c:idx val="0"/>
            <c:invertIfNegative val="0"/>
            <c:bubble3D val="0"/>
            <c:spPr>
              <a:solidFill>
                <a:srgbClr val="FFFFFF">
                  <a:lumMod val="75000"/>
                </a:srgbClr>
              </a:solidFill>
              <a:ln>
                <a:noFill/>
              </a:ln>
              <a:effectLst/>
            </c:spPr>
            <c:extLst>
              <c:ext xmlns:c16="http://schemas.microsoft.com/office/drawing/2014/chart" uri="{C3380CC4-5D6E-409C-BE32-E72D297353CC}">
                <c16:uniqueId val="{00000001-26DA-4A87-983C-48E034A732BA}"/>
              </c:ext>
            </c:extLst>
          </c:dPt>
          <c:dPt>
            <c:idx val="1"/>
            <c:invertIfNegative val="0"/>
            <c:bubble3D val="0"/>
            <c:spPr>
              <a:solidFill>
                <a:srgbClr val="FFFFFF">
                  <a:lumMod val="75000"/>
                </a:srgbClr>
              </a:solidFill>
              <a:ln>
                <a:noFill/>
              </a:ln>
              <a:effectLst/>
            </c:spPr>
            <c:extLst>
              <c:ext xmlns:c16="http://schemas.microsoft.com/office/drawing/2014/chart" uri="{C3380CC4-5D6E-409C-BE32-E72D297353CC}">
                <c16:uniqueId val="{00000003-26DA-4A87-983C-48E034A732BA}"/>
              </c:ext>
            </c:extLst>
          </c:dPt>
          <c:dPt>
            <c:idx val="5"/>
            <c:invertIfNegative val="0"/>
            <c:bubble3D val="0"/>
            <c:spPr>
              <a:solidFill>
                <a:srgbClr val="00B050"/>
              </a:solidFill>
              <a:ln>
                <a:noFill/>
              </a:ln>
              <a:effectLst/>
            </c:spPr>
            <c:extLst>
              <c:ext xmlns:c16="http://schemas.microsoft.com/office/drawing/2014/chart" uri="{C3380CC4-5D6E-409C-BE32-E72D297353CC}">
                <c16:uniqueId val="{00000009-26DA-4A87-983C-48E034A732BA}"/>
              </c:ext>
            </c:extLst>
          </c:dPt>
          <c:dPt>
            <c:idx val="6"/>
            <c:invertIfNegative val="0"/>
            <c:bubble3D val="0"/>
            <c:spPr>
              <a:solidFill>
                <a:srgbClr val="FFFFFF">
                  <a:lumMod val="75000"/>
                </a:srgbClr>
              </a:solidFill>
              <a:ln>
                <a:noFill/>
              </a:ln>
              <a:effectLst/>
            </c:spPr>
            <c:extLst>
              <c:ext xmlns:c16="http://schemas.microsoft.com/office/drawing/2014/chart" uri="{C3380CC4-5D6E-409C-BE32-E72D297353CC}">
                <c16:uniqueId val="{00000005-26DA-4A87-983C-48E034A732BA}"/>
              </c:ext>
            </c:extLst>
          </c:dPt>
          <c:dPt>
            <c:idx val="7"/>
            <c:invertIfNegative val="0"/>
            <c:bubble3D val="0"/>
            <c:spPr>
              <a:solidFill>
                <a:srgbClr val="FFFFFF">
                  <a:lumMod val="75000"/>
                </a:srgbClr>
              </a:solidFill>
              <a:ln>
                <a:noFill/>
              </a:ln>
              <a:effectLst/>
            </c:spPr>
            <c:extLst>
              <c:ext xmlns:c16="http://schemas.microsoft.com/office/drawing/2014/chart" uri="{C3380CC4-5D6E-409C-BE32-E72D297353CC}">
                <c16:uniqueId val="{00000007-26DA-4A87-983C-48E034A732BA}"/>
              </c:ext>
            </c:extLst>
          </c:dPt>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Sheet1!$A$2:$A$13</c:f>
              <c:strCache>
                <c:ptCount val="12"/>
                <c:pt idx="0">
                  <c:v>Use analytical and business intelligence data for reporting outcomes</c:v>
                </c:pt>
                <c:pt idx="1">
                  <c:v>Ensuring every nurse has a mobile device with work related applications (EHR, calling, scheduling, texting, etc.)</c:v>
                </c:pt>
                <c:pt idx="2">
                  <c:v>Telenursing visits/care</c:v>
                </c:pt>
                <c:pt idx="3">
                  <c:v>Virtualized, self-paced learning platforms</c:v>
                </c:pt>
                <c:pt idx="4">
                  <c:v>Remote work nursing assignments</c:v>
                </c:pt>
                <c:pt idx="5">
                  <c:v>Artificial intelligence and machine learning for care decisions and operational planning</c:v>
                </c:pt>
                <c:pt idx="6">
                  <c:v>Support for commercialization of nursing innovation ideas</c:v>
                </c:pt>
                <c:pt idx="7">
                  <c:v>Natural language processing to assist with nursing documentation data entry</c:v>
                </c:pt>
                <c:pt idx="8">
                  <c:v>Remote care from bunker</c:v>
                </c:pt>
                <c:pt idx="9">
                  <c:v>Ambient listening devices (like an Alexa, Siri, Echo) to assist with information retrieval</c:v>
                </c:pt>
                <c:pt idx="10">
                  <c:v>Robotics to reduce manual nursing tasks</c:v>
                </c:pt>
                <c:pt idx="11">
                  <c:v>Introducing concept of a unique nurse identifying number</c:v>
                </c:pt>
              </c:strCache>
            </c:strRef>
          </c:cat>
          <c:val>
            <c:numRef>
              <c:f>Sheet1!$B$2:$B$13</c:f>
              <c:numCache>
                <c:formatCode>0%</c:formatCode>
                <c:ptCount val="12"/>
                <c:pt idx="0">
                  <c:v>0.38372093023255816</c:v>
                </c:pt>
                <c:pt idx="1">
                  <c:v>0.36314847942754919</c:v>
                </c:pt>
                <c:pt idx="2">
                  <c:v>0.33989266547406083</c:v>
                </c:pt>
                <c:pt idx="3">
                  <c:v>0.31216457960644006</c:v>
                </c:pt>
                <c:pt idx="4">
                  <c:v>0.22361359570661896</c:v>
                </c:pt>
                <c:pt idx="5">
                  <c:v>0.21824686940966009</c:v>
                </c:pt>
                <c:pt idx="6">
                  <c:v>0.12254025044722719</c:v>
                </c:pt>
                <c:pt idx="7">
                  <c:v>0.11091234347048301</c:v>
                </c:pt>
                <c:pt idx="8">
                  <c:v>9.9284436493738817E-2</c:v>
                </c:pt>
                <c:pt idx="9">
                  <c:v>9.7495527728085868E-2</c:v>
                </c:pt>
                <c:pt idx="10">
                  <c:v>8.1395348837209308E-2</c:v>
                </c:pt>
                <c:pt idx="11">
                  <c:v>8.050089445438284E-2</c:v>
                </c:pt>
              </c:numCache>
            </c:numRef>
          </c:val>
          <c:extLst>
            <c:ext xmlns:c16="http://schemas.microsoft.com/office/drawing/2014/chart" uri="{C3380CC4-5D6E-409C-BE32-E72D297353CC}">
              <c16:uniqueId val="{00000008-26DA-4A87-983C-48E034A732BA}"/>
            </c:ext>
          </c:extLst>
        </c:ser>
        <c:dLbls>
          <c:dLblPos val="outEnd"/>
          <c:showLegendKey val="0"/>
          <c:showVal val="1"/>
          <c:showCatName val="0"/>
          <c:showSerName val="0"/>
          <c:showPercent val="0"/>
          <c:showBubbleSize val="0"/>
        </c:dLbls>
        <c:gapWidth val="75"/>
        <c:axId val="159569183"/>
        <c:axId val="159577503"/>
      </c:barChart>
      <c:catAx>
        <c:axId val="159569183"/>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lgn="r">
              <a:defRPr sz="1050" b="0" i="0" u="none" strike="noStrike" kern="1200" baseline="0">
                <a:solidFill>
                  <a:schemeClr val="tx1">
                    <a:lumMod val="65000"/>
                    <a:lumOff val="35000"/>
                  </a:schemeClr>
                </a:solidFill>
                <a:latin typeface="+mn-lt"/>
                <a:ea typeface="+mn-ea"/>
                <a:cs typeface="+mn-cs"/>
              </a:defRPr>
            </a:pPr>
            <a:endParaRPr lang="en-US"/>
          </a:p>
        </c:txPr>
        <c:crossAx val="159577503"/>
        <c:crosses val="autoZero"/>
        <c:auto val="1"/>
        <c:lblAlgn val="ctr"/>
        <c:lblOffset val="100"/>
        <c:noMultiLvlLbl val="0"/>
      </c:catAx>
      <c:valAx>
        <c:axId val="159577503"/>
        <c:scaling>
          <c:orientation val="minMax"/>
          <c:max val="1.1000000000000001"/>
        </c:scaling>
        <c:delete val="1"/>
        <c:axPos val="t"/>
        <c:numFmt formatCode="0%" sourceLinked="1"/>
        <c:majorTickMark val="out"/>
        <c:minorTickMark val="none"/>
        <c:tickLblPos val="nextTo"/>
        <c:crossAx val="159569183"/>
        <c:crosses val="autoZero"/>
        <c:crossBetween val="between"/>
      </c:valAx>
      <c:spPr>
        <a:noFill/>
        <a:ln>
          <a:noFill/>
        </a:ln>
        <a:effectLst/>
      </c:spPr>
    </c:plotArea>
    <c:plotVisOnly val="1"/>
    <c:dispBlanksAs val="gap"/>
    <c:showDLblsOverMax val="0"/>
    <c:extLst/>
  </c:chart>
  <c:spPr>
    <a:noFill/>
    <a:ln>
      <a:noFill/>
    </a:ln>
    <a:effectLst/>
  </c:spPr>
  <c:txPr>
    <a:bodyPr/>
    <a:lstStyle/>
    <a:p>
      <a:pPr>
        <a:defRPr sz="1200"/>
      </a:pPr>
      <a:endParaRPr lang="en-US"/>
    </a:p>
  </c:txPr>
  <c:externalData r:id="rId4">
    <c:autoUpdate val="0"/>
  </c:externalData>
</c:chartSpace>
</file>

<file path=ppt/charts/chart5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23621150107508623"/>
          <c:y val="9.1745622627550649E-2"/>
          <c:w val="0.76378849892491385"/>
          <c:h val="0.9082543773724493"/>
        </c:manualLayout>
      </c:layout>
      <c:barChart>
        <c:barDir val="bar"/>
        <c:grouping val="stacked"/>
        <c:varyColors val="0"/>
        <c:ser>
          <c:idx val="0"/>
          <c:order val="0"/>
          <c:tx>
            <c:strRef>
              <c:f>Sheet1!$B$1</c:f>
              <c:strCache>
                <c:ptCount val="1"/>
                <c:pt idx="0">
                  <c:v>1st Most Valuable</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Establish a strategic vision &amp; plan for nursing tech. that aligns to organizational goals/outcomes</c:v>
                </c:pt>
                <c:pt idx="1">
                  <c:v>Sponsor/Execute major IT initiatives for nurses</c:v>
                </c:pt>
                <c:pt idx="2">
                  <c:v>Team to support major clinical applications or connected medical devices</c:v>
                </c:pt>
                <c:pt idx="3">
                  <c:v>Team to support nursing training and technology education</c:v>
                </c:pt>
                <c:pt idx="4">
                  <c:v>Advocate for digital solutions at the executive level</c:v>
                </c:pt>
                <c:pt idx="5">
                  <c:v>Capital budget funding to innovate and explore emerging technologies</c:v>
                </c:pt>
                <c:pt idx="6">
                  <c:v>Team who provides elbow-support and on-call help to caregivers</c:v>
                </c:pt>
              </c:strCache>
            </c:strRef>
          </c:cat>
          <c:val>
            <c:numRef>
              <c:f>Sheet1!$B$2:$B$8</c:f>
              <c:numCache>
                <c:formatCode>0%</c:formatCode>
                <c:ptCount val="7"/>
                <c:pt idx="0">
                  <c:v>0.47853309481216466</c:v>
                </c:pt>
                <c:pt idx="1">
                  <c:v>0.13506261180679785</c:v>
                </c:pt>
                <c:pt idx="2">
                  <c:v>8.4973166368515207E-2</c:v>
                </c:pt>
                <c:pt idx="3">
                  <c:v>8.1395348837209308E-2</c:v>
                </c:pt>
                <c:pt idx="4">
                  <c:v>8.2289803220035776E-2</c:v>
                </c:pt>
                <c:pt idx="5">
                  <c:v>5.9928443649373879E-2</c:v>
                </c:pt>
                <c:pt idx="6">
                  <c:v>7.3345259391771014E-2</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DBFE-4CAE-9179-9E39E51E1C5B}"/>
            </c:ext>
          </c:extLst>
        </c:ser>
        <c:ser>
          <c:idx val="1"/>
          <c:order val="1"/>
          <c:tx>
            <c:strRef>
              <c:f>Sheet1!$C$1</c:f>
              <c:strCache>
                <c:ptCount val="1"/>
                <c:pt idx="0">
                  <c:v>2nd Most Valuable</c:v>
                </c:pt>
              </c:strCache>
            </c:strRef>
          </c:tx>
          <c:spPr>
            <a:solidFill>
              <a:schemeClr val="accent2"/>
            </a:solidFill>
            <a:ln>
              <a:noFill/>
            </a:ln>
            <a:effectLst/>
          </c:spPr>
          <c:invertIfNegative val="0"/>
          <c:dLbls>
            <c:dLbl>
              <c:idx val="2"/>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DBFE-4CAE-9179-9E39E51E1C5B}"/>
                </c:ext>
              </c:extLst>
            </c:dLbl>
            <c:dLbl>
              <c:idx val="6"/>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DBFE-4CAE-9179-9E39E51E1C5B}"/>
                </c:ext>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Establish a strategic vision &amp; plan for nursing tech. that aligns to organizational goals/outcomes</c:v>
                </c:pt>
                <c:pt idx="1">
                  <c:v>Sponsor/Execute major IT initiatives for nurses</c:v>
                </c:pt>
                <c:pt idx="2">
                  <c:v>Team to support major clinical applications or connected medical devices</c:v>
                </c:pt>
                <c:pt idx="3">
                  <c:v>Team to support nursing training and technology education</c:v>
                </c:pt>
                <c:pt idx="4">
                  <c:v>Advocate for digital solutions at the executive level</c:v>
                </c:pt>
                <c:pt idx="5">
                  <c:v>Capital budget funding to innovate and explore emerging technologies</c:v>
                </c:pt>
                <c:pt idx="6">
                  <c:v>Team who provides elbow-support and on-call help to caregivers</c:v>
                </c:pt>
              </c:strCache>
            </c:strRef>
          </c:cat>
          <c:val>
            <c:numRef>
              <c:f>Sheet1!$C$2:$C$8</c:f>
              <c:numCache>
                <c:formatCode>0%</c:formatCode>
                <c:ptCount val="7"/>
                <c:pt idx="0">
                  <c:v>0.17173524150268335</c:v>
                </c:pt>
                <c:pt idx="1">
                  <c:v>0.20304114490161002</c:v>
                </c:pt>
                <c:pt idx="2">
                  <c:v>0.15295169946332737</c:v>
                </c:pt>
                <c:pt idx="3">
                  <c:v>0.13237924865831843</c:v>
                </c:pt>
                <c:pt idx="4">
                  <c:v>0.12254025044722719</c:v>
                </c:pt>
                <c:pt idx="5">
                  <c:v>0.12075134168157424</c:v>
                </c:pt>
                <c:pt idx="6">
                  <c:v>8.4973166368515207E-2</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DBFE-4CAE-9179-9E39E51E1C5B}"/>
            </c:ext>
          </c:extLst>
        </c:ser>
        <c:ser>
          <c:idx val="2"/>
          <c:order val="2"/>
          <c:tx>
            <c:strRef>
              <c:f>Sheet1!$D$1</c:f>
              <c:strCache>
                <c:ptCount val="1"/>
                <c:pt idx="0">
                  <c:v>3rd Most Valuable</c:v>
                </c:pt>
              </c:strCache>
            </c:strRef>
          </c:tx>
          <c:spPr>
            <a:solidFill>
              <a:schemeClr val="accent3"/>
            </a:solidFill>
            <a:ln>
              <a:noFill/>
            </a:ln>
            <a:effectLst/>
          </c:spPr>
          <c:invertIfNegative val="0"/>
          <c:dLbls>
            <c:dLbl>
              <c:idx val="5"/>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DBFE-4CAE-9179-9E39E51E1C5B}"/>
                </c:ext>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Establish a strategic vision &amp; plan for nursing tech. that aligns to organizational goals/outcomes</c:v>
                </c:pt>
                <c:pt idx="1">
                  <c:v>Sponsor/Execute major IT initiatives for nurses</c:v>
                </c:pt>
                <c:pt idx="2">
                  <c:v>Team to support major clinical applications or connected medical devices</c:v>
                </c:pt>
                <c:pt idx="3">
                  <c:v>Team to support nursing training and technology education</c:v>
                </c:pt>
                <c:pt idx="4">
                  <c:v>Advocate for digital solutions at the executive level</c:v>
                </c:pt>
                <c:pt idx="5">
                  <c:v>Capital budget funding to innovate and explore emerging technologies</c:v>
                </c:pt>
                <c:pt idx="6">
                  <c:v>Team who provides elbow-support and on-call help to caregivers</c:v>
                </c:pt>
              </c:strCache>
            </c:strRef>
          </c:cat>
          <c:val>
            <c:numRef>
              <c:f>Sheet1!$D$2:$D$8</c:f>
              <c:numCache>
                <c:formatCode>0%</c:formatCode>
                <c:ptCount val="7"/>
                <c:pt idx="0">
                  <c:v>0.13327370304114491</c:v>
                </c:pt>
                <c:pt idx="1">
                  <c:v>0.15116279069767441</c:v>
                </c:pt>
                <c:pt idx="2">
                  <c:v>0.18067978533094814</c:v>
                </c:pt>
                <c:pt idx="3">
                  <c:v>0.14579606440071557</c:v>
                </c:pt>
                <c:pt idx="4">
                  <c:v>0.12611806797853309</c:v>
                </c:pt>
                <c:pt idx="5">
                  <c:v>0.14490161001788909</c:v>
                </c:pt>
                <c:pt idx="6">
                  <c:v>9.033989266547407E-2</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7-DBFE-4CAE-9179-9E39E51E1C5B}"/>
            </c:ext>
          </c:extLst>
        </c:ser>
        <c:dLbls>
          <c:dLblPos val="ctr"/>
          <c:showLegendKey val="0"/>
          <c:showVal val="1"/>
          <c:showCatName val="0"/>
          <c:showSerName val="0"/>
          <c:showPercent val="0"/>
          <c:showBubbleSize val="0"/>
        </c:dLbls>
        <c:gapWidth val="100"/>
        <c:overlap val="100"/>
        <c:axId val="1"/>
        <c:axId val="2"/>
        <c:extLst/>
      </c:barChart>
      <c:catAx>
        <c:axId val="1"/>
        <c:scaling>
          <c:orientation val="maxMin"/>
        </c:scaling>
        <c:delete val="0"/>
        <c:axPos val="l"/>
        <c:numFmt formatCode="General" sourceLinked="0"/>
        <c:majorTickMark val="none"/>
        <c:minorTickMark val="none"/>
        <c:tickLblPos val="low"/>
        <c:spPr>
          <a:noFill/>
          <a:ln w="9525" cap="flat" cmpd="sng" algn="ctr">
            <a:solidFill>
              <a:schemeClr val="tx1">
                <a:lumMod val="15000"/>
                <a:lumOff val="85000"/>
              </a:schemeClr>
            </a:solidFill>
            <a:round/>
          </a:ln>
          <a:effectLst/>
        </c:spPr>
        <c:txPr>
          <a:bodyPr rot="0" spcFirstLastPara="1" vertOverflow="ellipsis" wrap="square" anchor="ctr" anchorCtr="1"/>
          <a:lstStyle/>
          <a:p>
            <a:pPr algn="r">
              <a:defRPr sz="1100" b="0" i="0" u="none" strike="noStrike" kern="1200" baseline="0">
                <a:solidFill>
                  <a:schemeClr val="tx1">
                    <a:lumMod val="65000"/>
                    <a:lumOff val="35000"/>
                  </a:schemeClr>
                </a:solidFill>
                <a:latin typeface="+mn-lt"/>
                <a:ea typeface="+mn-ea"/>
                <a:cs typeface="+mn-cs"/>
              </a:defRPr>
            </a:pPr>
            <a:endParaRPr lang="en-US"/>
          </a:p>
        </c:txPr>
        <c:crossAx val="2"/>
        <c:crosses val="autoZero"/>
        <c:auto val="1"/>
        <c:lblAlgn val="ctr"/>
        <c:lblOffset val="100"/>
        <c:noMultiLvlLbl val="0"/>
      </c:catAx>
      <c:valAx>
        <c:axId val="2"/>
        <c:scaling>
          <c:orientation val="minMax"/>
          <c:max val="1"/>
        </c:scaling>
        <c:delete val="1"/>
        <c:axPos val="b"/>
        <c:numFmt formatCode="0%" sourceLinked="0"/>
        <c:majorTickMark val="none"/>
        <c:minorTickMark val="none"/>
        <c:tickLblPos val="nextTo"/>
        <c:crossAx val="1"/>
        <c:crosses val="max"/>
        <c:crossBetween val="between"/>
      </c:valAx>
      <c:spPr>
        <a:noFill/>
        <a:ln>
          <a:noFill/>
        </a:ln>
        <a:effectLst/>
      </c:spPr>
    </c:plotArea>
    <c:legend>
      <c:legendPos val="t"/>
      <c:layout>
        <c:manualLayout>
          <c:xMode val="edge"/>
          <c:yMode val="edge"/>
          <c:x val="0.25539669584469044"/>
          <c:y val="2.9357827693037322E-2"/>
          <c:w val="0.52269854236044622"/>
          <c:h val="6.0463843832600839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Century Gothic" panose="020B0502020202020204" pitchFamily="34" charset="0"/>
              <a:ea typeface="+mn-ea"/>
              <a:cs typeface="+mn-cs"/>
            </a:defRPr>
          </a:pPr>
          <a:endParaRPr lang="en-US"/>
        </a:p>
      </c:txPr>
    </c:legend>
    <c:plotVisOnly val="1"/>
    <c:dispBlanksAs val="gap"/>
    <c:showDLblsOverMax val="0"/>
    <c:extLst xmlns:mc="http://schemas.openxmlformats.org/markup-compatibility/2006" xmlns:c14="http://schemas.microsoft.com/office/drawing/2007/8/2/chart" xmlns:c16r3="http://schemas.microsoft.com/office/drawing/2017/03/chart" xmlns:c15="http://schemas.microsoft.com/office/drawing/2012/chart" xmlns:c16="http://schemas.microsoft.com/office/drawing/2014/chart">
      <c:ext xmlns:c16r3="http://schemas.microsoft.com/office/drawing/2017/03/chart">
        <c16r3:dataDisplayOptions16 xmlns:c16r3="http://schemas.microsoft.com/office/drawing/2017/03/chart">
          <c16r3:dispNaAsBlank val="1"/>
        </c16r3:dataDisplayOptions16>
      </c:ext>
    </c:extLst>
  </c:chart>
  <c:spPr>
    <a:noFill/>
    <a:ln>
      <a:noFill/>
    </a:ln>
    <a:effectLst/>
  </c:spPr>
  <c:txPr>
    <a:bodyPr/>
    <a:lstStyle/>
    <a:p>
      <a:pPr>
        <a:defRPr/>
      </a:pPr>
      <a:endParaRPr lang="en-US"/>
    </a:p>
  </c:txPr>
  <c:externalData r:id="rId4">
    <c:autoUpdate val="0"/>
  </c:externalData>
  <c:userShapes r:id="rId5"/>
</c:chartSpace>
</file>

<file path=ppt/charts/chart5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5.4347333664250798E-2"/>
          <c:y val="0.13582762736930701"/>
          <c:w val="0.91874796503659895"/>
          <c:h val="0.69430989913579899"/>
        </c:manualLayout>
      </c:layout>
      <c:barChart>
        <c:barDir val="bar"/>
        <c:grouping val="clustered"/>
        <c:varyColors val="0"/>
        <c:ser>
          <c:idx val="0"/>
          <c:order val="0"/>
          <c:tx>
            <c:strRef>
              <c:f>Sheet1!$B$1</c:f>
              <c:strCache>
                <c:ptCount val="1"/>
                <c:pt idx="0">
                  <c:v>2022 Results</c:v>
                </c:pt>
              </c:strCache>
            </c:strRef>
          </c:tx>
          <c:spPr>
            <a:solidFill>
              <a:srgbClr val="3CD5AF">
                <a:lumMod val="60000"/>
                <a:lumOff val="40000"/>
              </a:srgbClr>
            </a:solidFill>
          </c:spPr>
          <c:invertIfNegative val="0"/>
          <c:cat>
            <c:strRef>
              <c:f>Sheet1!$A$2:$A$11</c:f>
              <c:strCache>
                <c:ptCount val="10"/>
                <c:pt idx="0">
                  <c:v>ANCC</c:v>
                </c:pt>
                <c:pt idx="1">
                  <c:v>CPHIMS</c:v>
                </c:pt>
                <c:pt idx="2">
                  <c:v>PMP</c:v>
                </c:pt>
                <c:pt idx="3">
                  <c:v>CAHIMS</c:v>
                </c:pt>
                <c:pt idx="4">
                  <c:v>CHTS*</c:v>
                </c:pt>
                <c:pt idx="5">
                  <c:v>Certified Professional in Digital Health Strategy Transformation**</c:v>
                </c:pt>
                <c:pt idx="6">
                  <c:v>AHIC (offered through AMIA)**</c:v>
                </c:pt>
                <c:pt idx="7">
                  <c:v>Vendor/Market Supplier Certification**</c:v>
                </c:pt>
                <c:pt idx="8">
                  <c:v>Other</c:v>
                </c:pt>
                <c:pt idx="9">
                  <c:v>None</c:v>
                </c:pt>
              </c:strCache>
            </c:strRef>
          </c:cat>
          <c:val>
            <c:numRef>
              <c:f>Sheet1!$B$2:$B$11</c:f>
              <c:numCache>
                <c:formatCode>0%</c:formatCode>
                <c:ptCount val="10"/>
                <c:pt idx="0">
                  <c:v>0.22719141323792486</c:v>
                </c:pt>
                <c:pt idx="1">
                  <c:v>0.11</c:v>
                </c:pt>
                <c:pt idx="2">
                  <c:v>7.0000000000000007E-2</c:v>
                </c:pt>
                <c:pt idx="3">
                  <c:v>0.05</c:v>
                </c:pt>
                <c:pt idx="4">
                  <c:v>7.0000000000000007E-2</c:v>
                </c:pt>
                <c:pt idx="5">
                  <c:v>7.0000000000000007E-2</c:v>
                </c:pt>
                <c:pt idx="6">
                  <c:v>0.05</c:v>
                </c:pt>
                <c:pt idx="7">
                  <c:v>0.05</c:v>
                </c:pt>
                <c:pt idx="8">
                  <c:v>0.04</c:v>
                </c:pt>
                <c:pt idx="9">
                  <c:v>0.45</c:v>
                </c:pt>
              </c:numCache>
            </c:numRef>
          </c:val>
          <c:extLst>
            <c:ext xmlns:c16="http://schemas.microsoft.com/office/drawing/2014/chart" uri="{C3380CC4-5D6E-409C-BE32-E72D297353CC}">
              <c16:uniqueId val="{00000000-F449-A14E-8181-7113796305A5}"/>
            </c:ext>
          </c:extLst>
        </c:ser>
        <c:ser>
          <c:idx val="1"/>
          <c:order val="1"/>
          <c:tx>
            <c:strRef>
              <c:f>Sheet1!$C$1</c:f>
              <c:strCache>
                <c:ptCount val="1"/>
                <c:pt idx="0">
                  <c:v>2020 Results</c:v>
                </c:pt>
              </c:strCache>
            </c:strRef>
          </c:tx>
          <c:spPr>
            <a:solidFill>
              <a:schemeClr val="accent3"/>
            </a:solidFill>
            <a:ln>
              <a:noFill/>
            </a:ln>
            <a:effectLst/>
          </c:spPr>
          <c:invertIfNegative val="0"/>
          <c:cat>
            <c:strRef>
              <c:f>Sheet1!$A$2:$A$11</c:f>
              <c:strCache>
                <c:ptCount val="10"/>
                <c:pt idx="0">
                  <c:v>ANCC</c:v>
                </c:pt>
                <c:pt idx="1">
                  <c:v>CPHIMS</c:v>
                </c:pt>
                <c:pt idx="2">
                  <c:v>PMP</c:v>
                </c:pt>
                <c:pt idx="3">
                  <c:v>CAHIMS</c:v>
                </c:pt>
                <c:pt idx="4">
                  <c:v>CHTS*</c:v>
                </c:pt>
                <c:pt idx="5">
                  <c:v>Certified Professional in Digital Health Strategy Transformation**</c:v>
                </c:pt>
                <c:pt idx="6">
                  <c:v>AHIC (offered through AMIA)**</c:v>
                </c:pt>
                <c:pt idx="7">
                  <c:v>Vendor/Market Supplier Certification**</c:v>
                </c:pt>
                <c:pt idx="8">
                  <c:v>Other</c:v>
                </c:pt>
                <c:pt idx="9">
                  <c:v>None</c:v>
                </c:pt>
              </c:strCache>
            </c:strRef>
          </c:cat>
          <c:val>
            <c:numRef>
              <c:f>Sheet1!$C$2:$C$11</c:f>
              <c:numCache>
                <c:formatCode>0%</c:formatCode>
                <c:ptCount val="10"/>
                <c:pt idx="0">
                  <c:v>0.27299484915378958</c:v>
                </c:pt>
                <c:pt idx="1">
                  <c:v>0.13760117733627666</c:v>
                </c:pt>
                <c:pt idx="2">
                  <c:v>5.2980132450331133E-2</c:v>
                </c:pt>
                <c:pt idx="3">
                  <c:v>3.2376747608535691E-2</c:v>
                </c:pt>
                <c:pt idx="4">
                  <c:v>1.5452538631346579E-2</c:v>
                </c:pt>
                <c:pt idx="8">
                  <c:v>0.08</c:v>
                </c:pt>
                <c:pt idx="9">
                  <c:v>0.50846210448859452</c:v>
                </c:pt>
              </c:numCache>
            </c:numRef>
          </c:val>
          <c:extLst>
            <c:ext xmlns:c16="http://schemas.microsoft.com/office/drawing/2014/chart" uri="{C3380CC4-5D6E-409C-BE32-E72D297353CC}">
              <c16:uniqueId val="{00000001-F449-A14E-8181-7113796305A5}"/>
            </c:ext>
          </c:extLst>
        </c:ser>
        <c:ser>
          <c:idx val="2"/>
          <c:order val="2"/>
          <c:tx>
            <c:strRef>
              <c:f>Sheet1!$D$1</c:f>
              <c:strCache>
                <c:ptCount val="1"/>
                <c:pt idx="0">
                  <c:v>2017 Results</c:v>
                </c:pt>
              </c:strCache>
            </c:strRef>
          </c:tx>
          <c:spPr>
            <a:solidFill>
              <a:schemeClr val="accent2"/>
            </a:solidFill>
            <a:ln>
              <a:noFill/>
            </a:ln>
            <a:effectLst/>
          </c:spPr>
          <c:invertIfNegative val="0"/>
          <c:cat>
            <c:strRef>
              <c:f>Sheet1!$A$2:$A$11</c:f>
              <c:strCache>
                <c:ptCount val="10"/>
                <c:pt idx="0">
                  <c:v>ANCC</c:v>
                </c:pt>
                <c:pt idx="1">
                  <c:v>CPHIMS</c:v>
                </c:pt>
                <c:pt idx="2">
                  <c:v>PMP</c:v>
                </c:pt>
                <c:pt idx="3">
                  <c:v>CAHIMS</c:v>
                </c:pt>
                <c:pt idx="4">
                  <c:v>CHTS*</c:v>
                </c:pt>
                <c:pt idx="5">
                  <c:v>Certified Professional in Digital Health Strategy Transformation**</c:v>
                </c:pt>
                <c:pt idx="6">
                  <c:v>AHIC (offered through AMIA)**</c:v>
                </c:pt>
                <c:pt idx="7">
                  <c:v>Vendor/Market Supplier Certification**</c:v>
                </c:pt>
                <c:pt idx="8">
                  <c:v>Other</c:v>
                </c:pt>
                <c:pt idx="9">
                  <c:v>None</c:v>
                </c:pt>
              </c:strCache>
            </c:strRef>
          </c:cat>
          <c:val>
            <c:numRef>
              <c:f>Sheet1!$D$2:$D$11</c:f>
              <c:numCache>
                <c:formatCode>0%</c:formatCode>
                <c:ptCount val="10"/>
                <c:pt idx="0">
                  <c:v>0.32</c:v>
                </c:pt>
                <c:pt idx="1">
                  <c:v>0.14000000000000001</c:v>
                </c:pt>
                <c:pt idx="2">
                  <c:v>0.05</c:v>
                </c:pt>
                <c:pt idx="3">
                  <c:v>0.04</c:v>
                </c:pt>
                <c:pt idx="4">
                  <c:v>1.4E-2</c:v>
                </c:pt>
                <c:pt idx="9">
                  <c:v>0.49</c:v>
                </c:pt>
              </c:numCache>
            </c:numRef>
          </c:val>
          <c:extLst>
            <c:ext xmlns:c16="http://schemas.microsoft.com/office/drawing/2014/chart" uri="{C3380CC4-5D6E-409C-BE32-E72D297353CC}">
              <c16:uniqueId val="{00000002-F449-A14E-8181-7113796305A5}"/>
            </c:ext>
          </c:extLst>
        </c:ser>
        <c:ser>
          <c:idx val="3"/>
          <c:order val="3"/>
          <c:tx>
            <c:strRef>
              <c:f>Sheet1!$E$1</c:f>
              <c:strCache>
                <c:ptCount val="1"/>
                <c:pt idx="0">
                  <c:v>2014 Results</c:v>
                </c:pt>
              </c:strCache>
            </c:strRef>
          </c:tx>
          <c:spPr>
            <a:solidFill>
              <a:schemeClr val="accent1"/>
            </a:solidFill>
            <a:ln w="25400">
              <a:noFill/>
              <a:headEnd w="lg" len="lg"/>
              <a:tailEnd w="lg" len="lg"/>
            </a:ln>
            <a:effectLst/>
          </c:spPr>
          <c:invertIfNegative val="0"/>
          <c:cat>
            <c:strRef>
              <c:f>Sheet1!$A$2:$A$11</c:f>
              <c:strCache>
                <c:ptCount val="10"/>
                <c:pt idx="0">
                  <c:v>ANCC</c:v>
                </c:pt>
                <c:pt idx="1">
                  <c:v>CPHIMS</c:v>
                </c:pt>
                <c:pt idx="2">
                  <c:v>PMP</c:v>
                </c:pt>
                <c:pt idx="3">
                  <c:v>CAHIMS</c:v>
                </c:pt>
                <c:pt idx="4">
                  <c:v>CHTS*</c:v>
                </c:pt>
                <c:pt idx="5">
                  <c:v>Certified Professional in Digital Health Strategy Transformation**</c:v>
                </c:pt>
                <c:pt idx="6">
                  <c:v>AHIC (offered through AMIA)**</c:v>
                </c:pt>
                <c:pt idx="7">
                  <c:v>Vendor/Market Supplier Certification**</c:v>
                </c:pt>
                <c:pt idx="8">
                  <c:v>Other</c:v>
                </c:pt>
                <c:pt idx="9">
                  <c:v>None</c:v>
                </c:pt>
              </c:strCache>
            </c:strRef>
          </c:cat>
          <c:val>
            <c:numRef>
              <c:f>Sheet1!$E$2:$E$11</c:f>
              <c:numCache>
                <c:formatCode>0%</c:formatCode>
                <c:ptCount val="10"/>
                <c:pt idx="0">
                  <c:v>0.37</c:v>
                </c:pt>
                <c:pt idx="1">
                  <c:v>0.18</c:v>
                </c:pt>
                <c:pt idx="2">
                  <c:v>0.06</c:v>
                </c:pt>
                <c:pt idx="3">
                  <c:v>0.04</c:v>
                </c:pt>
                <c:pt idx="9">
                  <c:v>0.43</c:v>
                </c:pt>
              </c:numCache>
            </c:numRef>
          </c:val>
          <c:extLst>
            <c:ext xmlns:c16="http://schemas.microsoft.com/office/drawing/2014/chart" uri="{C3380CC4-5D6E-409C-BE32-E72D297353CC}">
              <c16:uniqueId val="{00000000-D377-4209-BF11-3A7ED8C9C9CF}"/>
            </c:ext>
          </c:extLst>
        </c:ser>
        <c:ser>
          <c:idx val="4"/>
          <c:order val="4"/>
          <c:tx>
            <c:strRef>
              <c:f>Sheet1!$F$1</c:f>
              <c:strCache>
                <c:ptCount val="1"/>
                <c:pt idx="0">
                  <c:v>2011 Results</c:v>
                </c:pt>
              </c:strCache>
            </c:strRef>
          </c:tx>
          <c:invertIfNegative val="0"/>
          <c:cat>
            <c:strRef>
              <c:f>Sheet1!$A$2:$A$11</c:f>
              <c:strCache>
                <c:ptCount val="10"/>
                <c:pt idx="0">
                  <c:v>ANCC</c:v>
                </c:pt>
                <c:pt idx="1">
                  <c:v>CPHIMS</c:v>
                </c:pt>
                <c:pt idx="2">
                  <c:v>PMP</c:v>
                </c:pt>
                <c:pt idx="3">
                  <c:v>CAHIMS</c:v>
                </c:pt>
                <c:pt idx="4">
                  <c:v>CHTS*</c:v>
                </c:pt>
                <c:pt idx="5">
                  <c:v>Certified Professional in Digital Health Strategy Transformation**</c:v>
                </c:pt>
                <c:pt idx="6">
                  <c:v>AHIC (offered through AMIA)**</c:v>
                </c:pt>
                <c:pt idx="7">
                  <c:v>Vendor/Market Supplier Certification**</c:v>
                </c:pt>
                <c:pt idx="8">
                  <c:v>Other</c:v>
                </c:pt>
                <c:pt idx="9">
                  <c:v>None</c:v>
                </c:pt>
              </c:strCache>
            </c:strRef>
          </c:cat>
          <c:val>
            <c:numRef>
              <c:f>Sheet1!$F$2:$F$11</c:f>
            </c:numRef>
          </c:val>
          <c:extLst>
            <c:ext xmlns:c16="http://schemas.microsoft.com/office/drawing/2014/chart" uri="{C3380CC4-5D6E-409C-BE32-E72D297353CC}">
              <c16:uniqueId val="{00000000-4C8E-4CCA-9100-9844838E5B2B}"/>
            </c:ext>
          </c:extLst>
        </c:ser>
        <c:dLbls>
          <c:showLegendKey val="0"/>
          <c:showVal val="0"/>
          <c:showCatName val="0"/>
          <c:showSerName val="0"/>
          <c:showPercent val="0"/>
          <c:showBubbleSize val="0"/>
        </c:dLbls>
        <c:gapWidth val="150"/>
        <c:axId val="2130866200"/>
        <c:axId val="2130862552"/>
      </c:barChart>
      <c:catAx>
        <c:axId val="213086620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0" spcFirstLastPara="1" vertOverflow="ellipsis" wrap="square" anchor="ctr" anchorCtr="1"/>
          <a:lstStyle/>
          <a:p>
            <a:pPr algn="r">
              <a:defRPr sz="1000" b="0" i="0" u="none" strike="noStrike" kern="1200" baseline="0">
                <a:solidFill>
                  <a:srgbClr val="1E22AA"/>
                </a:solidFill>
                <a:latin typeface="Prometo Medium" panose="020B0604030203060203" pitchFamily="34" charset="77"/>
                <a:ea typeface="+mn-ea"/>
                <a:cs typeface="+mn-cs"/>
              </a:defRPr>
            </a:pPr>
            <a:endParaRPr lang="en-US"/>
          </a:p>
        </c:txPr>
        <c:crossAx val="2130862552"/>
        <c:crosses val="autoZero"/>
        <c:auto val="1"/>
        <c:lblAlgn val="ctr"/>
        <c:lblOffset val="100"/>
        <c:noMultiLvlLbl val="0"/>
      </c:catAx>
      <c:valAx>
        <c:axId val="2130862552"/>
        <c:scaling>
          <c:orientation val="minMax"/>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rgbClr val="1E22AA"/>
                </a:solidFill>
                <a:latin typeface="Prometo Medium" panose="020B0604030203060203" pitchFamily="34" charset="77"/>
                <a:ea typeface="+mn-ea"/>
                <a:cs typeface="+mn-cs"/>
              </a:defRPr>
            </a:pPr>
            <a:endParaRPr lang="en-US"/>
          </a:p>
        </c:txPr>
        <c:crossAx val="2130866200"/>
        <c:crosses val="max"/>
        <c:crossBetween val="between"/>
      </c:valAx>
      <c:spPr>
        <a:noFill/>
        <a:ln>
          <a:noFill/>
        </a:ln>
        <a:effectLst/>
      </c:spPr>
    </c:plotArea>
    <c:legend>
      <c:legendPos val="b"/>
      <c:layout>
        <c:manualLayout>
          <c:xMode val="edge"/>
          <c:yMode val="edge"/>
          <c:x val="0.254455245797505"/>
          <c:y val="2.1243812687281701E-2"/>
          <c:w val="0.74554476467555342"/>
          <c:h val="4.6166339706265845E-2"/>
        </c:manualLayout>
      </c:layout>
      <c:overlay val="0"/>
      <c:spPr>
        <a:noFill/>
        <a:ln>
          <a:noFill/>
        </a:ln>
        <a:effectLst/>
      </c:spPr>
      <c:txPr>
        <a:bodyPr rot="0" spcFirstLastPara="1" vertOverflow="ellipsis" vert="horz" wrap="square" anchor="ctr" anchorCtr="1"/>
        <a:lstStyle/>
        <a:p>
          <a:pPr>
            <a:defRPr sz="1200" b="0" i="0" u="none" strike="noStrike" kern="1200" baseline="0">
              <a:solidFill>
                <a:srgbClr val="1E22AA"/>
              </a:solidFill>
              <a:latin typeface="Century Gothic" panose="020B0502020202020204" pitchFamily="34" charset="0"/>
              <a:ea typeface="Open Sans Semibold" charset="0"/>
              <a:cs typeface="Open Sans Semibold" charset="0"/>
            </a:defRPr>
          </a:pPr>
          <a:endParaRPr lang="en-US"/>
        </a:p>
      </c:txPr>
    </c:legend>
    <c:plotVisOnly val="1"/>
    <c:dispBlanksAs val="gap"/>
    <c:showDLblsOverMax val="0"/>
  </c:chart>
  <c:spPr>
    <a:noFill/>
    <a:ln>
      <a:noFill/>
    </a:ln>
    <a:effectLst/>
  </c:spPr>
  <c:txPr>
    <a:bodyPr/>
    <a:lstStyle/>
    <a:p>
      <a:pPr>
        <a:defRPr sz="1200">
          <a:latin typeface="+mn-lt"/>
        </a:defRPr>
      </a:pPr>
      <a:endParaRPr lang="en-US"/>
    </a:p>
  </c:txPr>
  <c:externalData r:id="rId2">
    <c:autoUpdate val="0"/>
  </c:externalData>
</c:chartSpace>
</file>

<file path=ppt/charts/chart5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5.4347333664250798E-2"/>
          <c:y val="0.13582762736930701"/>
          <c:w val="0.91874796503659895"/>
          <c:h val="0.69430989913579899"/>
        </c:manualLayout>
      </c:layout>
      <c:barChart>
        <c:barDir val="bar"/>
        <c:grouping val="clustered"/>
        <c:varyColors val="0"/>
        <c:ser>
          <c:idx val="0"/>
          <c:order val="0"/>
          <c:tx>
            <c:strRef>
              <c:f>Sheet1!$B$1</c:f>
              <c:strCache>
                <c:ptCount val="1"/>
                <c:pt idx="0">
                  <c:v>2022 Results</c:v>
                </c:pt>
              </c:strCache>
            </c:strRef>
          </c:tx>
          <c:spPr>
            <a:solidFill>
              <a:srgbClr val="3CD5AF">
                <a:lumMod val="60000"/>
                <a:lumOff val="40000"/>
              </a:srgbClr>
            </a:solidFill>
          </c:spPr>
          <c:invertIfNegative val="0"/>
          <c:cat>
            <c:strRef>
              <c:f>Sheet1!$A$2:$A$8</c:f>
              <c:strCache>
                <c:ptCount val="7"/>
                <c:pt idx="0">
                  <c:v>Time</c:v>
                </c:pt>
                <c:pt idx="1">
                  <c:v>Hold another certification(s)</c:v>
                </c:pt>
                <c:pt idx="2">
                  <c:v>Financial Resources</c:v>
                </c:pt>
                <c:pt idx="3">
                  <c:v>Value of a certification in this field</c:v>
                </c:pt>
                <c:pt idx="4">
                  <c:v>Employer/executive support</c:v>
                </c:pt>
                <c:pt idx="5">
                  <c:v>Maintaining CE requirements</c:v>
                </c:pt>
                <c:pt idx="6">
                  <c:v>Interest</c:v>
                </c:pt>
              </c:strCache>
            </c:strRef>
          </c:cat>
          <c:val>
            <c:numRef>
              <c:f>Sheet1!$B$2:$B$8</c:f>
              <c:numCache>
                <c:formatCode>0%</c:formatCode>
                <c:ptCount val="7"/>
                <c:pt idx="0">
                  <c:v>0.62</c:v>
                </c:pt>
                <c:pt idx="1">
                  <c:v>0.36</c:v>
                </c:pt>
                <c:pt idx="2">
                  <c:v>0.31</c:v>
                </c:pt>
                <c:pt idx="3">
                  <c:v>0.31</c:v>
                </c:pt>
                <c:pt idx="4">
                  <c:v>0.25</c:v>
                </c:pt>
                <c:pt idx="5">
                  <c:v>0.25</c:v>
                </c:pt>
                <c:pt idx="6">
                  <c:v>0.25</c:v>
                </c:pt>
              </c:numCache>
            </c:numRef>
          </c:val>
          <c:extLst>
            <c:ext xmlns:c16="http://schemas.microsoft.com/office/drawing/2014/chart" uri="{C3380CC4-5D6E-409C-BE32-E72D297353CC}">
              <c16:uniqueId val="{00000000-F449-A14E-8181-7113796305A5}"/>
            </c:ext>
          </c:extLst>
        </c:ser>
        <c:ser>
          <c:idx val="1"/>
          <c:order val="1"/>
          <c:tx>
            <c:strRef>
              <c:f>Sheet1!$C$1</c:f>
              <c:strCache>
                <c:ptCount val="1"/>
                <c:pt idx="0">
                  <c:v>2020 Results</c:v>
                </c:pt>
              </c:strCache>
            </c:strRef>
          </c:tx>
          <c:spPr>
            <a:solidFill>
              <a:schemeClr val="accent3"/>
            </a:solidFill>
            <a:ln>
              <a:noFill/>
            </a:ln>
            <a:effectLst/>
          </c:spPr>
          <c:invertIfNegative val="0"/>
          <c:cat>
            <c:strRef>
              <c:f>Sheet1!$A$2:$A$8</c:f>
              <c:strCache>
                <c:ptCount val="7"/>
                <c:pt idx="0">
                  <c:v>Time</c:v>
                </c:pt>
                <c:pt idx="1">
                  <c:v>Hold another certification(s)</c:v>
                </c:pt>
                <c:pt idx="2">
                  <c:v>Financial Resources</c:v>
                </c:pt>
                <c:pt idx="3">
                  <c:v>Value of a certification in this field</c:v>
                </c:pt>
                <c:pt idx="4">
                  <c:v>Employer/executive support</c:v>
                </c:pt>
                <c:pt idx="5">
                  <c:v>Maintaining CE requirements</c:v>
                </c:pt>
                <c:pt idx="6">
                  <c:v>Interest</c:v>
                </c:pt>
              </c:strCache>
            </c:strRef>
          </c:cat>
          <c:val>
            <c:numRef>
              <c:f>Sheet1!$C$2:$C$8</c:f>
              <c:numCache>
                <c:formatCode>0%</c:formatCode>
                <c:ptCount val="7"/>
                <c:pt idx="0">
                  <c:v>0.61939218523878437</c:v>
                </c:pt>
                <c:pt idx="1">
                  <c:v>0.31114327062228653</c:v>
                </c:pt>
                <c:pt idx="2">
                  <c:v>0.45007235890014469</c:v>
                </c:pt>
                <c:pt idx="3">
                  <c:v>0.34298118668596239</c:v>
                </c:pt>
                <c:pt idx="4">
                  <c:v>0.31114327062228653</c:v>
                </c:pt>
                <c:pt idx="5">
                  <c:v>0.2503617945007236</c:v>
                </c:pt>
                <c:pt idx="6">
                  <c:v>0.24746743849493488</c:v>
                </c:pt>
              </c:numCache>
            </c:numRef>
          </c:val>
          <c:extLst>
            <c:ext xmlns:c16="http://schemas.microsoft.com/office/drawing/2014/chart" uri="{C3380CC4-5D6E-409C-BE32-E72D297353CC}">
              <c16:uniqueId val="{00000000-7DA3-4F7D-9E85-B6A8C5CFB3C7}"/>
            </c:ext>
          </c:extLst>
        </c:ser>
        <c:ser>
          <c:idx val="2"/>
          <c:order val="2"/>
          <c:tx>
            <c:strRef>
              <c:f>Sheet1!$D$1</c:f>
              <c:strCache>
                <c:ptCount val="1"/>
                <c:pt idx="0">
                  <c:v>2017 Results</c:v>
                </c:pt>
              </c:strCache>
            </c:strRef>
          </c:tx>
          <c:spPr>
            <a:solidFill>
              <a:srgbClr val="00B0F0"/>
            </a:solidFill>
          </c:spPr>
          <c:invertIfNegative val="0"/>
          <c:cat>
            <c:strRef>
              <c:f>Sheet1!$A$2:$A$8</c:f>
              <c:strCache>
                <c:ptCount val="7"/>
                <c:pt idx="0">
                  <c:v>Time</c:v>
                </c:pt>
                <c:pt idx="1">
                  <c:v>Hold another certification(s)</c:v>
                </c:pt>
                <c:pt idx="2">
                  <c:v>Financial Resources</c:v>
                </c:pt>
                <c:pt idx="3">
                  <c:v>Value of a certification in this field</c:v>
                </c:pt>
                <c:pt idx="4">
                  <c:v>Employer/executive support</c:v>
                </c:pt>
                <c:pt idx="5">
                  <c:v>Maintaining CE requirements</c:v>
                </c:pt>
                <c:pt idx="6">
                  <c:v>Interest</c:v>
                </c:pt>
              </c:strCache>
            </c:strRef>
          </c:cat>
          <c:val>
            <c:numRef>
              <c:f>Sheet1!$D$2:$D$8</c:f>
              <c:numCache>
                <c:formatCode>0%</c:formatCode>
                <c:ptCount val="7"/>
                <c:pt idx="0">
                  <c:v>0.83580922595777951</c:v>
                </c:pt>
                <c:pt idx="1">
                  <c:v>9.06958561376075E-2</c:v>
                </c:pt>
                <c:pt idx="2">
                  <c:v>0.66692728694292414</c:v>
                </c:pt>
                <c:pt idx="3">
                  <c:v>0.29476153244722442</c:v>
                </c:pt>
                <c:pt idx="4">
                  <c:v>0.34401876465989056</c:v>
                </c:pt>
                <c:pt idx="5">
                  <c:v>0.31274433150899139</c:v>
                </c:pt>
                <c:pt idx="6">
                  <c:v>0.15011727912431588</c:v>
                </c:pt>
              </c:numCache>
            </c:numRef>
          </c:val>
          <c:extLst>
            <c:ext xmlns:c16="http://schemas.microsoft.com/office/drawing/2014/chart" uri="{C3380CC4-5D6E-409C-BE32-E72D297353CC}">
              <c16:uniqueId val="{00000000-2D70-43A6-88A6-7C36D4D27023}"/>
            </c:ext>
          </c:extLst>
        </c:ser>
        <c:dLbls>
          <c:showLegendKey val="0"/>
          <c:showVal val="0"/>
          <c:showCatName val="0"/>
          <c:showSerName val="0"/>
          <c:showPercent val="0"/>
          <c:showBubbleSize val="0"/>
        </c:dLbls>
        <c:gapWidth val="150"/>
        <c:axId val="2130783288"/>
        <c:axId val="2130779704"/>
      </c:barChart>
      <c:catAx>
        <c:axId val="2130783288"/>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0" spcFirstLastPara="1" vertOverflow="ellipsis" wrap="square" anchor="ctr" anchorCtr="1"/>
          <a:lstStyle/>
          <a:p>
            <a:pPr algn="r">
              <a:defRPr sz="1000" b="0" i="0" u="none" strike="noStrike" kern="1200" baseline="0">
                <a:solidFill>
                  <a:srgbClr val="1E22AA"/>
                </a:solidFill>
                <a:latin typeface="Prometo Medium" panose="020B0604030203060203" pitchFamily="34" charset="77"/>
                <a:ea typeface="+mn-ea"/>
                <a:cs typeface="+mn-cs"/>
              </a:defRPr>
            </a:pPr>
            <a:endParaRPr lang="en-US"/>
          </a:p>
        </c:txPr>
        <c:crossAx val="2130779704"/>
        <c:crosses val="autoZero"/>
        <c:auto val="1"/>
        <c:lblAlgn val="ctr"/>
        <c:lblOffset val="100"/>
        <c:noMultiLvlLbl val="0"/>
      </c:catAx>
      <c:valAx>
        <c:axId val="2130779704"/>
        <c:scaling>
          <c:orientation val="minMax"/>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rgbClr val="1E22AA"/>
                </a:solidFill>
                <a:latin typeface="Prometo Medium" panose="020B0604030203060203" pitchFamily="34" charset="77"/>
                <a:ea typeface="+mn-ea"/>
                <a:cs typeface="+mn-cs"/>
              </a:defRPr>
            </a:pPr>
            <a:endParaRPr lang="en-US"/>
          </a:p>
        </c:txPr>
        <c:crossAx val="2130783288"/>
        <c:crosses val="max"/>
        <c:crossBetween val="between"/>
      </c:valAx>
      <c:spPr>
        <a:noFill/>
        <a:ln>
          <a:noFill/>
        </a:ln>
        <a:effectLst/>
      </c:spPr>
    </c:plotArea>
    <c:legend>
      <c:legendPos val="b"/>
      <c:layout>
        <c:manualLayout>
          <c:xMode val="edge"/>
          <c:yMode val="edge"/>
          <c:x val="0.254455245797505"/>
          <c:y val="2.1243812687281701E-2"/>
          <c:w val="0.61539684236656411"/>
          <c:h val="4.6166339706265845E-2"/>
        </c:manualLayout>
      </c:layout>
      <c:overlay val="0"/>
      <c:spPr>
        <a:noFill/>
        <a:ln>
          <a:noFill/>
        </a:ln>
        <a:effectLst/>
      </c:spPr>
      <c:txPr>
        <a:bodyPr rot="0" spcFirstLastPara="1" vertOverflow="ellipsis" vert="horz" wrap="square" anchor="ctr" anchorCtr="1"/>
        <a:lstStyle/>
        <a:p>
          <a:pPr>
            <a:defRPr sz="1200" b="0" i="0" u="none" strike="noStrike" kern="1200" baseline="0">
              <a:solidFill>
                <a:srgbClr val="1E22AA"/>
              </a:solidFill>
              <a:latin typeface="Century Gothic" panose="020B0502020202020204" pitchFamily="34" charset="0"/>
              <a:ea typeface="Open Sans Semibold" charset="0"/>
              <a:cs typeface="Open Sans Semibold" charset="0"/>
            </a:defRPr>
          </a:pPr>
          <a:endParaRPr lang="en-US"/>
        </a:p>
      </c:txPr>
    </c:legend>
    <c:plotVisOnly val="1"/>
    <c:dispBlanksAs val="gap"/>
    <c:showDLblsOverMax val="0"/>
  </c:chart>
  <c:spPr>
    <a:noFill/>
    <a:ln>
      <a:noFill/>
    </a:ln>
    <a:effectLst/>
  </c:spPr>
  <c:txPr>
    <a:bodyPr/>
    <a:lstStyle/>
    <a:p>
      <a:pPr>
        <a:defRPr sz="1200">
          <a:latin typeface="+mn-lt"/>
        </a:defRPr>
      </a:pPr>
      <a:endParaRPr lang="en-US"/>
    </a:p>
  </c:txPr>
  <c:externalData r:id="rId2">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5.4347333664250798E-2"/>
          <c:y val="0.13582762736930701"/>
          <c:w val="0.91874796503659895"/>
          <c:h val="0.69430989913579899"/>
        </c:manualLayout>
      </c:layout>
      <c:barChart>
        <c:barDir val="bar"/>
        <c:grouping val="clustered"/>
        <c:varyColors val="0"/>
        <c:ser>
          <c:idx val="0"/>
          <c:order val="0"/>
          <c:tx>
            <c:strRef>
              <c:f>Sheet1!$B$1</c:f>
              <c:strCache>
                <c:ptCount val="1"/>
                <c:pt idx="0">
                  <c:v>2022 Results</c:v>
                </c:pt>
              </c:strCache>
            </c:strRef>
          </c:tx>
          <c:spPr>
            <a:solidFill>
              <a:srgbClr val="3CD5AF">
                <a:lumMod val="60000"/>
                <a:lumOff val="40000"/>
              </a:srgbClr>
            </a:solidFill>
          </c:spPr>
          <c:invertIfNegative val="0"/>
          <c:cat>
            <c:strRef>
              <c:f>Sheet1!$A$2:$A$4</c:f>
              <c:strCache>
                <c:ptCount val="3"/>
                <c:pt idx="0">
                  <c:v>Highly Satisfied (6 to 7)</c:v>
                </c:pt>
                <c:pt idx="1">
                  <c:v>Somewhat Satisfied (3 to 5)</c:v>
                </c:pt>
                <c:pt idx="2">
                  <c:v>Not Satisfied (1 to 2)</c:v>
                </c:pt>
              </c:strCache>
            </c:strRef>
          </c:cat>
          <c:val>
            <c:numRef>
              <c:f>Sheet1!$B$2:$B$4</c:f>
              <c:numCache>
                <c:formatCode>0%</c:formatCode>
                <c:ptCount val="3"/>
                <c:pt idx="0">
                  <c:v>0.76</c:v>
                </c:pt>
                <c:pt idx="1">
                  <c:v>0.24</c:v>
                </c:pt>
                <c:pt idx="2">
                  <c:v>0.01</c:v>
                </c:pt>
              </c:numCache>
            </c:numRef>
          </c:val>
          <c:extLst>
            <c:ext xmlns:c16="http://schemas.microsoft.com/office/drawing/2014/chart" uri="{C3380CC4-5D6E-409C-BE32-E72D297353CC}">
              <c16:uniqueId val="{00000000-F449-A14E-8181-7113796305A5}"/>
            </c:ext>
          </c:extLst>
        </c:ser>
        <c:ser>
          <c:idx val="1"/>
          <c:order val="1"/>
          <c:tx>
            <c:strRef>
              <c:f>Sheet1!$C$1</c:f>
              <c:strCache>
                <c:ptCount val="1"/>
                <c:pt idx="0">
                  <c:v>2020 Results</c:v>
                </c:pt>
              </c:strCache>
            </c:strRef>
          </c:tx>
          <c:spPr>
            <a:solidFill>
              <a:schemeClr val="accent3"/>
            </a:solidFill>
            <a:ln>
              <a:noFill/>
            </a:ln>
            <a:effectLst/>
          </c:spPr>
          <c:invertIfNegative val="0"/>
          <c:cat>
            <c:strRef>
              <c:f>Sheet1!$A$2:$A$4</c:f>
              <c:strCache>
                <c:ptCount val="3"/>
                <c:pt idx="0">
                  <c:v>Highly Satisfied (6 to 7)</c:v>
                </c:pt>
                <c:pt idx="1">
                  <c:v>Somewhat Satisfied (3 to 5)</c:v>
                </c:pt>
                <c:pt idx="2">
                  <c:v>Not Satisfied (1 to 2)</c:v>
                </c:pt>
              </c:strCache>
            </c:strRef>
          </c:cat>
          <c:val>
            <c:numRef>
              <c:f>Sheet1!$C$2:$C$4</c:f>
              <c:numCache>
                <c:formatCode>0%</c:formatCode>
                <c:ptCount val="3"/>
                <c:pt idx="0">
                  <c:v>0.76747608535688006</c:v>
                </c:pt>
                <c:pt idx="1">
                  <c:v>0.188373804267844</c:v>
                </c:pt>
                <c:pt idx="2">
                  <c:v>4.4150110375275942E-2</c:v>
                </c:pt>
              </c:numCache>
            </c:numRef>
          </c:val>
          <c:extLst>
            <c:ext xmlns:c16="http://schemas.microsoft.com/office/drawing/2014/chart" uri="{C3380CC4-5D6E-409C-BE32-E72D297353CC}">
              <c16:uniqueId val="{00000001-F449-A14E-8181-7113796305A5}"/>
            </c:ext>
          </c:extLst>
        </c:ser>
        <c:ser>
          <c:idx val="2"/>
          <c:order val="2"/>
          <c:tx>
            <c:strRef>
              <c:f>Sheet1!$D$1</c:f>
              <c:strCache>
                <c:ptCount val="1"/>
                <c:pt idx="0">
                  <c:v>2017 Results</c:v>
                </c:pt>
              </c:strCache>
            </c:strRef>
          </c:tx>
          <c:spPr>
            <a:solidFill>
              <a:schemeClr val="accent2"/>
            </a:solidFill>
            <a:ln>
              <a:noFill/>
            </a:ln>
            <a:effectLst/>
          </c:spPr>
          <c:invertIfNegative val="0"/>
          <c:cat>
            <c:strRef>
              <c:f>Sheet1!$A$2:$A$4</c:f>
              <c:strCache>
                <c:ptCount val="3"/>
                <c:pt idx="0">
                  <c:v>Highly Satisfied (6 to 7)</c:v>
                </c:pt>
                <c:pt idx="1">
                  <c:v>Somewhat Satisfied (3 to 5)</c:v>
                </c:pt>
                <c:pt idx="2">
                  <c:v>Not Satisfied (1 to 2)</c:v>
                </c:pt>
              </c:strCache>
            </c:strRef>
          </c:cat>
          <c:val>
            <c:numRef>
              <c:f>Sheet1!$D$2:$D$4</c:f>
              <c:numCache>
                <c:formatCode>0%</c:formatCode>
                <c:ptCount val="3"/>
                <c:pt idx="0">
                  <c:v>0.8</c:v>
                </c:pt>
                <c:pt idx="1">
                  <c:v>0.16</c:v>
                </c:pt>
                <c:pt idx="2">
                  <c:v>0.04</c:v>
                </c:pt>
              </c:numCache>
            </c:numRef>
          </c:val>
          <c:extLst>
            <c:ext xmlns:c16="http://schemas.microsoft.com/office/drawing/2014/chart" uri="{C3380CC4-5D6E-409C-BE32-E72D297353CC}">
              <c16:uniqueId val="{00000000-F81F-488A-B5BC-B22C725B1DFA}"/>
            </c:ext>
          </c:extLst>
        </c:ser>
        <c:ser>
          <c:idx val="3"/>
          <c:order val="3"/>
          <c:tx>
            <c:strRef>
              <c:f>Sheet1!$E$1</c:f>
              <c:strCache>
                <c:ptCount val="1"/>
                <c:pt idx="0">
                  <c:v>2014 Results</c:v>
                </c:pt>
              </c:strCache>
            </c:strRef>
          </c:tx>
          <c:spPr>
            <a:solidFill>
              <a:srgbClr val="1E22AA"/>
            </a:solidFill>
          </c:spPr>
          <c:invertIfNegative val="0"/>
          <c:cat>
            <c:strRef>
              <c:f>Sheet1!$A$2:$A$4</c:f>
              <c:strCache>
                <c:ptCount val="3"/>
                <c:pt idx="0">
                  <c:v>Highly Satisfied (6 to 7)</c:v>
                </c:pt>
                <c:pt idx="1">
                  <c:v>Somewhat Satisfied (3 to 5)</c:v>
                </c:pt>
                <c:pt idx="2">
                  <c:v>Not Satisfied (1 to 2)</c:v>
                </c:pt>
              </c:strCache>
            </c:strRef>
          </c:cat>
          <c:val>
            <c:numRef>
              <c:f>Sheet1!$E$2:$E$4</c:f>
              <c:numCache>
                <c:formatCode>0%</c:formatCode>
                <c:ptCount val="3"/>
                <c:pt idx="0">
                  <c:v>0.81</c:v>
                </c:pt>
                <c:pt idx="1">
                  <c:v>0.17</c:v>
                </c:pt>
                <c:pt idx="2">
                  <c:v>0.03</c:v>
                </c:pt>
              </c:numCache>
            </c:numRef>
          </c:val>
          <c:extLst>
            <c:ext xmlns:c16="http://schemas.microsoft.com/office/drawing/2014/chart" uri="{C3380CC4-5D6E-409C-BE32-E72D297353CC}">
              <c16:uniqueId val="{00000000-84F5-4693-80E7-EB5B85F8A82B}"/>
            </c:ext>
          </c:extLst>
        </c:ser>
        <c:dLbls>
          <c:showLegendKey val="0"/>
          <c:showVal val="0"/>
          <c:showCatName val="0"/>
          <c:showSerName val="0"/>
          <c:showPercent val="0"/>
          <c:showBubbleSize val="0"/>
        </c:dLbls>
        <c:gapWidth val="150"/>
        <c:axId val="2137306280"/>
        <c:axId val="2137310232"/>
      </c:barChart>
      <c:catAx>
        <c:axId val="213730628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0" spcFirstLastPara="1" vertOverflow="ellipsis" wrap="square" anchor="ctr" anchorCtr="1"/>
          <a:lstStyle/>
          <a:p>
            <a:pPr>
              <a:defRPr sz="1000" b="0" i="0" u="none" strike="noStrike" kern="1200" baseline="0">
                <a:solidFill>
                  <a:srgbClr val="1E22AA"/>
                </a:solidFill>
                <a:latin typeface="Prometo Medium" panose="020B0604030203060203" pitchFamily="34" charset="77"/>
                <a:ea typeface="+mn-ea"/>
                <a:cs typeface="+mn-cs"/>
              </a:defRPr>
            </a:pPr>
            <a:endParaRPr lang="en-US"/>
          </a:p>
        </c:txPr>
        <c:crossAx val="2137310232"/>
        <c:crosses val="autoZero"/>
        <c:auto val="1"/>
        <c:lblAlgn val="ctr"/>
        <c:lblOffset val="100"/>
        <c:noMultiLvlLbl val="0"/>
      </c:catAx>
      <c:valAx>
        <c:axId val="2137310232"/>
        <c:scaling>
          <c:orientation val="minMax"/>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rgbClr val="1E22AA"/>
                </a:solidFill>
                <a:latin typeface="Prometo Medium" panose="020B0604030203060203" pitchFamily="34" charset="77"/>
                <a:ea typeface="+mn-ea"/>
                <a:cs typeface="+mn-cs"/>
              </a:defRPr>
            </a:pPr>
            <a:endParaRPr lang="en-US"/>
          </a:p>
        </c:txPr>
        <c:crossAx val="2137306280"/>
        <c:crosses val="max"/>
        <c:crossBetween val="between"/>
      </c:valAx>
      <c:spPr>
        <a:noFill/>
        <a:ln>
          <a:noFill/>
        </a:ln>
        <a:effectLst/>
      </c:spPr>
    </c:plotArea>
    <c:legend>
      <c:legendPos val="b"/>
      <c:layout>
        <c:manualLayout>
          <c:xMode val="edge"/>
          <c:yMode val="edge"/>
          <c:x val="0.254455245797505"/>
          <c:y val="2.1243812687281701E-2"/>
          <c:w val="0.74554476467555342"/>
          <c:h val="4.6166339706265845E-2"/>
        </c:manualLayout>
      </c:layout>
      <c:overlay val="0"/>
      <c:spPr>
        <a:noFill/>
        <a:ln>
          <a:noFill/>
        </a:ln>
        <a:effectLst/>
      </c:spPr>
      <c:txPr>
        <a:bodyPr rot="0" spcFirstLastPara="1" vertOverflow="ellipsis" vert="horz" wrap="square" anchor="ctr" anchorCtr="1"/>
        <a:lstStyle/>
        <a:p>
          <a:pPr>
            <a:defRPr sz="1200" b="0" i="0" u="none" strike="noStrike" kern="1200" baseline="0">
              <a:solidFill>
                <a:srgbClr val="1E22AA"/>
              </a:solidFill>
              <a:latin typeface="Century Gothic" panose="020B0502020202020204" pitchFamily="34" charset="0"/>
              <a:ea typeface="Open Sans Semibold" charset="0"/>
              <a:cs typeface="Open Sans Semibold" charset="0"/>
            </a:defRPr>
          </a:pPr>
          <a:endParaRPr lang="en-US"/>
        </a:p>
      </c:txPr>
    </c:legend>
    <c:plotVisOnly val="1"/>
    <c:dispBlanksAs val="gap"/>
    <c:showDLblsOverMax val="0"/>
  </c:chart>
  <c:spPr>
    <a:noFill/>
    <a:ln>
      <a:noFill/>
    </a:ln>
    <a:effectLst/>
  </c:spPr>
  <c:txPr>
    <a:bodyPr/>
    <a:lstStyle/>
    <a:p>
      <a:pPr>
        <a:defRPr sz="1200">
          <a:latin typeface="+mn-lt"/>
        </a:defRPr>
      </a:pPr>
      <a:endParaRPr lang="en-US"/>
    </a:p>
  </c:txPr>
  <c:externalData r:id="rId2">
    <c:autoUpdate val="0"/>
  </c:externalData>
</c:chartSpace>
</file>

<file path=ppt/charts/chart6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39200661726636543"/>
          <c:y val="8.6232679886095273E-2"/>
          <c:w val="0.60551262993860788"/>
          <c:h val="0.9082543773724493"/>
        </c:manualLayout>
      </c:layout>
      <c:barChart>
        <c:barDir val="bar"/>
        <c:grouping val="stacked"/>
        <c:varyColors val="0"/>
        <c:ser>
          <c:idx val="0"/>
          <c:order val="0"/>
          <c:tx>
            <c:strRef>
              <c:f>Sheet1!$B$1</c:f>
              <c:strCache>
                <c:ptCount val="1"/>
                <c:pt idx="0">
                  <c:v>#1 Barrier</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Time</c:v>
                </c:pt>
                <c:pt idx="1">
                  <c:v>Hold another certification(s)</c:v>
                </c:pt>
                <c:pt idx="2">
                  <c:v>Financial Resources</c:v>
                </c:pt>
                <c:pt idx="3">
                  <c:v>Value of a certification in this field</c:v>
                </c:pt>
                <c:pt idx="4">
                  <c:v>Employer/executive support</c:v>
                </c:pt>
                <c:pt idx="5">
                  <c:v>Maintaining CE requirements</c:v>
                </c:pt>
                <c:pt idx="6">
                  <c:v>Interest</c:v>
                </c:pt>
              </c:strCache>
            </c:strRef>
          </c:cat>
          <c:val>
            <c:numRef>
              <c:f>Sheet1!$B$2:$B$8</c:f>
              <c:numCache>
                <c:formatCode>0%</c:formatCode>
                <c:ptCount val="7"/>
                <c:pt idx="0">
                  <c:v>0.31</c:v>
                </c:pt>
                <c:pt idx="1">
                  <c:v>0.19</c:v>
                </c:pt>
                <c:pt idx="2">
                  <c:v>0.1</c:v>
                </c:pt>
                <c:pt idx="3">
                  <c:v>0.11</c:v>
                </c:pt>
                <c:pt idx="4">
                  <c:v>7.0000000000000007E-2</c:v>
                </c:pt>
                <c:pt idx="5">
                  <c:v>0.05</c:v>
                </c:pt>
                <c:pt idx="6">
                  <c:v>0.09</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DBFE-4CAE-9179-9E39E51E1C5B}"/>
            </c:ext>
          </c:extLst>
        </c:ser>
        <c:ser>
          <c:idx val="1"/>
          <c:order val="1"/>
          <c:tx>
            <c:strRef>
              <c:f>Sheet1!$C$1</c:f>
              <c:strCache>
                <c:ptCount val="1"/>
                <c:pt idx="0">
                  <c:v>#2  Barrier</c:v>
                </c:pt>
              </c:strCache>
            </c:strRef>
          </c:tx>
          <c:spPr>
            <a:solidFill>
              <a:schemeClr val="accent2"/>
            </a:solidFill>
            <a:ln>
              <a:noFill/>
            </a:ln>
            <a:effectLst/>
          </c:spPr>
          <c:invertIfNegative val="0"/>
          <c:dLbls>
            <c:dLbl>
              <c:idx val="2"/>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DBFE-4CAE-9179-9E39E51E1C5B}"/>
                </c:ext>
              </c:extLst>
            </c:dLbl>
            <c:dLbl>
              <c:idx val="6"/>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DBFE-4CAE-9179-9E39E51E1C5B}"/>
                </c:ext>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Time</c:v>
                </c:pt>
                <c:pt idx="1">
                  <c:v>Hold another certification(s)</c:v>
                </c:pt>
                <c:pt idx="2">
                  <c:v>Financial Resources</c:v>
                </c:pt>
                <c:pt idx="3">
                  <c:v>Value of a certification in this field</c:v>
                </c:pt>
                <c:pt idx="4">
                  <c:v>Employer/executive support</c:v>
                </c:pt>
                <c:pt idx="5">
                  <c:v>Maintaining CE requirements</c:v>
                </c:pt>
                <c:pt idx="6">
                  <c:v>Interest</c:v>
                </c:pt>
              </c:strCache>
            </c:strRef>
          </c:cat>
          <c:val>
            <c:numRef>
              <c:f>Sheet1!$C$2:$C$8</c:f>
              <c:numCache>
                <c:formatCode>0%</c:formatCode>
                <c:ptCount val="7"/>
                <c:pt idx="0">
                  <c:v>0.2</c:v>
                </c:pt>
                <c:pt idx="1">
                  <c:v>0.1</c:v>
                </c:pt>
                <c:pt idx="2">
                  <c:v>0.11</c:v>
                </c:pt>
                <c:pt idx="3">
                  <c:v>0.1</c:v>
                </c:pt>
                <c:pt idx="4">
                  <c:v>0.11</c:v>
                </c:pt>
                <c:pt idx="5">
                  <c:v>0.09</c:v>
                </c:pt>
                <c:pt idx="6">
                  <c:v>0.08</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DBFE-4CAE-9179-9E39E51E1C5B}"/>
            </c:ext>
          </c:extLst>
        </c:ser>
        <c:ser>
          <c:idx val="2"/>
          <c:order val="2"/>
          <c:tx>
            <c:strRef>
              <c:f>Sheet1!$D$1</c:f>
              <c:strCache>
                <c:ptCount val="1"/>
                <c:pt idx="0">
                  <c:v>#3 Barrier</c:v>
                </c:pt>
              </c:strCache>
            </c:strRef>
          </c:tx>
          <c:spPr>
            <a:solidFill>
              <a:schemeClr val="accent3"/>
            </a:solidFill>
            <a:ln>
              <a:noFill/>
            </a:ln>
            <a:effectLst/>
          </c:spPr>
          <c:invertIfNegative val="0"/>
          <c:dLbls>
            <c:dLbl>
              <c:idx val="5"/>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DBFE-4CAE-9179-9E39E51E1C5B}"/>
                </c:ext>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Time</c:v>
                </c:pt>
                <c:pt idx="1">
                  <c:v>Hold another certification(s)</c:v>
                </c:pt>
                <c:pt idx="2">
                  <c:v>Financial Resources</c:v>
                </c:pt>
                <c:pt idx="3">
                  <c:v>Value of a certification in this field</c:v>
                </c:pt>
                <c:pt idx="4">
                  <c:v>Employer/executive support</c:v>
                </c:pt>
                <c:pt idx="5">
                  <c:v>Maintaining CE requirements</c:v>
                </c:pt>
                <c:pt idx="6">
                  <c:v>Interest</c:v>
                </c:pt>
              </c:strCache>
            </c:strRef>
          </c:cat>
          <c:val>
            <c:numRef>
              <c:f>Sheet1!$D$2:$D$8</c:f>
              <c:numCache>
                <c:formatCode>0%</c:formatCode>
                <c:ptCount val="7"/>
                <c:pt idx="0">
                  <c:v>0.11</c:v>
                </c:pt>
                <c:pt idx="1">
                  <c:v>7.0000000000000007E-2</c:v>
                </c:pt>
                <c:pt idx="2">
                  <c:v>0.1</c:v>
                </c:pt>
                <c:pt idx="3">
                  <c:v>0.08</c:v>
                </c:pt>
                <c:pt idx="4">
                  <c:v>7.0000000000000007E-2</c:v>
                </c:pt>
                <c:pt idx="5">
                  <c:v>0.11</c:v>
                </c:pt>
                <c:pt idx="6">
                  <c:v>0.08</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7-DBFE-4CAE-9179-9E39E51E1C5B}"/>
            </c:ext>
          </c:extLst>
        </c:ser>
        <c:dLbls>
          <c:dLblPos val="ctr"/>
          <c:showLegendKey val="0"/>
          <c:showVal val="1"/>
          <c:showCatName val="0"/>
          <c:showSerName val="0"/>
          <c:showPercent val="0"/>
          <c:showBubbleSize val="0"/>
        </c:dLbls>
        <c:gapWidth val="100"/>
        <c:overlap val="100"/>
        <c:axId val="1"/>
        <c:axId val="2"/>
        <c:extLst/>
      </c:barChart>
      <c:catAx>
        <c:axId val="1"/>
        <c:scaling>
          <c:orientation val="maxMin"/>
        </c:scaling>
        <c:delete val="0"/>
        <c:axPos val="l"/>
        <c:numFmt formatCode="General" sourceLinked="0"/>
        <c:majorTickMark val="none"/>
        <c:minorTickMark val="none"/>
        <c:tickLblPos val="low"/>
        <c:spPr>
          <a:noFill/>
          <a:ln w="9525" cap="flat" cmpd="sng" algn="ctr">
            <a:solidFill>
              <a:schemeClr val="tx1">
                <a:lumMod val="15000"/>
                <a:lumOff val="85000"/>
              </a:schemeClr>
            </a:solidFill>
            <a:round/>
          </a:ln>
          <a:effectLst/>
        </c:spPr>
        <c:txPr>
          <a:bodyPr rot="0" spcFirstLastPara="1" vertOverflow="ellipsis" wrap="square" anchor="ctr" anchorCtr="1"/>
          <a:lstStyle/>
          <a:p>
            <a:pPr algn="r">
              <a:defRPr sz="1100" b="0" i="0" u="none" strike="noStrike" kern="1200" baseline="0">
                <a:solidFill>
                  <a:schemeClr val="tx1">
                    <a:lumMod val="65000"/>
                    <a:lumOff val="35000"/>
                  </a:schemeClr>
                </a:solidFill>
                <a:latin typeface="+mn-lt"/>
                <a:ea typeface="+mn-ea"/>
                <a:cs typeface="+mn-cs"/>
              </a:defRPr>
            </a:pPr>
            <a:endParaRPr lang="en-US"/>
          </a:p>
        </c:txPr>
        <c:crossAx val="2"/>
        <c:crosses val="autoZero"/>
        <c:auto val="1"/>
        <c:lblAlgn val="ctr"/>
        <c:lblOffset val="100"/>
        <c:noMultiLvlLbl val="0"/>
      </c:catAx>
      <c:valAx>
        <c:axId val="2"/>
        <c:scaling>
          <c:orientation val="minMax"/>
          <c:max val="1"/>
        </c:scaling>
        <c:delete val="1"/>
        <c:axPos val="b"/>
        <c:numFmt formatCode="0%" sourceLinked="0"/>
        <c:majorTickMark val="none"/>
        <c:minorTickMark val="none"/>
        <c:tickLblPos val="nextTo"/>
        <c:crossAx val="1"/>
        <c:crosses val="max"/>
        <c:crossBetween val="between"/>
      </c:valAx>
      <c:spPr>
        <a:noFill/>
        <a:ln>
          <a:noFill/>
        </a:ln>
        <a:effectLst/>
      </c:spPr>
    </c:plotArea>
    <c:legend>
      <c:legendPos val="t"/>
      <c:layout>
        <c:manualLayout>
          <c:xMode val="edge"/>
          <c:yMode val="edge"/>
          <c:x val="0.35914570536463286"/>
          <c:y val="1.8331973190720937E-2"/>
          <c:w val="0.41106290280504232"/>
          <c:h val="6.0463843832600839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Century Gothic" panose="020B0502020202020204" pitchFamily="34" charset="0"/>
              <a:ea typeface="+mn-ea"/>
              <a:cs typeface="+mn-cs"/>
            </a:defRPr>
          </a:pPr>
          <a:endParaRPr lang="en-US"/>
        </a:p>
      </c:txPr>
    </c:legend>
    <c:plotVisOnly val="1"/>
    <c:dispBlanksAs val="gap"/>
    <c:showDLblsOverMax val="0"/>
    <c:extLst xmlns:mc="http://schemas.openxmlformats.org/markup-compatibility/2006" xmlns:c14="http://schemas.microsoft.com/office/drawing/2007/8/2/chart" xmlns:c16r3="http://schemas.microsoft.com/office/drawing/2017/03/chart" xmlns:c15="http://schemas.microsoft.com/office/drawing/2012/chart" xmlns:c16="http://schemas.microsoft.com/office/drawing/2014/chart">
      <c:ext xmlns:c16r3="http://schemas.microsoft.com/office/drawing/2017/03/chart">
        <c16r3:dataDisplayOptions16 xmlns:c16r3="http://schemas.microsoft.com/office/drawing/2017/03/chart">
          <c16r3:dispNaAsBlank val="1"/>
        </c16r3:dataDisplayOptions16>
      </c:ext>
    </c:extLst>
  </c:chart>
  <c:spPr>
    <a:noFill/>
    <a:ln>
      <a:noFill/>
    </a:ln>
    <a:effectLst/>
  </c:spPr>
  <c:txPr>
    <a:bodyPr/>
    <a:lstStyle/>
    <a:p>
      <a:pPr>
        <a:defRPr/>
      </a:pPr>
      <a:endParaRPr lang="en-US"/>
    </a:p>
  </c:txPr>
  <c:externalData r:id="rId4">
    <c:autoUpdate val="0"/>
  </c:externalData>
  <c:userShapes r:id="rId5"/>
</c:chartSpace>
</file>

<file path=ppt/charts/chart6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35046313598915729"/>
          <c:y val="0.15415037725783917"/>
          <c:w val="0.91874796503659895"/>
          <c:h val="0.69430989913579899"/>
        </c:manualLayout>
      </c:layout>
      <c:barChart>
        <c:barDir val="bar"/>
        <c:grouping val="clustered"/>
        <c:varyColors val="0"/>
        <c:ser>
          <c:idx val="0"/>
          <c:order val="0"/>
          <c:tx>
            <c:strRef>
              <c:f>Sheet1!$B$1</c:f>
              <c:strCache>
                <c:ptCount val="1"/>
                <c:pt idx="0">
                  <c:v>2022 CNIO</c:v>
                </c:pt>
              </c:strCache>
            </c:strRef>
          </c:tx>
          <c:spPr>
            <a:solidFill>
              <a:srgbClr val="3CD5AF">
                <a:lumMod val="60000"/>
                <a:lumOff val="40000"/>
              </a:srgbClr>
            </a:solidFill>
          </c:spPr>
          <c:invertIfNegative val="0"/>
          <c:cat>
            <c:strRef>
              <c:f>Sheet1!$A$2:$A$9</c:f>
              <c:strCache>
                <c:ptCount val="8"/>
                <c:pt idx="0">
                  <c:v>CNO/Nursing Executive</c:v>
                </c:pt>
                <c:pt idx="1">
                  <c:v>CIO/IT Executive</c:v>
                </c:pt>
                <c:pt idx="2">
                  <c:v>CMO/CMIO/Physician Executive</c:v>
                </c:pt>
                <c:pt idx="3">
                  <c:v>CEO/Administrator</c:v>
                </c:pt>
                <c:pt idx="4">
                  <c:v>Chief Transformation or Innovation Officer</c:v>
                </c:pt>
                <c:pt idx="5">
                  <c:v>COO/Operations Executive</c:v>
                </c:pt>
                <c:pt idx="6">
                  <c:v>Other</c:v>
                </c:pt>
                <c:pt idx="7">
                  <c:v>Do Not Know</c:v>
                </c:pt>
              </c:strCache>
            </c:strRef>
          </c:cat>
          <c:val>
            <c:numRef>
              <c:f>Sheet1!$B$2:$B$9</c:f>
              <c:numCache>
                <c:formatCode>0%</c:formatCode>
                <c:ptCount val="8"/>
                <c:pt idx="0">
                  <c:v>0.27</c:v>
                </c:pt>
                <c:pt idx="1">
                  <c:v>0.27</c:v>
                </c:pt>
                <c:pt idx="2">
                  <c:v>0.21</c:v>
                </c:pt>
                <c:pt idx="3">
                  <c:v>0.17</c:v>
                </c:pt>
                <c:pt idx="4">
                  <c:v>0.13</c:v>
                </c:pt>
                <c:pt idx="5">
                  <c:v>0.11</c:v>
                </c:pt>
                <c:pt idx="6">
                  <c:v>0.04</c:v>
                </c:pt>
                <c:pt idx="7">
                  <c:v>0.14000000000000001</c:v>
                </c:pt>
              </c:numCache>
            </c:numRef>
          </c:val>
          <c:extLst>
            <c:ext xmlns:c16="http://schemas.microsoft.com/office/drawing/2014/chart" uri="{C3380CC4-5D6E-409C-BE32-E72D297353CC}">
              <c16:uniqueId val="{00000000-F449-A14E-8181-7113796305A5}"/>
            </c:ext>
          </c:extLst>
        </c:ser>
        <c:ser>
          <c:idx val="1"/>
          <c:order val="1"/>
          <c:tx>
            <c:strRef>
              <c:f>Sheet1!$C$1</c:f>
              <c:strCache>
                <c:ptCount val="1"/>
                <c:pt idx="0">
                  <c:v>2022 Other Sr. Nursing Informatics Leader</c:v>
                </c:pt>
              </c:strCache>
            </c:strRef>
          </c:tx>
          <c:spPr>
            <a:solidFill>
              <a:srgbClr val="3CD5AF">
                <a:lumMod val="75000"/>
              </a:srgbClr>
            </a:solidFill>
          </c:spPr>
          <c:invertIfNegative val="0"/>
          <c:cat>
            <c:strRef>
              <c:f>Sheet1!$A$2:$A$9</c:f>
              <c:strCache>
                <c:ptCount val="8"/>
                <c:pt idx="0">
                  <c:v>CNO/Nursing Executive</c:v>
                </c:pt>
                <c:pt idx="1">
                  <c:v>CIO/IT Executive</c:v>
                </c:pt>
                <c:pt idx="2">
                  <c:v>CMO/CMIO/Physician Executive</c:v>
                </c:pt>
                <c:pt idx="3">
                  <c:v>CEO/Administrator</c:v>
                </c:pt>
                <c:pt idx="4">
                  <c:v>Chief Transformation or Innovation Officer</c:v>
                </c:pt>
                <c:pt idx="5">
                  <c:v>COO/Operations Executive</c:v>
                </c:pt>
                <c:pt idx="6">
                  <c:v>Other</c:v>
                </c:pt>
                <c:pt idx="7">
                  <c:v>Do Not Know</c:v>
                </c:pt>
              </c:strCache>
            </c:strRef>
          </c:cat>
          <c:val>
            <c:numRef>
              <c:f>Sheet1!$C$2:$C$9</c:f>
              <c:numCache>
                <c:formatCode>0%</c:formatCode>
                <c:ptCount val="8"/>
                <c:pt idx="0">
                  <c:v>0.35</c:v>
                </c:pt>
                <c:pt idx="1">
                  <c:v>0.25</c:v>
                </c:pt>
                <c:pt idx="2">
                  <c:v>0.12</c:v>
                </c:pt>
                <c:pt idx="3">
                  <c:v>0.09</c:v>
                </c:pt>
                <c:pt idx="4">
                  <c:v>0.01</c:v>
                </c:pt>
                <c:pt idx="5">
                  <c:v>0.04</c:v>
                </c:pt>
                <c:pt idx="6">
                  <c:v>0.06</c:v>
                </c:pt>
                <c:pt idx="7">
                  <c:v>0.18</c:v>
                </c:pt>
              </c:numCache>
            </c:numRef>
          </c:val>
          <c:extLst>
            <c:ext xmlns:c16="http://schemas.microsoft.com/office/drawing/2014/chart" uri="{C3380CC4-5D6E-409C-BE32-E72D297353CC}">
              <c16:uniqueId val="{00000000-F824-46C6-B311-F9EB3A2BEC81}"/>
            </c:ext>
          </c:extLst>
        </c:ser>
        <c:ser>
          <c:idx val="2"/>
          <c:order val="2"/>
          <c:tx>
            <c:strRef>
              <c:f>Sheet1!$D$1</c:f>
              <c:strCache>
                <c:ptCount val="1"/>
                <c:pt idx="0">
                  <c:v>2020 CNIO</c:v>
                </c:pt>
              </c:strCache>
            </c:strRef>
          </c:tx>
          <c:spPr>
            <a:solidFill>
              <a:schemeClr val="accent3"/>
            </a:solidFill>
            <a:ln>
              <a:noFill/>
            </a:ln>
            <a:effectLst/>
          </c:spPr>
          <c:invertIfNegative val="0"/>
          <c:cat>
            <c:strRef>
              <c:f>Sheet1!$A$2:$A$9</c:f>
              <c:strCache>
                <c:ptCount val="8"/>
                <c:pt idx="0">
                  <c:v>CNO/Nursing Executive</c:v>
                </c:pt>
                <c:pt idx="1">
                  <c:v>CIO/IT Executive</c:v>
                </c:pt>
                <c:pt idx="2">
                  <c:v>CMO/CMIO/Physician Executive</c:v>
                </c:pt>
                <c:pt idx="3">
                  <c:v>CEO/Administrator</c:v>
                </c:pt>
                <c:pt idx="4">
                  <c:v>Chief Transformation or Innovation Officer</c:v>
                </c:pt>
                <c:pt idx="5">
                  <c:v>COO/Operations Executive</c:v>
                </c:pt>
                <c:pt idx="6">
                  <c:v>Other</c:v>
                </c:pt>
                <c:pt idx="7">
                  <c:v>Do Not Know</c:v>
                </c:pt>
              </c:strCache>
            </c:strRef>
          </c:cat>
          <c:val>
            <c:numRef>
              <c:f>Sheet1!$D$2:$D$9</c:f>
              <c:numCache>
                <c:formatCode>0%</c:formatCode>
                <c:ptCount val="8"/>
                <c:pt idx="0">
                  <c:v>0.36450839328537171</c:v>
                </c:pt>
                <c:pt idx="1">
                  <c:v>0.27577937649880097</c:v>
                </c:pt>
                <c:pt idx="2">
                  <c:v>0.15107913669064749</c:v>
                </c:pt>
                <c:pt idx="3">
                  <c:v>0.10791366906474821</c:v>
                </c:pt>
                <c:pt idx="4">
                  <c:v>3.117505995203837E-2</c:v>
                </c:pt>
                <c:pt idx="5">
                  <c:v>1.6786570743405275E-2</c:v>
                </c:pt>
                <c:pt idx="6">
                  <c:v>5.0359712230215826E-2</c:v>
                </c:pt>
                <c:pt idx="7">
                  <c:v>0.17505995203836927</c:v>
                </c:pt>
              </c:numCache>
            </c:numRef>
          </c:val>
          <c:extLst>
            <c:ext xmlns:c16="http://schemas.microsoft.com/office/drawing/2014/chart" uri="{C3380CC4-5D6E-409C-BE32-E72D297353CC}">
              <c16:uniqueId val="{00000000-20CB-430D-8B03-D5BB4D55D37E}"/>
            </c:ext>
          </c:extLst>
        </c:ser>
        <c:ser>
          <c:idx val="3"/>
          <c:order val="3"/>
          <c:tx>
            <c:strRef>
              <c:f>Sheet1!$E$1</c:f>
              <c:strCache>
                <c:ptCount val="1"/>
                <c:pt idx="0">
                  <c:v>2020 Other Sr. Nursing Informatics Leader</c:v>
                </c:pt>
              </c:strCache>
            </c:strRef>
          </c:tx>
          <c:spPr>
            <a:solidFill>
              <a:srgbClr val="FF5959">
                <a:lumMod val="50000"/>
              </a:srgbClr>
            </a:solidFill>
          </c:spPr>
          <c:invertIfNegative val="0"/>
          <c:cat>
            <c:strRef>
              <c:f>Sheet1!$A$2:$A$9</c:f>
              <c:strCache>
                <c:ptCount val="8"/>
                <c:pt idx="0">
                  <c:v>CNO/Nursing Executive</c:v>
                </c:pt>
                <c:pt idx="1">
                  <c:v>CIO/IT Executive</c:v>
                </c:pt>
                <c:pt idx="2">
                  <c:v>CMO/CMIO/Physician Executive</c:v>
                </c:pt>
                <c:pt idx="3">
                  <c:v>CEO/Administrator</c:v>
                </c:pt>
                <c:pt idx="4">
                  <c:v>Chief Transformation or Innovation Officer</c:v>
                </c:pt>
                <c:pt idx="5">
                  <c:v>COO/Operations Executive</c:v>
                </c:pt>
                <c:pt idx="6">
                  <c:v>Other</c:v>
                </c:pt>
                <c:pt idx="7">
                  <c:v>Do Not Know</c:v>
                </c:pt>
              </c:strCache>
            </c:strRef>
          </c:cat>
          <c:val>
            <c:numRef>
              <c:f>Sheet1!$E$2:$E$9</c:f>
              <c:numCache>
                <c:formatCode>0%</c:formatCode>
                <c:ptCount val="8"/>
                <c:pt idx="0">
                  <c:v>0.36641221374045796</c:v>
                </c:pt>
                <c:pt idx="1">
                  <c:v>0.19847328244274809</c:v>
                </c:pt>
                <c:pt idx="2">
                  <c:v>0.24427480916030533</c:v>
                </c:pt>
                <c:pt idx="3">
                  <c:v>0.15267175572519084</c:v>
                </c:pt>
                <c:pt idx="4">
                  <c:v>3.8167938931297711E-2</c:v>
                </c:pt>
                <c:pt idx="5">
                  <c:v>6.8702290076335881E-2</c:v>
                </c:pt>
                <c:pt idx="6">
                  <c:v>0.11450381679389313</c:v>
                </c:pt>
                <c:pt idx="7">
                  <c:v>5.3435114503816793E-2</c:v>
                </c:pt>
              </c:numCache>
            </c:numRef>
          </c:val>
          <c:extLst>
            <c:ext xmlns:c16="http://schemas.microsoft.com/office/drawing/2014/chart" uri="{C3380CC4-5D6E-409C-BE32-E72D297353CC}">
              <c16:uniqueId val="{00000001-20CB-430D-8B03-D5BB4D55D37E}"/>
            </c:ext>
          </c:extLst>
        </c:ser>
        <c:dLbls>
          <c:showLegendKey val="0"/>
          <c:showVal val="0"/>
          <c:showCatName val="0"/>
          <c:showSerName val="0"/>
          <c:showPercent val="0"/>
          <c:showBubbleSize val="0"/>
        </c:dLbls>
        <c:gapWidth val="150"/>
        <c:axId val="2139943736"/>
        <c:axId val="2137274552"/>
      </c:barChart>
      <c:catAx>
        <c:axId val="213994373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0" spcFirstLastPara="1" vertOverflow="ellipsis" wrap="square" anchor="ctr" anchorCtr="1"/>
          <a:lstStyle/>
          <a:p>
            <a:pPr algn="r">
              <a:defRPr sz="1000" b="0" i="0" u="none" strike="noStrike" kern="1200" baseline="0">
                <a:solidFill>
                  <a:srgbClr val="1E22AA"/>
                </a:solidFill>
                <a:latin typeface="Prometo Medium" panose="020B0604030203060203" pitchFamily="34" charset="77"/>
                <a:ea typeface="+mn-ea"/>
                <a:cs typeface="+mn-cs"/>
              </a:defRPr>
            </a:pPr>
            <a:endParaRPr lang="en-US"/>
          </a:p>
        </c:txPr>
        <c:crossAx val="2137274552"/>
        <c:crosses val="autoZero"/>
        <c:auto val="1"/>
        <c:lblAlgn val="ctr"/>
        <c:lblOffset val="100"/>
        <c:noMultiLvlLbl val="0"/>
      </c:catAx>
      <c:valAx>
        <c:axId val="2137274552"/>
        <c:scaling>
          <c:orientation val="minMax"/>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rgbClr val="1E22AA"/>
                </a:solidFill>
                <a:latin typeface="Prometo Medium" panose="020B0604030203060203" pitchFamily="34" charset="77"/>
                <a:ea typeface="+mn-ea"/>
                <a:cs typeface="+mn-cs"/>
              </a:defRPr>
            </a:pPr>
            <a:endParaRPr lang="en-US"/>
          </a:p>
        </c:txPr>
        <c:crossAx val="2139943736"/>
        <c:crosses val="max"/>
        <c:crossBetween val="between"/>
      </c:valAx>
      <c:spPr>
        <a:noFill/>
        <a:ln>
          <a:noFill/>
        </a:ln>
        <a:effectLst/>
      </c:spPr>
    </c:plotArea>
    <c:legend>
      <c:legendPos val="t"/>
      <c:layout>
        <c:manualLayout>
          <c:xMode val="edge"/>
          <c:yMode val="edge"/>
          <c:x val="0.16628443713135047"/>
          <c:y val="0"/>
          <c:w val="0.77204092980970151"/>
          <c:h val="0.1278330406379497"/>
        </c:manualLayout>
      </c:layout>
      <c:overlay val="0"/>
      <c:spPr>
        <a:noFill/>
        <a:ln>
          <a:noFill/>
        </a:ln>
        <a:effectLst/>
      </c:spPr>
      <c:txPr>
        <a:bodyPr rot="0" spcFirstLastPara="1" vertOverflow="ellipsis" vert="horz" wrap="square" anchor="ctr" anchorCtr="1"/>
        <a:lstStyle/>
        <a:p>
          <a:pPr>
            <a:defRPr sz="1200" b="0" i="0" u="none" strike="noStrike" kern="1200" baseline="0">
              <a:solidFill>
                <a:srgbClr val="1E22AA"/>
              </a:solidFill>
              <a:latin typeface="Century Gothic" panose="020B0502020202020204" pitchFamily="34" charset="0"/>
              <a:ea typeface="Open Sans Semibold" charset="0"/>
              <a:cs typeface="Open Sans Semibold" charset="0"/>
            </a:defRPr>
          </a:pPr>
          <a:endParaRPr lang="en-US"/>
        </a:p>
      </c:txPr>
    </c:legend>
    <c:plotVisOnly val="1"/>
    <c:dispBlanksAs val="gap"/>
    <c:showDLblsOverMax val="0"/>
  </c:chart>
  <c:spPr>
    <a:noFill/>
    <a:ln>
      <a:noFill/>
    </a:ln>
    <a:effectLst/>
  </c:spPr>
  <c:txPr>
    <a:bodyPr/>
    <a:lstStyle/>
    <a:p>
      <a:pPr>
        <a:defRPr sz="1200">
          <a:latin typeface="+mn-lt"/>
        </a:defRPr>
      </a:pPr>
      <a:endParaRPr lang="en-US"/>
    </a:p>
  </c:txPr>
  <c:externalData r:id="rId2">
    <c:autoUpdate val="0"/>
  </c:externalData>
</c:chartSpace>
</file>

<file path=ppt/charts/chart6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9.0244297017794337E-2"/>
          <c:y val="9.7884512093671425E-2"/>
          <c:w val="0.87595987723547375"/>
          <c:h val="0.77441208045938092"/>
        </c:manualLayout>
      </c:layout>
      <c:barChart>
        <c:barDir val="bar"/>
        <c:grouping val="clustered"/>
        <c:varyColors val="0"/>
        <c:ser>
          <c:idx val="0"/>
          <c:order val="0"/>
          <c:tx>
            <c:strRef>
              <c:f>Sheet1!$B$1</c:f>
              <c:strCache>
                <c:ptCount val="1"/>
                <c:pt idx="0">
                  <c:v>2022 Direct</c:v>
                </c:pt>
              </c:strCache>
            </c:strRef>
          </c:tx>
          <c:spPr>
            <a:solidFill>
              <a:srgbClr val="3CD5AF">
                <a:lumMod val="60000"/>
                <a:lumOff val="40000"/>
              </a:srgbClr>
            </a:solidFill>
          </c:spPr>
          <c:invertIfNegative val="0"/>
          <c:cat>
            <c:strRef>
              <c:f>Sheet1!$A$2:$A$12</c:f>
              <c:strCache>
                <c:ptCount val="11"/>
                <c:pt idx="0">
                  <c:v>None</c:v>
                </c:pt>
                <c:pt idx="2">
                  <c:v>1-5</c:v>
                </c:pt>
                <c:pt idx="4">
                  <c:v>6-10</c:v>
                </c:pt>
                <c:pt idx="6">
                  <c:v>11-15</c:v>
                </c:pt>
                <c:pt idx="8">
                  <c:v>16-20</c:v>
                </c:pt>
                <c:pt idx="10">
                  <c:v>21+</c:v>
                </c:pt>
              </c:strCache>
            </c:strRef>
          </c:cat>
          <c:val>
            <c:numRef>
              <c:f>Sheet1!$B$2:$B$12</c:f>
              <c:numCache>
                <c:formatCode>General</c:formatCode>
                <c:ptCount val="11"/>
                <c:pt idx="0" formatCode="0%">
                  <c:v>0.53</c:v>
                </c:pt>
                <c:pt idx="2" formatCode="0%">
                  <c:v>0.23</c:v>
                </c:pt>
                <c:pt idx="4" formatCode="0%">
                  <c:v>0.15</c:v>
                </c:pt>
                <c:pt idx="6" formatCode="0%">
                  <c:v>0.05</c:v>
                </c:pt>
                <c:pt idx="8" formatCode="0%">
                  <c:v>0.02</c:v>
                </c:pt>
                <c:pt idx="10" formatCode="0%">
                  <c:v>0.02</c:v>
                </c:pt>
              </c:numCache>
            </c:numRef>
          </c:val>
          <c:extLst>
            <c:ext xmlns:c16="http://schemas.microsoft.com/office/drawing/2014/chart" uri="{C3380CC4-5D6E-409C-BE32-E72D297353CC}">
              <c16:uniqueId val="{00000000-F449-A14E-8181-7113796305A5}"/>
            </c:ext>
          </c:extLst>
        </c:ser>
        <c:ser>
          <c:idx val="1"/>
          <c:order val="1"/>
          <c:tx>
            <c:strRef>
              <c:f>Sheet1!$C$1</c:f>
              <c:strCache>
                <c:ptCount val="1"/>
                <c:pt idx="0">
                  <c:v>2022 Indirect </c:v>
                </c:pt>
              </c:strCache>
            </c:strRef>
          </c:tx>
          <c:spPr>
            <a:solidFill>
              <a:srgbClr val="3CD5AF">
                <a:lumMod val="75000"/>
              </a:srgbClr>
            </a:solidFill>
          </c:spPr>
          <c:invertIfNegative val="0"/>
          <c:dPt>
            <c:idx val="2"/>
            <c:invertIfNegative val="0"/>
            <c:bubble3D val="0"/>
            <c:spPr>
              <a:solidFill>
                <a:srgbClr val="000000">
                  <a:lumMod val="75000"/>
                  <a:lumOff val="25000"/>
                </a:srgbClr>
              </a:solidFill>
            </c:spPr>
            <c:extLst>
              <c:ext xmlns:c16="http://schemas.microsoft.com/office/drawing/2014/chart" uri="{C3380CC4-5D6E-409C-BE32-E72D297353CC}">
                <c16:uniqueId val="{00000001-D276-4A46-9615-137DDFE78ECA}"/>
              </c:ext>
            </c:extLst>
          </c:dPt>
          <c:cat>
            <c:strRef>
              <c:f>Sheet1!$A$2:$A$12</c:f>
              <c:strCache>
                <c:ptCount val="11"/>
                <c:pt idx="0">
                  <c:v>None</c:v>
                </c:pt>
                <c:pt idx="2">
                  <c:v>1-5</c:v>
                </c:pt>
                <c:pt idx="4">
                  <c:v>6-10</c:v>
                </c:pt>
                <c:pt idx="6">
                  <c:v>11-15</c:v>
                </c:pt>
                <c:pt idx="8">
                  <c:v>16-20</c:v>
                </c:pt>
                <c:pt idx="10">
                  <c:v>21+</c:v>
                </c:pt>
              </c:strCache>
            </c:strRef>
          </c:cat>
          <c:val>
            <c:numRef>
              <c:f>Sheet1!$C$2:$C$12</c:f>
              <c:numCache>
                <c:formatCode>General</c:formatCode>
                <c:ptCount val="11"/>
                <c:pt idx="0" formatCode="0%">
                  <c:v>0.59</c:v>
                </c:pt>
                <c:pt idx="2" formatCode="0%">
                  <c:v>0.17</c:v>
                </c:pt>
                <c:pt idx="4" formatCode="0%">
                  <c:v>0.1</c:v>
                </c:pt>
                <c:pt idx="6" formatCode="0%">
                  <c:v>0.05</c:v>
                </c:pt>
                <c:pt idx="8" formatCode="0%">
                  <c:v>0.02</c:v>
                </c:pt>
                <c:pt idx="10" formatCode="0%">
                  <c:v>7.0000000000000007E-2</c:v>
                </c:pt>
              </c:numCache>
            </c:numRef>
          </c:val>
          <c:extLst>
            <c:ext xmlns:c16="http://schemas.microsoft.com/office/drawing/2014/chart" uri="{C3380CC4-5D6E-409C-BE32-E72D297353CC}">
              <c16:uniqueId val="{00000001-F449-A14E-8181-7113796305A5}"/>
            </c:ext>
          </c:extLst>
        </c:ser>
        <c:ser>
          <c:idx val="2"/>
          <c:order val="2"/>
          <c:tx>
            <c:strRef>
              <c:f>Sheet1!$D$1</c:f>
              <c:strCache>
                <c:ptCount val="1"/>
                <c:pt idx="0">
                  <c:v>Column1</c:v>
                </c:pt>
              </c:strCache>
            </c:strRef>
          </c:tx>
          <c:spPr>
            <a:solidFill>
              <a:srgbClr val="FFFFFF">
                <a:lumMod val="65000"/>
              </a:srgbClr>
            </a:solidFill>
            <a:ln>
              <a:noFill/>
            </a:ln>
            <a:effectLst/>
          </c:spPr>
          <c:invertIfNegative val="0"/>
          <c:cat>
            <c:strRef>
              <c:f>Sheet1!$A$2:$A$12</c:f>
              <c:strCache>
                <c:ptCount val="11"/>
                <c:pt idx="0">
                  <c:v>None</c:v>
                </c:pt>
                <c:pt idx="2">
                  <c:v>1-5</c:v>
                </c:pt>
                <c:pt idx="4">
                  <c:v>6-10</c:v>
                </c:pt>
                <c:pt idx="6">
                  <c:v>11-15</c:v>
                </c:pt>
                <c:pt idx="8">
                  <c:v>16-20</c:v>
                </c:pt>
                <c:pt idx="10">
                  <c:v>21+</c:v>
                </c:pt>
              </c:strCache>
            </c:strRef>
          </c:cat>
          <c:val>
            <c:numRef>
              <c:f>Sheet1!$D$2:$D$12</c:f>
              <c:numCache>
                <c:formatCode>General</c:formatCode>
                <c:ptCount val="11"/>
              </c:numCache>
            </c:numRef>
          </c:val>
          <c:extLst>
            <c:ext xmlns:c16="http://schemas.microsoft.com/office/drawing/2014/chart" uri="{C3380CC4-5D6E-409C-BE32-E72D297353CC}">
              <c16:uniqueId val="{00000000-9643-7D46-9422-4CCB1478DB80}"/>
            </c:ext>
          </c:extLst>
        </c:ser>
        <c:ser>
          <c:idx val="3"/>
          <c:order val="3"/>
          <c:tx>
            <c:strRef>
              <c:f>Sheet1!$E$1</c:f>
              <c:strCache>
                <c:ptCount val="1"/>
                <c:pt idx="0">
                  <c:v>2020 Direct </c:v>
                </c:pt>
              </c:strCache>
            </c:strRef>
          </c:tx>
          <c:spPr>
            <a:solidFill>
              <a:srgbClr val="FF5959">
                <a:lumMod val="75000"/>
              </a:srgbClr>
            </a:solidFill>
          </c:spPr>
          <c:invertIfNegative val="0"/>
          <c:cat>
            <c:strRef>
              <c:f>Sheet1!$A$2:$A$12</c:f>
              <c:strCache>
                <c:ptCount val="11"/>
                <c:pt idx="0">
                  <c:v>None</c:v>
                </c:pt>
                <c:pt idx="2">
                  <c:v>1-5</c:v>
                </c:pt>
                <c:pt idx="4">
                  <c:v>6-10</c:v>
                </c:pt>
                <c:pt idx="6">
                  <c:v>11-15</c:v>
                </c:pt>
                <c:pt idx="8">
                  <c:v>16-20</c:v>
                </c:pt>
                <c:pt idx="10">
                  <c:v>21+</c:v>
                </c:pt>
              </c:strCache>
            </c:strRef>
          </c:cat>
          <c:val>
            <c:numRef>
              <c:f>Sheet1!$E$2:$E$12</c:f>
              <c:numCache>
                <c:formatCode>General</c:formatCode>
                <c:ptCount val="11"/>
                <c:pt idx="0" formatCode="0%">
                  <c:v>0.64</c:v>
                </c:pt>
                <c:pt idx="2" formatCode="0%">
                  <c:v>0.19</c:v>
                </c:pt>
                <c:pt idx="4" formatCode="0%">
                  <c:v>0.08</c:v>
                </c:pt>
                <c:pt idx="6" formatCode="0%">
                  <c:v>0.04</c:v>
                </c:pt>
                <c:pt idx="8" formatCode="0%">
                  <c:v>0.02</c:v>
                </c:pt>
                <c:pt idx="10" formatCode="0%">
                  <c:v>0.03</c:v>
                </c:pt>
              </c:numCache>
            </c:numRef>
          </c:val>
          <c:extLst>
            <c:ext xmlns:c16="http://schemas.microsoft.com/office/drawing/2014/chart" uri="{C3380CC4-5D6E-409C-BE32-E72D297353CC}">
              <c16:uniqueId val="{00000000-84A1-4141-80F6-272B28422FD3}"/>
            </c:ext>
          </c:extLst>
        </c:ser>
        <c:ser>
          <c:idx val="4"/>
          <c:order val="4"/>
          <c:tx>
            <c:strRef>
              <c:f>Sheet1!$F$1</c:f>
              <c:strCache>
                <c:ptCount val="1"/>
                <c:pt idx="0">
                  <c:v>2020 Indirect </c:v>
                </c:pt>
              </c:strCache>
            </c:strRef>
          </c:tx>
          <c:spPr>
            <a:solidFill>
              <a:srgbClr val="FF5959">
                <a:lumMod val="50000"/>
              </a:srgbClr>
            </a:solidFill>
          </c:spPr>
          <c:invertIfNegative val="0"/>
          <c:cat>
            <c:strRef>
              <c:f>Sheet1!$A$2:$A$12</c:f>
              <c:strCache>
                <c:ptCount val="11"/>
                <c:pt idx="0">
                  <c:v>None</c:v>
                </c:pt>
                <c:pt idx="2">
                  <c:v>1-5</c:v>
                </c:pt>
                <c:pt idx="4">
                  <c:v>6-10</c:v>
                </c:pt>
                <c:pt idx="6">
                  <c:v>11-15</c:v>
                </c:pt>
                <c:pt idx="8">
                  <c:v>16-20</c:v>
                </c:pt>
                <c:pt idx="10">
                  <c:v>21+</c:v>
                </c:pt>
              </c:strCache>
            </c:strRef>
          </c:cat>
          <c:val>
            <c:numRef>
              <c:f>Sheet1!$F$2:$F$12</c:f>
              <c:numCache>
                <c:formatCode>General</c:formatCode>
                <c:ptCount val="11"/>
                <c:pt idx="0" formatCode="0%">
                  <c:v>0.67623252391464317</c:v>
                </c:pt>
                <c:pt idx="2" formatCode="0%">
                  <c:v>0.13171449595290655</c:v>
                </c:pt>
                <c:pt idx="4" formatCode="0%">
                  <c:v>4.2678440029433412E-2</c:v>
                </c:pt>
                <c:pt idx="6" formatCode="0%">
                  <c:v>2.9433406916850625E-2</c:v>
                </c:pt>
                <c:pt idx="8" formatCode="0%">
                  <c:v>2.8697571743929361E-2</c:v>
                </c:pt>
                <c:pt idx="10" formatCode="0%">
                  <c:v>9.1243561442236942E-2</c:v>
                </c:pt>
              </c:numCache>
            </c:numRef>
          </c:val>
          <c:extLst>
            <c:ext xmlns:c16="http://schemas.microsoft.com/office/drawing/2014/chart" uri="{C3380CC4-5D6E-409C-BE32-E72D297353CC}">
              <c16:uniqueId val="{00000001-84A1-4141-80F6-272B28422FD3}"/>
            </c:ext>
          </c:extLst>
        </c:ser>
        <c:ser>
          <c:idx val="5"/>
          <c:order val="5"/>
          <c:tx>
            <c:strRef>
              <c:f>Sheet1!$G$1</c:f>
              <c:strCache>
                <c:ptCount val="1"/>
                <c:pt idx="0">
                  <c:v>Column2</c:v>
                </c:pt>
              </c:strCache>
            </c:strRef>
          </c:tx>
          <c:invertIfNegative val="0"/>
          <c:cat>
            <c:strRef>
              <c:f>Sheet1!$A$2:$A$12</c:f>
              <c:strCache>
                <c:ptCount val="11"/>
                <c:pt idx="0">
                  <c:v>None</c:v>
                </c:pt>
                <c:pt idx="2">
                  <c:v>1-5</c:v>
                </c:pt>
                <c:pt idx="4">
                  <c:v>6-10</c:v>
                </c:pt>
                <c:pt idx="6">
                  <c:v>11-15</c:v>
                </c:pt>
                <c:pt idx="8">
                  <c:v>16-20</c:v>
                </c:pt>
                <c:pt idx="10">
                  <c:v>21+</c:v>
                </c:pt>
              </c:strCache>
            </c:strRef>
          </c:cat>
          <c:val>
            <c:numRef>
              <c:f>Sheet1!$G$2:$G$12</c:f>
              <c:numCache>
                <c:formatCode>General</c:formatCode>
                <c:ptCount val="11"/>
              </c:numCache>
            </c:numRef>
          </c:val>
          <c:extLst>
            <c:ext xmlns:c16="http://schemas.microsoft.com/office/drawing/2014/chart" uri="{C3380CC4-5D6E-409C-BE32-E72D297353CC}">
              <c16:uniqueId val="{00000002-84A1-4141-80F6-272B28422FD3}"/>
            </c:ext>
          </c:extLst>
        </c:ser>
        <c:ser>
          <c:idx val="6"/>
          <c:order val="6"/>
          <c:tx>
            <c:strRef>
              <c:f>Sheet1!$H$1</c:f>
              <c:strCache>
                <c:ptCount val="1"/>
                <c:pt idx="0">
                  <c:v>2017 Direct </c:v>
                </c:pt>
              </c:strCache>
            </c:strRef>
          </c:tx>
          <c:spPr>
            <a:solidFill>
              <a:srgbClr val="00B0F0"/>
            </a:solidFill>
          </c:spPr>
          <c:invertIfNegative val="0"/>
          <c:cat>
            <c:strRef>
              <c:f>Sheet1!$A$2:$A$12</c:f>
              <c:strCache>
                <c:ptCount val="11"/>
                <c:pt idx="0">
                  <c:v>None</c:v>
                </c:pt>
                <c:pt idx="2">
                  <c:v>1-5</c:v>
                </c:pt>
                <c:pt idx="4">
                  <c:v>6-10</c:v>
                </c:pt>
                <c:pt idx="6">
                  <c:v>11-15</c:v>
                </c:pt>
                <c:pt idx="8">
                  <c:v>16-20</c:v>
                </c:pt>
                <c:pt idx="10">
                  <c:v>21+</c:v>
                </c:pt>
              </c:strCache>
            </c:strRef>
          </c:cat>
          <c:val>
            <c:numRef>
              <c:f>Sheet1!$H$2:$H$12</c:f>
              <c:numCache>
                <c:formatCode>General</c:formatCode>
                <c:ptCount val="11"/>
                <c:pt idx="0" formatCode="0%">
                  <c:v>0.67</c:v>
                </c:pt>
                <c:pt idx="2" formatCode="0%">
                  <c:v>0.14000000000000001</c:v>
                </c:pt>
                <c:pt idx="4" formatCode="0%">
                  <c:v>0.05</c:v>
                </c:pt>
                <c:pt idx="6" formatCode="0%">
                  <c:v>0.02</c:v>
                </c:pt>
                <c:pt idx="8" formatCode="0%">
                  <c:v>0.02</c:v>
                </c:pt>
                <c:pt idx="10" formatCode="0%">
                  <c:v>0.09</c:v>
                </c:pt>
              </c:numCache>
            </c:numRef>
          </c:val>
          <c:extLst>
            <c:ext xmlns:c16="http://schemas.microsoft.com/office/drawing/2014/chart" uri="{C3380CC4-5D6E-409C-BE32-E72D297353CC}">
              <c16:uniqueId val="{00000003-84A1-4141-80F6-272B28422FD3}"/>
            </c:ext>
          </c:extLst>
        </c:ser>
        <c:ser>
          <c:idx val="7"/>
          <c:order val="7"/>
          <c:tx>
            <c:strRef>
              <c:f>Sheet1!$I$1</c:f>
              <c:strCache>
                <c:ptCount val="1"/>
                <c:pt idx="0">
                  <c:v>2017 Indirect</c:v>
                </c:pt>
              </c:strCache>
            </c:strRef>
          </c:tx>
          <c:spPr>
            <a:solidFill>
              <a:srgbClr val="002060"/>
            </a:solidFill>
          </c:spPr>
          <c:invertIfNegative val="0"/>
          <c:cat>
            <c:strRef>
              <c:f>Sheet1!$A$2:$A$12</c:f>
              <c:strCache>
                <c:ptCount val="11"/>
                <c:pt idx="0">
                  <c:v>None</c:v>
                </c:pt>
                <c:pt idx="2">
                  <c:v>1-5</c:v>
                </c:pt>
                <c:pt idx="4">
                  <c:v>6-10</c:v>
                </c:pt>
                <c:pt idx="6">
                  <c:v>11-15</c:v>
                </c:pt>
                <c:pt idx="8">
                  <c:v>16-20</c:v>
                </c:pt>
                <c:pt idx="10">
                  <c:v>21+</c:v>
                </c:pt>
              </c:strCache>
            </c:strRef>
          </c:cat>
          <c:val>
            <c:numRef>
              <c:f>Sheet1!$I$2:$I$12</c:f>
              <c:numCache>
                <c:formatCode>General</c:formatCode>
                <c:ptCount val="11"/>
                <c:pt idx="0" formatCode="0%">
                  <c:v>0.63888888888888884</c:v>
                </c:pt>
                <c:pt idx="2" formatCode="0%">
                  <c:v>0.21977124183006536</c:v>
                </c:pt>
                <c:pt idx="4" formatCode="0%">
                  <c:v>7.0261437908496732E-2</c:v>
                </c:pt>
                <c:pt idx="6" formatCode="0%">
                  <c:v>3.1045751633986929E-2</c:v>
                </c:pt>
                <c:pt idx="8" formatCode="0%">
                  <c:v>1.7973856209150325E-2</c:v>
                </c:pt>
                <c:pt idx="10" formatCode="0%">
                  <c:v>2.2058823529411766E-2</c:v>
                </c:pt>
              </c:numCache>
            </c:numRef>
          </c:val>
          <c:extLst>
            <c:ext xmlns:c16="http://schemas.microsoft.com/office/drawing/2014/chart" uri="{C3380CC4-5D6E-409C-BE32-E72D297353CC}">
              <c16:uniqueId val="{00000004-84A1-4141-80F6-272B28422FD3}"/>
            </c:ext>
          </c:extLst>
        </c:ser>
        <c:dLbls>
          <c:showLegendKey val="0"/>
          <c:showVal val="0"/>
          <c:showCatName val="0"/>
          <c:showSerName val="0"/>
          <c:showPercent val="0"/>
          <c:showBubbleSize val="0"/>
        </c:dLbls>
        <c:gapWidth val="0"/>
        <c:axId val="2135998696"/>
        <c:axId val="2141837384"/>
      </c:barChart>
      <c:catAx>
        <c:axId val="213599869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0" spcFirstLastPara="1" vertOverflow="ellipsis" wrap="square" anchor="ctr" anchorCtr="1"/>
          <a:lstStyle/>
          <a:p>
            <a:pPr algn="r">
              <a:defRPr sz="1000" b="0" i="0" u="none" strike="noStrike" kern="1200" baseline="0">
                <a:solidFill>
                  <a:srgbClr val="1E22AA"/>
                </a:solidFill>
                <a:latin typeface="Prometo Medium" panose="020B0604030203060203" pitchFamily="34" charset="77"/>
                <a:ea typeface="+mn-ea"/>
                <a:cs typeface="+mn-cs"/>
              </a:defRPr>
            </a:pPr>
            <a:endParaRPr lang="en-US"/>
          </a:p>
        </c:txPr>
        <c:crossAx val="2141837384"/>
        <c:crosses val="autoZero"/>
        <c:auto val="1"/>
        <c:lblAlgn val="ctr"/>
        <c:lblOffset val="100"/>
        <c:tickLblSkip val="1"/>
        <c:noMultiLvlLbl val="0"/>
      </c:catAx>
      <c:valAx>
        <c:axId val="2141837384"/>
        <c:scaling>
          <c:orientation val="minMax"/>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rgbClr val="1E22AA"/>
                </a:solidFill>
                <a:latin typeface="Prometo Medium" panose="020B0604030203060203" pitchFamily="34" charset="77"/>
                <a:ea typeface="+mn-ea"/>
                <a:cs typeface="+mn-cs"/>
              </a:defRPr>
            </a:pPr>
            <a:endParaRPr lang="en-US"/>
          </a:p>
        </c:txPr>
        <c:crossAx val="2135998696"/>
        <c:crosses val="max"/>
        <c:crossBetween val="between"/>
      </c:valAx>
      <c:spPr>
        <a:noFill/>
        <a:ln>
          <a:noFill/>
        </a:ln>
        <a:effectLst/>
      </c:spPr>
    </c:plotArea>
    <c:legend>
      <c:legendPos val="b"/>
      <c:legendEntry>
        <c:idx val="2"/>
        <c:delete val="1"/>
      </c:legendEntry>
      <c:legendEntry>
        <c:idx val="5"/>
        <c:delete val="1"/>
      </c:legendEntry>
      <c:layout>
        <c:manualLayout>
          <c:xMode val="edge"/>
          <c:yMode val="edge"/>
          <c:x val="0.22837485425514203"/>
          <c:y val="2.1079523914802872E-3"/>
          <c:w val="0.54853893629168127"/>
          <c:h val="8.1817765358009983E-2"/>
        </c:manualLayout>
      </c:layout>
      <c:overlay val="0"/>
      <c:spPr>
        <a:noFill/>
        <a:ln>
          <a:noFill/>
        </a:ln>
        <a:effectLst/>
      </c:spPr>
      <c:txPr>
        <a:bodyPr rot="0" spcFirstLastPara="1" vertOverflow="ellipsis" vert="horz" wrap="square" anchor="ctr" anchorCtr="1"/>
        <a:lstStyle/>
        <a:p>
          <a:pPr>
            <a:defRPr sz="1200" b="0" i="0" u="none" strike="noStrike" kern="1200" baseline="0">
              <a:solidFill>
                <a:srgbClr val="1E22AA"/>
              </a:solidFill>
              <a:latin typeface="Century Gothic" panose="020B0502020202020204" pitchFamily="34" charset="0"/>
              <a:ea typeface="Open Sans Semibold" charset="0"/>
              <a:cs typeface="Open Sans Semibold" charset="0"/>
            </a:defRPr>
          </a:pPr>
          <a:endParaRPr lang="en-US"/>
        </a:p>
      </c:txPr>
    </c:legend>
    <c:plotVisOnly val="1"/>
    <c:dispBlanksAs val="gap"/>
    <c:showDLblsOverMax val="0"/>
  </c:chart>
  <c:spPr>
    <a:noFill/>
    <a:ln>
      <a:noFill/>
    </a:ln>
    <a:effectLst/>
  </c:spPr>
  <c:txPr>
    <a:bodyPr/>
    <a:lstStyle/>
    <a:p>
      <a:pPr>
        <a:defRPr sz="1200">
          <a:latin typeface="+mn-lt"/>
        </a:defRPr>
      </a:pPr>
      <a:endParaRPr lang="en-US"/>
    </a:p>
  </c:txPr>
  <c:externalData r:id="rId2">
    <c:autoUpdate val="0"/>
  </c:externalData>
</c:chartSpace>
</file>

<file path=ppt/charts/chart6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5.4347333664250798E-2"/>
          <c:y val="0.13582762736930701"/>
          <c:w val="0.91874796503659895"/>
          <c:h val="0.69430989913579899"/>
        </c:manualLayout>
      </c:layout>
      <c:barChart>
        <c:barDir val="bar"/>
        <c:grouping val="clustered"/>
        <c:varyColors val="0"/>
        <c:ser>
          <c:idx val="0"/>
          <c:order val="0"/>
          <c:tx>
            <c:strRef>
              <c:f>Sheet1!$B$1</c:f>
              <c:strCache>
                <c:ptCount val="1"/>
                <c:pt idx="0">
                  <c:v>2022 Results</c:v>
                </c:pt>
              </c:strCache>
            </c:strRef>
          </c:tx>
          <c:spPr>
            <a:solidFill>
              <a:srgbClr val="3CD5AF">
                <a:lumMod val="60000"/>
                <a:lumOff val="40000"/>
              </a:srgbClr>
            </a:solidFill>
          </c:spPr>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Sheet1!$A$2:$A$6</c:f>
              <c:strCache>
                <c:ptCount val="5"/>
                <c:pt idx="0">
                  <c:v>Less than 1 hour a day</c:v>
                </c:pt>
                <c:pt idx="1">
                  <c:v>1-2 hours a day</c:v>
                </c:pt>
                <c:pt idx="2">
                  <c:v>3-4 hours a day</c:v>
                </c:pt>
                <c:pt idx="3">
                  <c:v>5-6 hours a day</c:v>
                </c:pt>
                <c:pt idx="4">
                  <c:v>More than 7 hours a day</c:v>
                </c:pt>
              </c:strCache>
            </c:strRef>
          </c:cat>
          <c:val>
            <c:numRef>
              <c:f>Sheet1!$B$2:$B$6</c:f>
              <c:numCache>
                <c:formatCode>0%</c:formatCode>
                <c:ptCount val="5"/>
                <c:pt idx="0">
                  <c:v>0.26080892608089262</c:v>
                </c:pt>
                <c:pt idx="1">
                  <c:v>0.42538354253835425</c:v>
                </c:pt>
                <c:pt idx="2">
                  <c:v>0.23152022315202231</c:v>
                </c:pt>
                <c:pt idx="3">
                  <c:v>6.4156206415620642E-2</c:v>
                </c:pt>
                <c:pt idx="4">
                  <c:v>1.813110181311018E-2</c:v>
                </c:pt>
              </c:numCache>
            </c:numRef>
          </c:val>
          <c:extLst>
            <c:ext xmlns:c16="http://schemas.microsoft.com/office/drawing/2014/chart" uri="{C3380CC4-5D6E-409C-BE32-E72D297353CC}">
              <c16:uniqueId val="{00000000-F449-A14E-8181-7113796305A5}"/>
            </c:ext>
          </c:extLst>
        </c:ser>
        <c:dLbls>
          <c:showLegendKey val="0"/>
          <c:showVal val="0"/>
          <c:showCatName val="0"/>
          <c:showSerName val="0"/>
          <c:showPercent val="0"/>
          <c:showBubbleSize val="0"/>
        </c:dLbls>
        <c:gapWidth val="150"/>
        <c:axId val="2136451416"/>
        <c:axId val="2136455048"/>
      </c:barChart>
      <c:catAx>
        <c:axId val="213645141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0" spcFirstLastPara="1" vertOverflow="ellipsis" wrap="square" anchor="ctr" anchorCtr="1"/>
          <a:lstStyle/>
          <a:p>
            <a:pPr algn="r">
              <a:defRPr sz="1000" b="0" i="0" u="none" strike="noStrike" kern="1200" baseline="0">
                <a:solidFill>
                  <a:srgbClr val="1E22AA"/>
                </a:solidFill>
                <a:latin typeface="Prometo Medium" panose="020B0604030203060203" pitchFamily="34" charset="77"/>
                <a:ea typeface="+mn-ea"/>
                <a:cs typeface="+mn-cs"/>
              </a:defRPr>
            </a:pPr>
            <a:endParaRPr lang="en-US"/>
          </a:p>
        </c:txPr>
        <c:crossAx val="2136455048"/>
        <c:crosses val="autoZero"/>
        <c:auto val="1"/>
        <c:lblAlgn val="ctr"/>
        <c:lblOffset val="100"/>
        <c:noMultiLvlLbl val="0"/>
      </c:catAx>
      <c:valAx>
        <c:axId val="2136455048"/>
        <c:scaling>
          <c:orientation val="minMax"/>
        </c:scaling>
        <c:delete val="0"/>
        <c:axPos val="b"/>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bg1"/>
                </a:solidFill>
                <a:latin typeface="Prometo Medium" panose="020B0604030203060203" pitchFamily="34" charset="77"/>
                <a:ea typeface="+mn-ea"/>
                <a:cs typeface="+mn-cs"/>
              </a:defRPr>
            </a:pPr>
            <a:endParaRPr lang="en-US"/>
          </a:p>
        </c:txPr>
        <c:crossAx val="2136451416"/>
        <c:crosses val="max"/>
        <c:crossBetween val="between"/>
      </c:valAx>
      <c:spPr>
        <a:noFill/>
        <a:ln>
          <a:noFill/>
        </a:ln>
        <a:effectLst/>
      </c:spPr>
    </c:plotArea>
    <c:legend>
      <c:legendPos val="b"/>
      <c:layout>
        <c:manualLayout>
          <c:xMode val="edge"/>
          <c:yMode val="edge"/>
          <c:x val="9.8197987144607451E-2"/>
          <c:y val="3.0405153170037082E-2"/>
          <c:w val="0.74554476467555342"/>
          <c:h val="4.6166339706265845E-2"/>
        </c:manualLayout>
      </c:layout>
      <c:overlay val="0"/>
      <c:spPr>
        <a:noFill/>
        <a:ln>
          <a:noFill/>
        </a:ln>
        <a:effectLst/>
      </c:spPr>
      <c:txPr>
        <a:bodyPr rot="0" spcFirstLastPara="1" vertOverflow="ellipsis" vert="horz" wrap="square" anchor="ctr" anchorCtr="1"/>
        <a:lstStyle/>
        <a:p>
          <a:pPr>
            <a:defRPr sz="1200" b="0" i="0" u="none" strike="noStrike" kern="1200" baseline="0">
              <a:solidFill>
                <a:srgbClr val="1E22AA"/>
              </a:solidFill>
              <a:latin typeface="Century Gothic" panose="020B0502020202020204" pitchFamily="34" charset="0"/>
              <a:ea typeface="Open Sans Semibold" charset="0"/>
              <a:cs typeface="Open Sans Semibold" charset="0"/>
            </a:defRPr>
          </a:pPr>
          <a:endParaRPr lang="en-US"/>
        </a:p>
      </c:txPr>
    </c:legend>
    <c:plotVisOnly val="1"/>
    <c:dispBlanksAs val="gap"/>
    <c:showDLblsOverMax val="0"/>
  </c:chart>
  <c:spPr>
    <a:noFill/>
    <a:ln>
      <a:noFill/>
    </a:ln>
    <a:effectLst/>
  </c:spPr>
  <c:txPr>
    <a:bodyPr/>
    <a:lstStyle/>
    <a:p>
      <a:pPr>
        <a:defRPr sz="1200">
          <a:latin typeface="+mn-lt"/>
        </a:defRPr>
      </a:pPr>
      <a:endParaRPr lang="en-US"/>
    </a:p>
  </c:txPr>
  <c:externalData r:id="rId2">
    <c:autoUpdate val="0"/>
  </c:externalData>
</c:chartSpace>
</file>

<file path=ppt/charts/chart6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39448737006139212"/>
          <c:y val="9.1745598346992627E-2"/>
          <c:w val="0.60551262993860788"/>
          <c:h val="0.9082543773724493"/>
        </c:manualLayout>
      </c:layout>
      <c:barChart>
        <c:barDir val="bar"/>
        <c:grouping val="stacked"/>
        <c:varyColors val="0"/>
        <c:ser>
          <c:idx val="0"/>
          <c:order val="0"/>
          <c:tx>
            <c:strRef>
              <c:f>Sheet1!$B$1</c:f>
              <c:strCache>
                <c:ptCount val="1"/>
                <c:pt idx="0">
                  <c:v>#1 Barrier</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Sheet1!$A$2:$A$13</c:f>
              <c:strCache>
                <c:ptCount val="12"/>
                <c:pt idx="0">
                  <c:v>Inability for EMR to auto-program the infusion pump while maintaining the five rights verification</c:v>
                </c:pt>
                <c:pt idx="1">
                  <c:v>Lack of documentation of infusion rate changes/boluses</c:v>
                </c:pt>
                <c:pt idx="2">
                  <c:v>Inability to track pumps by exact location (i.e. Patient Room, BioMed, etc.)</c:v>
                </c:pt>
                <c:pt idx="3">
                  <c:v>Closed-Loop medication delivery (i.e. direct titration of medication relating to Pain score, Vital Signs and lab results)</c:v>
                </c:pt>
                <c:pt idx="4">
                  <c:v>Patient safety concerns</c:v>
                </c:pt>
                <c:pt idx="5">
                  <c:v>Start/stop times</c:v>
                </c:pt>
                <c:pt idx="6">
                  <c:v>Inability to route infusion pump alarms (by the level of priority) to the appropriate caregiver</c:v>
                </c:pt>
                <c:pt idx="7">
                  <c:v>Inability for Pharmacy to track infusion progress (i.e. anticipating end time and need to compound for replenishment)</c:v>
                </c:pt>
                <c:pt idx="8">
                  <c:v>Inability to maintain a continuous quality improvement (CQI) process</c:v>
                </c:pt>
                <c:pt idx="9">
                  <c:v>Lack of infusion interruption documentation</c:v>
                </c:pt>
                <c:pt idx="10">
                  <c:v>Inability to maintain our patient safety standards</c:v>
                </c:pt>
                <c:pt idx="11">
                  <c:v>Charge capture</c:v>
                </c:pt>
              </c:strCache>
            </c:strRef>
          </c:cat>
          <c:val>
            <c:numRef>
              <c:f>Sheet1!$B$2:$B$13</c:f>
              <c:numCache>
                <c:formatCode>0%</c:formatCode>
                <c:ptCount val="12"/>
                <c:pt idx="0">
                  <c:v>0.1297134238310709</c:v>
                </c:pt>
                <c:pt idx="1">
                  <c:v>0.10105580693815988</c:v>
                </c:pt>
                <c:pt idx="2">
                  <c:v>9.2006033182503777E-2</c:v>
                </c:pt>
                <c:pt idx="3">
                  <c:v>7.8431372549019607E-2</c:v>
                </c:pt>
                <c:pt idx="4">
                  <c:v>0.10256410256410256</c:v>
                </c:pt>
                <c:pt idx="5">
                  <c:v>8.5972850678733032E-2</c:v>
                </c:pt>
                <c:pt idx="6">
                  <c:v>6.3348416289592757E-2</c:v>
                </c:pt>
                <c:pt idx="7">
                  <c:v>4.6757164404223228E-2</c:v>
                </c:pt>
                <c:pt idx="8">
                  <c:v>4.9773755656108594E-2</c:v>
                </c:pt>
                <c:pt idx="9">
                  <c:v>5.5806938159879339E-2</c:v>
                </c:pt>
                <c:pt idx="10">
                  <c:v>3.6199095022624438E-2</c:v>
                </c:pt>
                <c:pt idx="11">
                  <c:v>5.2790346907993967E-2</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DBFE-4CAE-9179-9E39E51E1C5B}"/>
            </c:ext>
          </c:extLst>
        </c:ser>
        <c:ser>
          <c:idx val="1"/>
          <c:order val="1"/>
          <c:tx>
            <c:strRef>
              <c:f>Sheet1!$C$1</c:f>
              <c:strCache>
                <c:ptCount val="1"/>
                <c:pt idx="0">
                  <c:v>2nd Barrier</c:v>
                </c:pt>
              </c:strCache>
            </c:strRef>
          </c:tx>
          <c:spPr>
            <a:solidFill>
              <a:schemeClr val="accent2"/>
            </a:solidFill>
            <a:ln>
              <a:noFill/>
            </a:ln>
            <a:effectLst/>
          </c:spPr>
          <c:invertIfNegative val="0"/>
          <c:dLbls>
            <c:dLbl>
              <c:idx val="2"/>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DBFE-4CAE-9179-9E39E51E1C5B}"/>
                </c:ext>
              </c:extLst>
            </c:dLbl>
            <c:dLbl>
              <c:idx val="6"/>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DBFE-4CAE-9179-9E39E51E1C5B}"/>
                </c:ext>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Sheet1!$A$2:$A$13</c:f>
              <c:strCache>
                <c:ptCount val="12"/>
                <c:pt idx="0">
                  <c:v>Inability for EMR to auto-program the infusion pump while maintaining the five rights verification</c:v>
                </c:pt>
                <c:pt idx="1">
                  <c:v>Lack of documentation of infusion rate changes/boluses</c:v>
                </c:pt>
                <c:pt idx="2">
                  <c:v>Inability to track pumps by exact location (i.e. Patient Room, BioMed, etc.)</c:v>
                </c:pt>
                <c:pt idx="3">
                  <c:v>Closed-Loop medication delivery (i.e. direct titration of medication relating to Pain score, Vital Signs and lab results)</c:v>
                </c:pt>
                <c:pt idx="4">
                  <c:v>Patient safety concerns</c:v>
                </c:pt>
                <c:pt idx="5">
                  <c:v>Start/stop times</c:v>
                </c:pt>
                <c:pt idx="6">
                  <c:v>Inability to route infusion pump alarms (by the level of priority) to the appropriate caregiver</c:v>
                </c:pt>
                <c:pt idx="7">
                  <c:v>Inability for Pharmacy to track infusion progress (i.e. anticipating end time and need to compound for replenishment)</c:v>
                </c:pt>
                <c:pt idx="8">
                  <c:v>Inability to maintain a continuous quality improvement (CQI) process</c:v>
                </c:pt>
                <c:pt idx="9">
                  <c:v>Lack of infusion interruption documentation</c:v>
                </c:pt>
                <c:pt idx="10">
                  <c:v>Inability to maintain our patient safety standards</c:v>
                </c:pt>
                <c:pt idx="11">
                  <c:v>Charge capture</c:v>
                </c:pt>
              </c:strCache>
            </c:strRef>
          </c:cat>
          <c:val>
            <c:numRef>
              <c:f>Sheet1!$C$2:$C$13</c:f>
              <c:numCache>
                <c:formatCode>0%</c:formatCode>
                <c:ptCount val="12"/>
                <c:pt idx="0">
                  <c:v>8.5972850678733032E-2</c:v>
                </c:pt>
                <c:pt idx="1">
                  <c:v>9.0497737556561084E-2</c:v>
                </c:pt>
                <c:pt idx="2">
                  <c:v>9.3514328808446456E-2</c:v>
                </c:pt>
                <c:pt idx="3">
                  <c:v>7.6923076923076927E-2</c:v>
                </c:pt>
                <c:pt idx="4">
                  <c:v>5.5806938159879339E-2</c:v>
                </c:pt>
                <c:pt idx="5">
                  <c:v>6.636500754147813E-2</c:v>
                </c:pt>
                <c:pt idx="6">
                  <c:v>8.2956259426847659E-2</c:v>
                </c:pt>
                <c:pt idx="7">
                  <c:v>5.8823529411764705E-2</c:v>
                </c:pt>
                <c:pt idx="8">
                  <c:v>5.8823529411764705E-2</c:v>
                </c:pt>
                <c:pt idx="9">
                  <c:v>5.128205128205128E-2</c:v>
                </c:pt>
                <c:pt idx="10">
                  <c:v>6.7873303167420809E-2</c:v>
                </c:pt>
                <c:pt idx="11">
                  <c:v>4.5248868778280542E-2</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DBFE-4CAE-9179-9E39E51E1C5B}"/>
            </c:ext>
          </c:extLst>
        </c:ser>
        <c:ser>
          <c:idx val="2"/>
          <c:order val="2"/>
          <c:tx>
            <c:strRef>
              <c:f>Sheet1!$D$1</c:f>
              <c:strCache>
                <c:ptCount val="1"/>
                <c:pt idx="0">
                  <c:v>3rd Barrier</c:v>
                </c:pt>
              </c:strCache>
            </c:strRef>
          </c:tx>
          <c:spPr>
            <a:solidFill>
              <a:schemeClr val="accent3"/>
            </a:solidFill>
            <a:ln>
              <a:noFill/>
            </a:ln>
            <a:effectLst/>
          </c:spPr>
          <c:invertIfNegative val="0"/>
          <c:dLbls>
            <c:dLbl>
              <c:idx val="5"/>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DBFE-4CAE-9179-9E39E51E1C5B}"/>
                </c:ext>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Sheet1!$A$2:$A$13</c:f>
              <c:strCache>
                <c:ptCount val="12"/>
                <c:pt idx="0">
                  <c:v>Inability for EMR to auto-program the infusion pump while maintaining the five rights verification</c:v>
                </c:pt>
                <c:pt idx="1">
                  <c:v>Lack of documentation of infusion rate changes/boluses</c:v>
                </c:pt>
                <c:pt idx="2">
                  <c:v>Inability to track pumps by exact location (i.e. Patient Room, BioMed, etc.)</c:v>
                </c:pt>
                <c:pt idx="3">
                  <c:v>Closed-Loop medication delivery (i.e. direct titration of medication relating to Pain score, Vital Signs and lab results)</c:v>
                </c:pt>
                <c:pt idx="4">
                  <c:v>Patient safety concerns</c:v>
                </c:pt>
                <c:pt idx="5">
                  <c:v>Start/stop times</c:v>
                </c:pt>
                <c:pt idx="6">
                  <c:v>Inability to route infusion pump alarms (by the level of priority) to the appropriate caregiver</c:v>
                </c:pt>
                <c:pt idx="7">
                  <c:v>Inability for Pharmacy to track infusion progress (i.e. anticipating end time and need to compound for replenishment)</c:v>
                </c:pt>
                <c:pt idx="8">
                  <c:v>Inability to maintain a continuous quality improvement (CQI) process</c:v>
                </c:pt>
                <c:pt idx="9">
                  <c:v>Lack of infusion interruption documentation</c:v>
                </c:pt>
                <c:pt idx="10">
                  <c:v>Inability to maintain our patient safety standards</c:v>
                </c:pt>
                <c:pt idx="11">
                  <c:v>Charge capture</c:v>
                </c:pt>
              </c:strCache>
            </c:strRef>
          </c:cat>
          <c:val>
            <c:numRef>
              <c:f>Sheet1!$D$2:$D$13</c:f>
              <c:numCache>
                <c:formatCode>0%</c:formatCode>
                <c:ptCount val="12"/>
                <c:pt idx="0">
                  <c:v>8.2956259426847659E-2</c:v>
                </c:pt>
                <c:pt idx="1">
                  <c:v>7.0889894419306182E-2</c:v>
                </c:pt>
                <c:pt idx="2">
                  <c:v>7.0889894419306182E-2</c:v>
                </c:pt>
                <c:pt idx="3">
                  <c:v>8.2956259426847659E-2</c:v>
                </c:pt>
                <c:pt idx="4">
                  <c:v>6.0331825037707391E-2</c:v>
                </c:pt>
                <c:pt idx="5">
                  <c:v>6.3348416289592757E-2</c:v>
                </c:pt>
                <c:pt idx="6">
                  <c:v>5.8823529411764705E-2</c:v>
                </c:pt>
                <c:pt idx="7">
                  <c:v>6.7873303167420809E-2</c:v>
                </c:pt>
                <c:pt idx="8">
                  <c:v>6.1840120663650078E-2</c:v>
                </c:pt>
                <c:pt idx="9">
                  <c:v>6.1840120663650078E-2</c:v>
                </c:pt>
                <c:pt idx="10">
                  <c:v>4.072398190045249E-2</c:v>
                </c:pt>
                <c:pt idx="11">
                  <c:v>4.2232277526395176E-2</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7-DBFE-4CAE-9179-9E39E51E1C5B}"/>
            </c:ext>
          </c:extLst>
        </c:ser>
        <c:dLbls>
          <c:dLblPos val="ctr"/>
          <c:showLegendKey val="0"/>
          <c:showVal val="1"/>
          <c:showCatName val="0"/>
          <c:showSerName val="0"/>
          <c:showPercent val="0"/>
          <c:showBubbleSize val="0"/>
        </c:dLbls>
        <c:gapWidth val="100"/>
        <c:overlap val="100"/>
        <c:axId val="1"/>
        <c:axId val="2"/>
        <c:extLst/>
      </c:barChart>
      <c:catAx>
        <c:axId val="1"/>
        <c:scaling>
          <c:orientation val="maxMin"/>
        </c:scaling>
        <c:delete val="0"/>
        <c:axPos val="l"/>
        <c:numFmt formatCode="General" sourceLinked="0"/>
        <c:majorTickMark val="none"/>
        <c:minorTickMark val="none"/>
        <c:tickLblPos val="low"/>
        <c:spPr>
          <a:noFill/>
          <a:ln w="9525" cap="flat" cmpd="sng" algn="ctr">
            <a:solidFill>
              <a:schemeClr val="tx1">
                <a:lumMod val="15000"/>
                <a:lumOff val="85000"/>
              </a:schemeClr>
            </a:solidFill>
            <a:round/>
          </a:ln>
          <a:effectLst/>
        </c:spPr>
        <c:txPr>
          <a:bodyPr rot="0" spcFirstLastPara="1" vertOverflow="ellipsis" wrap="square" anchor="ctr" anchorCtr="1"/>
          <a:lstStyle/>
          <a:p>
            <a:pPr algn="r">
              <a:defRPr sz="1100" b="0" i="0" u="none" strike="noStrike" kern="1200" baseline="0">
                <a:solidFill>
                  <a:schemeClr val="tx1">
                    <a:lumMod val="65000"/>
                    <a:lumOff val="35000"/>
                  </a:schemeClr>
                </a:solidFill>
                <a:latin typeface="+mn-lt"/>
                <a:ea typeface="+mn-ea"/>
                <a:cs typeface="+mn-cs"/>
              </a:defRPr>
            </a:pPr>
            <a:endParaRPr lang="en-US"/>
          </a:p>
        </c:txPr>
        <c:crossAx val="2"/>
        <c:crosses val="autoZero"/>
        <c:auto val="1"/>
        <c:lblAlgn val="ctr"/>
        <c:lblOffset val="100"/>
        <c:noMultiLvlLbl val="0"/>
      </c:catAx>
      <c:valAx>
        <c:axId val="2"/>
        <c:scaling>
          <c:orientation val="minMax"/>
          <c:max val="1"/>
        </c:scaling>
        <c:delete val="1"/>
        <c:axPos val="b"/>
        <c:numFmt formatCode="0%" sourceLinked="0"/>
        <c:majorTickMark val="none"/>
        <c:minorTickMark val="none"/>
        <c:tickLblPos val="nextTo"/>
        <c:crossAx val="1"/>
        <c:crosses val="max"/>
        <c:crossBetween val="between"/>
      </c:valAx>
      <c:spPr>
        <a:noFill/>
        <a:ln>
          <a:noFill/>
        </a:ln>
        <a:effectLst/>
      </c:spPr>
    </c:plotArea>
    <c:legend>
      <c:legendPos val="t"/>
      <c:layout>
        <c:manualLayout>
          <c:xMode val="edge"/>
          <c:yMode val="edge"/>
          <c:x val="0.21525981550922288"/>
          <c:y val="1.5575513960272257E-2"/>
          <c:w val="0.39369736437421698"/>
          <c:h val="6.0463843832600839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Century Gothic" panose="020B0502020202020204" pitchFamily="34" charset="0"/>
              <a:ea typeface="+mn-ea"/>
              <a:cs typeface="+mn-cs"/>
            </a:defRPr>
          </a:pPr>
          <a:endParaRPr lang="en-US"/>
        </a:p>
      </c:txPr>
    </c:legend>
    <c:plotVisOnly val="1"/>
    <c:dispBlanksAs val="gap"/>
    <c:showDLblsOverMax val="0"/>
    <c:extLst xmlns:mc="http://schemas.openxmlformats.org/markup-compatibility/2006" xmlns:c14="http://schemas.microsoft.com/office/drawing/2007/8/2/chart" xmlns:c16r3="http://schemas.microsoft.com/office/drawing/2017/03/chart" xmlns:c15="http://schemas.microsoft.com/office/drawing/2012/chart" xmlns:c16="http://schemas.microsoft.com/office/drawing/2014/chart">
      <c:ext xmlns:c16r3="http://schemas.microsoft.com/office/drawing/2017/03/chart">
        <c16r3:dataDisplayOptions16 xmlns:c16r3="http://schemas.microsoft.com/office/drawing/2017/03/chart">
          <c16r3:dispNaAsBlank val="1"/>
        </c16r3:dataDisplayOptions16>
      </c:ext>
    </c:extLst>
  </c:chart>
  <c:spPr>
    <a:noFill/>
    <a:ln>
      <a:noFill/>
    </a:ln>
    <a:effectLst/>
  </c:spPr>
  <c:txPr>
    <a:bodyPr/>
    <a:lstStyle/>
    <a:p>
      <a:pPr>
        <a:defRPr/>
      </a:pPr>
      <a:endParaRPr lang="en-US"/>
    </a:p>
  </c:txPr>
  <c:externalData r:id="rId4">
    <c:autoUpdate val="0"/>
  </c:externalData>
  <c:userShapes r:id="rId5"/>
</c:chartSpace>
</file>

<file path=ppt/charts/chart6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34162474210571742"/>
          <c:y val="0.13614776857023403"/>
          <c:w val="0.60769381750709006"/>
          <c:h val="0.83989573145110152"/>
        </c:manualLayout>
      </c:layout>
      <c:barChart>
        <c:barDir val="bar"/>
        <c:grouping val="clustered"/>
        <c:varyColors val="0"/>
        <c:ser>
          <c:idx val="0"/>
          <c:order val="0"/>
          <c:tx>
            <c:strRef>
              <c:f>Sheet1!$B$1</c:f>
              <c:strCache>
                <c:ptCount val="1"/>
                <c:pt idx="0">
                  <c:v>2022 Results</c:v>
                </c:pt>
              </c:strCache>
            </c:strRef>
          </c:tx>
          <c:spPr>
            <a:solidFill>
              <a:srgbClr val="FFFFFF">
                <a:lumMod val="75000"/>
              </a:srgbClr>
            </a:solidFill>
            <a:ln>
              <a:noFill/>
            </a:ln>
            <a:effectLst/>
          </c:spPr>
          <c:invertIfNegative val="0"/>
          <c:dPt>
            <c:idx val="0"/>
            <c:invertIfNegative val="0"/>
            <c:bubble3D val="0"/>
            <c:spPr>
              <a:solidFill>
                <a:srgbClr val="FFFFFF">
                  <a:lumMod val="75000"/>
                </a:srgbClr>
              </a:solidFill>
              <a:ln>
                <a:noFill/>
              </a:ln>
              <a:effectLst/>
            </c:spPr>
            <c:extLst>
              <c:ext xmlns:c16="http://schemas.microsoft.com/office/drawing/2014/chart" uri="{C3380CC4-5D6E-409C-BE32-E72D297353CC}">
                <c16:uniqueId val="{00000001-070C-4AF0-95CE-FF233288E511}"/>
              </c:ext>
            </c:extLst>
          </c:dPt>
          <c:dPt>
            <c:idx val="1"/>
            <c:invertIfNegative val="0"/>
            <c:bubble3D val="0"/>
            <c:spPr>
              <a:solidFill>
                <a:srgbClr val="FFFFFF">
                  <a:lumMod val="75000"/>
                </a:srgbClr>
              </a:solidFill>
              <a:ln>
                <a:noFill/>
              </a:ln>
              <a:effectLst/>
            </c:spPr>
            <c:extLst>
              <c:ext xmlns:c16="http://schemas.microsoft.com/office/drawing/2014/chart" uri="{C3380CC4-5D6E-409C-BE32-E72D297353CC}">
                <c16:uniqueId val="{00000003-070C-4AF0-95CE-FF233288E511}"/>
              </c:ext>
            </c:extLst>
          </c:dPt>
          <c:dPt>
            <c:idx val="2"/>
            <c:invertIfNegative val="0"/>
            <c:bubble3D val="0"/>
            <c:spPr>
              <a:solidFill>
                <a:srgbClr val="FFFFFF">
                  <a:lumMod val="75000"/>
                </a:srgbClr>
              </a:solidFill>
              <a:ln>
                <a:noFill/>
              </a:ln>
              <a:effectLst/>
            </c:spPr>
            <c:extLst>
              <c:ext xmlns:c16="http://schemas.microsoft.com/office/drawing/2014/chart" uri="{C3380CC4-5D6E-409C-BE32-E72D297353CC}">
                <c16:uniqueId val="{00000005-070C-4AF0-95CE-FF233288E511}"/>
              </c:ext>
            </c:extLst>
          </c:dPt>
          <c:dPt>
            <c:idx val="6"/>
            <c:invertIfNegative val="0"/>
            <c:bubble3D val="0"/>
            <c:spPr>
              <a:solidFill>
                <a:srgbClr val="FF0000"/>
              </a:solidFill>
              <a:ln>
                <a:noFill/>
              </a:ln>
              <a:effectLst/>
            </c:spPr>
            <c:extLst>
              <c:ext xmlns:c16="http://schemas.microsoft.com/office/drawing/2014/chart" uri="{C3380CC4-5D6E-409C-BE32-E72D297353CC}">
                <c16:uniqueId val="{00000007-991B-4CDC-AAA9-5F28B3F8A166}"/>
              </c:ext>
            </c:extLst>
          </c:dPt>
          <c:dPt>
            <c:idx val="7"/>
            <c:invertIfNegative val="0"/>
            <c:bubble3D val="0"/>
            <c:spPr>
              <a:solidFill>
                <a:srgbClr val="FFFFFF">
                  <a:lumMod val="75000"/>
                </a:srgbClr>
              </a:solidFill>
              <a:ln>
                <a:noFill/>
              </a:ln>
              <a:effectLst/>
            </c:spPr>
            <c:extLst>
              <c:ext xmlns:c16="http://schemas.microsoft.com/office/drawing/2014/chart" uri="{C3380CC4-5D6E-409C-BE32-E72D297353CC}">
                <c16:uniqueId val="{00000000-915F-4002-856A-37564FB6B55B}"/>
              </c:ext>
            </c:extLst>
          </c:dPt>
          <c:dPt>
            <c:idx val="8"/>
            <c:invertIfNegative val="0"/>
            <c:bubble3D val="0"/>
            <c:spPr>
              <a:solidFill>
                <a:srgbClr val="FFC72C"/>
              </a:solidFill>
              <a:ln>
                <a:noFill/>
              </a:ln>
              <a:effectLst/>
            </c:spPr>
            <c:extLst>
              <c:ext xmlns:c16="http://schemas.microsoft.com/office/drawing/2014/chart" uri="{C3380CC4-5D6E-409C-BE32-E72D297353CC}">
                <c16:uniqueId val="{0000000B-991B-4CDC-AAA9-5F28B3F8A166}"/>
              </c:ext>
            </c:extLst>
          </c:dPt>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Sheet1!$A$2:$A$13</c:f>
              <c:strCache>
                <c:ptCount val="12"/>
                <c:pt idx="0">
                  <c:v>Inability for EMR to auto-program the infusion pump while maintaining the five rights verification</c:v>
                </c:pt>
                <c:pt idx="1">
                  <c:v>Lack of documentation of infusion rate changes/boluses</c:v>
                </c:pt>
                <c:pt idx="2">
                  <c:v>Inability to track pumps by exact location (i.e. Patient Room, BioMed, etc.)</c:v>
                </c:pt>
                <c:pt idx="3">
                  <c:v>Closed-Loop medication delivery (i.e. direct titration of medication relating to Pain score, Vital Signs and lab results)</c:v>
                </c:pt>
                <c:pt idx="4">
                  <c:v>Inability to route infusion pump alarms (by the level of priority) to the appropriate caregiver</c:v>
                </c:pt>
                <c:pt idx="5">
                  <c:v>Start/stop times</c:v>
                </c:pt>
                <c:pt idx="6">
                  <c:v>Patient safety concerns</c:v>
                </c:pt>
                <c:pt idx="7">
                  <c:v>Inability for Pharmacy to track infusion progress (i.e. anticipating end time and need to compound for replenishment)</c:v>
                </c:pt>
                <c:pt idx="8">
                  <c:v>Lack of infusion interruption documentation</c:v>
                </c:pt>
                <c:pt idx="9">
                  <c:v>Inability to maintain a continuous quality improvement (CQI) process</c:v>
                </c:pt>
                <c:pt idx="10">
                  <c:v>Inability to maintain our patient safety standards</c:v>
                </c:pt>
                <c:pt idx="11">
                  <c:v>Charge capture</c:v>
                </c:pt>
              </c:strCache>
            </c:strRef>
          </c:cat>
          <c:val>
            <c:numRef>
              <c:f>Sheet1!$B$2:$B$13</c:f>
              <c:numCache>
                <c:formatCode>0%</c:formatCode>
                <c:ptCount val="12"/>
                <c:pt idx="0">
                  <c:v>0.4</c:v>
                </c:pt>
                <c:pt idx="1">
                  <c:v>0.37</c:v>
                </c:pt>
                <c:pt idx="2">
                  <c:v>0.37</c:v>
                </c:pt>
                <c:pt idx="3">
                  <c:v>0.36</c:v>
                </c:pt>
                <c:pt idx="4">
                  <c:v>0.33</c:v>
                </c:pt>
                <c:pt idx="5">
                  <c:v>0.32</c:v>
                </c:pt>
                <c:pt idx="6">
                  <c:v>0.3</c:v>
                </c:pt>
                <c:pt idx="7">
                  <c:v>0.28000000000000003</c:v>
                </c:pt>
                <c:pt idx="8">
                  <c:v>0.28000000000000003</c:v>
                </c:pt>
                <c:pt idx="9">
                  <c:v>0.25</c:v>
                </c:pt>
                <c:pt idx="10">
                  <c:v>0.22</c:v>
                </c:pt>
                <c:pt idx="11">
                  <c:v>0.22</c:v>
                </c:pt>
              </c:numCache>
            </c:numRef>
          </c:val>
          <c:extLst>
            <c:ext xmlns:c16="http://schemas.microsoft.com/office/drawing/2014/chart" uri="{C3380CC4-5D6E-409C-BE32-E72D297353CC}">
              <c16:uniqueId val="{00000006-070C-4AF0-95CE-FF233288E511}"/>
            </c:ext>
          </c:extLst>
        </c:ser>
        <c:dLbls>
          <c:dLblPos val="outEnd"/>
          <c:showLegendKey val="0"/>
          <c:showVal val="1"/>
          <c:showCatName val="0"/>
          <c:showSerName val="0"/>
          <c:showPercent val="0"/>
          <c:showBubbleSize val="0"/>
        </c:dLbls>
        <c:gapWidth val="75"/>
        <c:axId val="159569183"/>
        <c:axId val="159577503"/>
      </c:barChart>
      <c:catAx>
        <c:axId val="159569183"/>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lgn="r">
              <a:defRPr sz="1050" b="0" i="0" u="none" strike="noStrike" kern="1200" baseline="0">
                <a:solidFill>
                  <a:schemeClr val="tx1">
                    <a:lumMod val="65000"/>
                    <a:lumOff val="35000"/>
                  </a:schemeClr>
                </a:solidFill>
                <a:latin typeface="+mn-lt"/>
                <a:ea typeface="+mn-ea"/>
                <a:cs typeface="+mn-cs"/>
              </a:defRPr>
            </a:pPr>
            <a:endParaRPr lang="en-US"/>
          </a:p>
        </c:txPr>
        <c:crossAx val="159577503"/>
        <c:crosses val="autoZero"/>
        <c:auto val="1"/>
        <c:lblAlgn val="ctr"/>
        <c:lblOffset val="100"/>
        <c:noMultiLvlLbl val="0"/>
      </c:catAx>
      <c:valAx>
        <c:axId val="159577503"/>
        <c:scaling>
          <c:orientation val="minMax"/>
          <c:max val="1.1000000000000001"/>
        </c:scaling>
        <c:delete val="1"/>
        <c:axPos val="t"/>
        <c:numFmt formatCode="0%" sourceLinked="1"/>
        <c:majorTickMark val="out"/>
        <c:minorTickMark val="none"/>
        <c:tickLblPos val="nextTo"/>
        <c:crossAx val="159569183"/>
        <c:crosses val="autoZero"/>
        <c:crossBetween val="between"/>
      </c:valAx>
      <c:spPr>
        <a:noFill/>
        <a:ln>
          <a:noFill/>
        </a:ln>
        <a:effectLst/>
      </c:spPr>
    </c:plotArea>
    <c:plotVisOnly val="1"/>
    <c:dispBlanksAs val="gap"/>
    <c:showDLblsOverMax val="0"/>
    <c:extLst/>
  </c:chart>
  <c:spPr>
    <a:noFill/>
    <a:ln>
      <a:noFill/>
    </a:ln>
    <a:effectLst/>
  </c:spPr>
  <c:txPr>
    <a:bodyPr/>
    <a:lstStyle/>
    <a:p>
      <a:pPr>
        <a:defRPr sz="1200"/>
      </a:pPr>
      <a:endParaRPr lang="en-US"/>
    </a:p>
  </c:txPr>
  <c:externalData r:id="rId4">
    <c:autoUpdate val="0"/>
  </c:externalData>
</c:chartSpace>
</file>

<file path=ppt/charts/chart6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5.4347333664250798E-2"/>
          <c:y val="0.13582762736930701"/>
          <c:w val="0.91874796503659895"/>
          <c:h val="0.69430989913579899"/>
        </c:manualLayout>
      </c:layout>
      <c:barChart>
        <c:barDir val="bar"/>
        <c:grouping val="clustered"/>
        <c:varyColors val="0"/>
        <c:ser>
          <c:idx val="0"/>
          <c:order val="0"/>
          <c:tx>
            <c:strRef>
              <c:f>Sheet1!$B$1</c:f>
              <c:strCache>
                <c:ptCount val="1"/>
                <c:pt idx="0">
                  <c:v>2022 Results</c:v>
                </c:pt>
              </c:strCache>
            </c:strRef>
          </c:tx>
          <c:spPr>
            <a:solidFill>
              <a:srgbClr val="3CD5AF">
                <a:lumMod val="60000"/>
                <a:lumOff val="40000"/>
              </a:srgbClr>
            </a:solidFill>
          </c:spPr>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Sheet1!$A$2:$A$6</c:f>
              <c:strCache>
                <c:ptCount val="5"/>
                <c:pt idx="0">
                  <c:v>Infusion safety events</c:v>
                </c:pt>
                <c:pt idx="1">
                  <c:v>Interoperability compliance (nurse scanning to auto-program pump)</c:v>
                </c:pt>
                <c:pt idx="2">
                  <c:v>Drug library compliance (nurse opting out of drug library)</c:v>
                </c:pt>
                <c:pt idx="3">
                  <c:v>Recording information to enhance Drug Library settings</c:v>
                </c:pt>
                <c:pt idx="4">
                  <c:v>Other</c:v>
                </c:pt>
              </c:strCache>
            </c:strRef>
          </c:cat>
          <c:val>
            <c:numRef>
              <c:f>Sheet1!$B$2:$B$6</c:f>
              <c:numCache>
                <c:formatCode>0%</c:formatCode>
                <c:ptCount val="5"/>
                <c:pt idx="0">
                  <c:v>0.68238213399503722</c:v>
                </c:pt>
                <c:pt idx="1">
                  <c:v>0.63771712158808935</c:v>
                </c:pt>
                <c:pt idx="2">
                  <c:v>0.54590570719602982</c:v>
                </c:pt>
                <c:pt idx="3">
                  <c:v>0.3784119106699752</c:v>
                </c:pt>
                <c:pt idx="4">
                  <c:v>5.7071960297766747E-2</c:v>
                </c:pt>
              </c:numCache>
            </c:numRef>
          </c:val>
          <c:extLst>
            <c:ext xmlns:c16="http://schemas.microsoft.com/office/drawing/2014/chart" uri="{C3380CC4-5D6E-409C-BE32-E72D297353CC}">
              <c16:uniqueId val="{00000000-F449-A14E-8181-7113796305A5}"/>
            </c:ext>
          </c:extLst>
        </c:ser>
        <c:dLbls>
          <c:showLegendKey val="0"/>
          <c:showVal val="0"/>
          <c:showCatName val="0"/>
          <c:showSerName val="0"/>
          <c:showPercent val="0"/>
          <c:showBubbleSize val="0"/>
        </c:dLbls>
        <c:gapWidth val="150"/>
        <c:axId val="2136451416"/>
        <c:axId val="2136455048"/>
      </c:barChart>
      <c:catAx>
        <c:axId val="213645141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0" spcFirstLastPara="1" vertOverflow="ellipsis" wrap="square" anchor="ctr" anchorCtr="1"/>
          <a:lstStyle/>
          <a:p>
            <a:pPr algn="r">
              <a:defRPr sz="1000" b="0" i="0" u="none" strike="noStrike" kern="1200" baseline="0">
                <a:solidFill>
                  <a:srgbClr val="1E22AA"/>
                </a:solidFill>
                <a:latin typeface="Prometo Medium" panose="020B0604030203060203" pitchFamily="34" charset="77"/>
                <a:ea typeface="+mn-ea"/>
                <a:cs typeface="+mn-cs"/>
              </a:defRPr>
            </a:pPr>
            <a:endParaRPr lang="en-US"/>
          </a:p>
        </c:txPr>
        <c:crossAx val="2136455048"/>
        <c:crosses val="autoZero"/>
        <c:auto val="1"/>
        <c:lblAlgn val="ctr"/>
        <c:lblOffset val="100"/>
        <c:noMultiLvlLbl val="0"/>
      </c:catAx>
      <c:valAx>
        <c:axId val="2136455048"/>
        <c:scaling>
          <c:orientation val="minMax"/>
        </c:scaling>
        <c:delete val="0"/>
        <c:axPos val="b"/>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bg1"/>
                </a:solidFill>
                <a:latin typeface="Prometo Medium" panose="020B0604030203060203" pitchFamily="34" charset="77"/>
                <a:ea typeface="+mn-ea"/>
                <a:cs typeface="+mn-cs"/>
              </a:defRPr>
            </a:pPr>
            <a:endParaRPr lang="en-US"/>
          </a:p>
        </c:txPr>
        <c:crossAx val="2136451416"/>
        <c:crosses val="max"/>
        <c:crossBetween val="between"/>
      </c:valAx>
      <c:spPr>
        <a:noFill/>
        <a:ln>
          <a:noFill/>
        </a:ln>
        <a:effectLst/>
      </c:spPr>
    </c:plotArea>
    <c:legend>
      <c:legendPos val="b"/>
      <c:layout>
        <c:manualLayout>
          <c:xMode val="edge"/>
          <c:yMode val="edge"/>
          <c:x val="0.254455245797505"/>
          <c:y val="2.1243812687281701E-2"/>
          <c:w val="0.74554476467555342"/>
          <c:h val="4.6166339706265845E-2"/>
        </c:manualLayout>
      </c:layout>
      <c:overlay val="0"/>
      <c:spPr>
        <a:noFill/>
        <a:ln>
          <a:noFill/>
        </a:ln>
        <a:effectLst/>
      </c:spPr>
      <c:txPr>
        <a:bodyPr rot="0" spcFirstLastPara="1" vertOverflow="ellipsis" vert="horz" wrap="square" anchor="ctr" anchorCtr="1"/>
        <a:lstStyle/>
        <a:p>
          <a:pPr>
            <a:defRPr sz="1200" b="0" i="0" u="none" strike="noStrike" kern="1200" baseline="0">
              <a:solidFill>
                <a:srgbClr val="1E22AA"/>
              </a:solidFill>
              <a:latin typeface="Century Gothic" panose="020B0502020202020204" pitchFamily="34" charset="0"/>
              <a:ea typeface="Open Sans Semibold" charset="0"/>
              <a:cs typeface="Open Sans Semibold" charset="0"/>
            </a:defRPr>
          </a:pPr>
          <a:endParaRPr lang="en-US"/>
        </a:p>
      </c:txPr>
    </c:legend>
    <c:plotVisOnly val="1"/>
    <c:dispBlanksAs val="gap"/>
    <c:showDLblsOverMax val="0"/>
  </c:chart>
  <c:spPr>
    <a:noFill/>
    <a:ln>
      <a:noFill/>
    </a:ln>
    <a:effectLst/>
  </c:spPr>
  <c:txPr>
    <a:bodyPr/>
    <a:lstStyle/>
    <a:p>
      <a:pPr>
        <a:defRPr sz="1200">
          <a:latin typeface="+mn-lt"/>
        </a:defRPr>
      </a:pPr>
      <a:endParaRPr lang="en-US"/>
    </a:p>
  </c:txPr>
  <c:externalData r:id="rId2">
    <c:autoUpdate val="0"/>
  </c:externalData>
</c:chartSpace>
</file>

<file path=ppt/charts/chart6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34162474210571742"/>
          <c:y val="0.13614776857023403"/>
          <c:w val="0.60769381750709006"/>
          <c:h val="0.83989573145110152"/>
        </c:manualLayout>
      </c:layout>
      <c:barChart>
        <c:barDir val="bar"/>
        <c:grouping val="clustered"/>
        <c:varyColors val="0"/>
        <c:ser>
          <c:idx val="0"/>
          <c:order val="0"/>
          <c:tx>
            <c:strRef>
              <c:f>Sheet1!$B$1</c:f>
              <c:strCache>
                <c:ptCount val="1"/>
                <c:pt idx="0">
                  <c:v>2022 Results</c:v>
                </c:pt>
              </c:strCache>
            </c:strRef>
          </c:tx>
          <c:spPr>
            <a:solidFill>
              <a:srgbClr val="FFFFFF">
                <a:lumMod val="75000"/>
              </a:srgbClr>
            </a:solidFill>
            <a:ln>
              <a:noFill/>
            </a:ln>
            <a:effectLst/>
          </c:spPr>
          <c:invertIfNegative val="0"/>
          <c:dPt>
            <c:idx val="0"/>
            <c:invertIfNegative val="0"/>
            <c:bubble3D val="0"/>
            <c:spPr>
              <a:solidFill>
                <a:srgbClr val="7030A0"/>
              </a:solidFill>
              <a:ln>
                <a:noFill/>
              </a:ln>
              <a:effectLst/>
            </c:spPr>
            <c:extLst>
              <c:ext xmlns:c16="http://schemas.microsoft.com/office/drawing/2014/chart" uri="{C3380CC4-5D6E-409C-BE32-E72D297353CC}">
                <c16:uniqueId val="{00000001-13C5-4DD7-A9E9-63C160745DA7}"/>
              </c:ext>
            </c:extLst>
          </c:dPt>
          <c:dPt>
            <c:idx val="1"/>
            <c:invertIfNegative val="0"/>
            <c:bubble3D val="0"/>
            <c:spPr>
              <a:solidFill>
                <a:srgbClr val="FFFFFF">
                  <a:lumMod val="75000"/>
                </a:srgbClr>
              </a:solidFill>
              <a:ln>
                <a:noFill/>
              </a:ln>
              <a:effectLst/>
            </c:spPr>
            <c:extLst>
              <c:ext xmlns:c16="http://schemas.microsoft.com/office/drawing/2014/chart" uri="{C3380CC4-5D6E-409C-BE32-E72D297353CC}">
                <c16:uniqueId val="{00000003-13C5-4DD7-A9E9-63C160745DA7}"/>
              </c:ext>
            </c:extLst>
          </c:dPt>
          <c:dPt>
            <c:idx val="2"/>
            <c:invertIfNegative val="0"/>
            <c:bubble3D val="0"/>
            <c:spPr>
              <a:solidFill>
                <a:srgbClr val="FFFFFF">
                  <a:lumMod val="75000"/>
                </a:srgbClr>
              </a:solidFill>
              <a:ln>
                <a:noFill/>
              </a:ln>
              <a:effectLst/>
            </c:spPr>
            <c:extLst>
              <c:ext xmlns:c16="http://schemas.microsoft.com/office/drawing/2014/chart" uri="{C3380CC4-5D6E-409C-BE32-E72D297353CC}">
                <c16:uniqueId val="{00000005-13C5-4DD7-A9E9-63C160745DA7}"/>
              </c:ext>
            </c:extLst>
          </c:dPt>
          <c:dPt>
            <c:idx val="3"/>
            <c:invertIfNegative val="0"/>
            <c:bubble3D val="0"/>
            <c:spPr>
              <a:solidFill>
                <a:srgbClr val="0070C0"/>
              </a:solidFill>
              <a:ln>
                <a:noFill/>
              </a:ln>
              <a:effectLst/>
            </c:spPr>
            <c:extLst>
              <c:ext xmlns:c16="http://schemas.microsoft.com/office/drawing/2014/chart" uri="{C3380CC4-5D6E-409C-BE32-E72D297353CC}">
                <c16:uniqueId val="{00000007-13C5-4DD7-A9E9-63C160745DA7}"/>
              </c:ext>
            </c:extLst>
          </c:dPt>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Infusion safety events</c:v>
                </c:pt>
                <c:pt idx="1">
                  <c:v>Interoperability compliance (nurse scanning to auto-program pump)</c:v>
                </c:pt>
                <c:pt idx="2">
                  <c:v>Drug library compliance (nurse opting out of drug library)</c:v>
                </c:pt>
                <c:pt idx="3">
                  <c:v>Recording information to enhance Drug Library settings</c:v>
                </c:pt>
                <c:pt idx="4">
                  <c:v>Other</c:v>
                </c:pt>
              </c:strCache>
            </c:strRef>
          </c:cat>
          <c:val>
            <c:numRef>
              <c:f>Sheet1!$B$2:$B$6</c:f>
              <c:numCache>
                <c:formatCode>0%</c:formatCode>
                <c:ptCount val="5"/>
                <c:pt idx="0">
                  <c:v>0.68</c:v>
                </c:pt>
                <c:pt idx="1">
                  <c:v>0.64</c:v>
                </c:pt>
                <c:pt idx="2">
                  <c:v>0.55000000000000004</c:v>
                </c:pt>
                <c:pt idx="3">
                  <c:v>0.38</c:v>
                </c:pt>
                <c:pt idx="4">
                  <c:v>0.06</c:v>
                </c:pt>
              </c:numCache>
            </c:numRef>
          </c:val>
          <c:extLst>
            <c:ext xmlns:c16="http://schemas.microsoft.com/office/drawing/2014/chart" uri="{C3380CC4-5D6E-409C-BE32-E72D297353CC}">
              <c16:uniqueId val="{00000006-13C5-4DD7-A9E9-63C160745DA7}"/>
            </c:ext>
          </c:extLst>
        </c:ser>
        <c:dLbls>
          <c:dLblPos val="outEnd"/>
          <c:showLegendKey val="0"/>
          <c:showVal val="1"/>
          <c:showCatName val="0"/>
          <c:showSerName val="0"/>
          <c:showPercent val="0"/>
          <c:showBubbleSize val="0"/>
        </c:dLbls>
        <c:gapWidth val="75"/>
        <c:axId val="159569183"/>
        <c:axId val="159577503"/>
      </c:barChart>
      <c:catAx>
        <c:axId val="159569183"/>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lgn="r">
              <a:defRPr sz="1200" b="0" i="0" u="none" strike="noStrike" kern="1200" baseline="0">
                <a:solidFill>
                  <a:schemeClr val="tx1">
                    <a:lumMod val="65000"/>
                    <a:lumOff val="35000"/>
                  </a:schemeClr>
                </a:solidFill>
                <a:latin typeface="+mn-lt"/>
                <a:ea typeface="+mn-ea"/>
                <a:cs typeface="+mn-cs"/>
              </a:defRPr>
            </a:pPr>
            <a:endParaRPr lang="en-US"/>
          </a:p>
        </c:txPr>
        <c:crossAx val="159577503"/>
        <c:crosses val="autoZero"/>
        <c:auto val="1"/>
        <c:lblAlgn val="ctr"/>
        <c:lblOffset val="100"/>
        <c:noMultiLvlLbl val="0"/>
      </c:catAx>
      <c:valAx>
        <c:axId val="159577503"/>
        <c:scaling>
          <c:orientation val="minMax"/>
          <c:max val="1.1000000000000001"/>
        </c:scaling>
        <c:delete val="1"/>
        <c:axPos val="t"/>
        <c:numFmt formatCode="0%" sourceLinked="1"/>
        <c:majorTickMark val="out"/>
        <c:minorTickMark val="none"/>
        <c:tickLblPos val="nextTo"/>
        <c:crossAx val="159569183"/>
        <c:crosses val="autoZero"/>
        <c:crossBetween val="between"/>
      </c:valAx>
      <c:spPr>
        <a:noFill/>
        <a:ln>
          <a:noFill/>
        </a:ln>
        <a:effectLst/>
      </c:spPr>
    </c:plotArea>
    <c:plotVisOnly val="1"/>
    <c:dispBlanksAs val="gap"/>
    <c:showDLblsOverMax val="0"/>
    <c:extLst/>
  </c:chart>
  <c:spPr>
    <a:noFill/>
    <a:ln>
      <a:noFill/>
    </a:ln>
    <a:effectLst/>
  </c:spPr>
  <c:txPr>
    <a:bodyPr/>
    <a:lstStyle/>
    <a:p>
      <a:pPr>
        <a:defRPr sz="1200"/>
      </a:pPr>
      <a:endParaRPr lang="en-US"/>
    </a:p>
  </c:txPr>
  <c:externalData r:id="rId4">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5.4347333664250798E-2"/>
          <c:y val="0.13582762736930701"/>
          <c:w val="0.91874796503659895"/>
          <c:h val="0.69430989913579899"/>
        </c:manualLayout>
      </c:layout>
      <c:barChart>
        <c:barDir val="bar"/>
        <c:grouping val="clustered"/>
        <c:varyColors val="0"/>
        <c:ser>
          <c:idx val="0"/>
          <c:order val="0"/>
          <c:tx>
            <c:strRef>
              <c:f>Sheet1!$B$1</c:f>
              <c:strCache>
                <c:ptCount val="1"/>
                <c:pt idx="0">
                  <c:v>2022 Results</c:v>
                </c:pt>
              </c:strCache>
            </c:strRef>
          </c:tx>
          <c:spPr>
            <a:solidFill>
              <a:srgbClr val="3CD5AF">
                <a:lumMod val="60000"/>
                <a:lumOff val="40000"/>
              </a:srgbClr>
            </a:solidFill>
            <a:ln>
              <a:noFill/>
            </a:ln>
            <a:effectLst/>
          </c:spPr>
          <c:invertIfNegative val="0"/>
          <c:cat>
            <c:strRef>
              <c:f>Sheet1!$A$2:$A$11</c:f>
              <c:strCache>
                <c:ptCount val="10"/>
                <c:pt idx="0">
                  <c:v>$301,000 or higher</c:v>
                </c:pt>
                <c:pt idx="1">
                  <c:v>$251,000 to $300,000</c:v>
                </c:pt>
                <c:pt idx="2">
                  <c:v>$201,000 to $250,000</c:v>
                </c:pt>
                <c:pt idx="3">
                  <c:v>$176,000 to $200,000</c:v>
                </c:pt>
                <c:pt idx="4">
                  <c:v>$151,000 to $175,000</c:v>
                </c:pt>
                <c:pt idx="5">
                  <c:v>$126,000 to $150,000</c:v>
                </c:pt>
                <c:pt idx="6">
                  <c:v>$101,000 to $125,000</c:v>
                </c:pt>
                <c:pt idx="7">
                  <c:v>$76,000 to $100,000</c:v>
                </c:pt>
                <c:pt idx="8">
                  <c:v>$51,000 to $75,000</c:v>
                </c:pt>
                <c:pt idx="9">
                  <c:v>$50,000 or less</c:v>
                </c:pt>
              </c:strCache>
            </c:strRef>
          </c:cat>
          <c:val>
            <c:numRef>
              <c:f>Sheet1!$B$2:$B$11</c:f>
              <c:numCache>
                <c:formatCode>0%</c:formatCode>
                <c:ptCount val="10"/>
                <c:pt idx="0">
                  <c:v>0</c:v>
                </c:pt>
                <c:pt idx="1">
                  <c:v>0.01</c:v>
                </c:pt>
                <c:pt idx="2">
                  <c:v>0.04</c:v>
                </c:pt>
                <c:pt idx="3">
                  <c:v>0.05</c:v>
                </c:pt>
                <c:pt idx="4">
                  <c:v>0.08</c:v>
                </c:pt>
                <c:pt idx="5">
                  <c:v>0.15</c:v>
                </c:pt>
                <c:pt idx="6">
                  <c:v>0.27</c:v>
                </c:pt>
                <c:pt idx="7">
                  <c:v>0.24</c:v>
                </c:pt>
                <c:pt idx="8">
                  <c:v>0.11</c:v>
                </c:pt>
                <c:pt idx="9">
                  <c:v>0.02</c:v>
                </c:pt>
              </c:numCache>
            </c:numRef>
          </c:val>
          <c:extLst>
            <c:ext xmlns:c16="http://schemas.microsoft.com/office/drawing/2014/chart" uri="{C3380CC4-5D6E-409C-BE32-E72D297353CC}">
              <c16:uniqueId val="{00000000-F449-A14E-8181-7113796305A5}"/>
            </c:ext>
          </c:extLst>
        </c:ser>
        <c:dLbls>
          <c:showLegendKey val="0"/>
          <c:showVal val="0"/>
          <c:showCatName val="0"/>
          <c:showSerName val="0"/>
          <c:showPercent val="0"/>
          <c:showBubbleSize val="0"/>
        </c:dLbls>
        <c:gapWidth val="150"/>
        <c:axId val="2143743208"/>
        <c:axId val="-2121666104"/>
      </c:barChart>
      <c:catAx>
        <c:axId val="2143743208"/>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0" spcFirstLastPara="1" vertOverflow="ellipsis" wrap="square" anchor="ctr" anchorCtr="1"/>
          <a:lstStyle/>
          <a:p>
            <a:pPr algn="r">
              <a:defRPr sz="1000" b="0" i="0" u="none" strike="noStrike" kern="1200" baseline="0">
                <a:solidFill>
                  <a:srgbClr val="1E22AA"/>
                </a:solidFill>
                <a:latin typeface="Prometo Medium" panose="020B0604030203060203" pitchFamily="34" charset="77"/>
                <a:ea typeface="+mn-ea"/>
                <a:cs typeface="+mn-cs"/>
              </a:defRPr>
            </a:pPr>
            <a:endParaRPr lang="en-US"/>
          </a:p>
        </c:txPr>
        <c:crossAx val="-2121666104"/>
        <c:crosses val="autoZero"/>
        <c:auto val="1"/>
        <c:lblAlgn val="ctr"/>
        <c:lblOffset val="100"/>
        <c:noMultiLvlLbl val="0"/>
      </c:catAx>
      <c:valAx>
        <c:axId val="-2121666104"/>
        <c:scaling>
          <c:orientation val="minMax"/>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rgbClr val="1E22AA"/>
                </a:solidFill>
                <a:latin typeface="Prometo Medium" panose="020B0604030203060203" pitchFamily="34" charset="77"/>
                <a:ea typeface="+mn-ea"/>
                <a:cs typeface="+mn-cs"/>
              </a:defRPr>
            </a:pPr>
            <a:endParaRPr lang="en-US"/>
          </a:p>
        </c:txPr>
        <c:crossAx val="2143743208"/>
        <c:crosses val="max"/>
        <c:crossBetween val="between"/>
      </c:valAx>
      <c:spPr>
        <a:noFill/>
        <a:ln>
          <a:noFill/>
        </a:ln>
        <a:effectLst/>
      </c:spPr>
    </c:plotArea>
    <c:legend>
      <c:legendPos val="b"/>
      <c:layout>
        <c:manualLayout>
          <c:xMode val="edge"/>
          <c:yMode val="edge"/>
          <c:x val="0.38143941684708765"/>
          <c:y val="3.498712174626243E-2"/>
          <c:w val="0.2051322807888547"/>
          <c:h val="4.6166339706265845E-2"/>
        </c:manualLayout>
      </c:layout>
      <c:overlay val="0"/>
      <c:spPr>
        <a:noFill/>
        <a:ln>
          <a:noFill/>
        </a:ln>
        <a:effectLst/>
      </c:spPr>
      <c:txPr>
        <a:bodyPr rot="0" spcFirstLastPara="1" vertOverflow="ellipsis" vert="horz" wrap="square" anchor="ctr" anchorCtr="1"/>
        <a:lstStyle/>
        <a:p>
          <a:pPr>
            <a:defRPr sz="1200" b="0" i="0" u="none" strike="noStrike" kern="1200" baseline="0">
              <a:solidFill>
                <a:srgbClr val="1E22AA"/>
              </a:solidFill>
              <a:latin typeface="Century Gothic" panose="020B0502020202020204" pitchFamily="34" charset="0"/>
              <a:ea typeface="Open Sans Semibold" charset="0"/>
              <a:cs typeface="Open Sans Semibold" charset="0"/>
            </a:defRPr>
          </a:pPr>
          <a:endParaRPr lang="en-US"/>
        </a:p>
      </c:txPr>
    </c:legend>
    <c:plotVisOnly val="1"/>
    <c:dispBlanksAs val="gap"/>
    <c:showDLblsOverMax val="0"/>
  </c:chart>
  <c:spPr>
    <a:noFill/>
    <a:ln>
      <a:noFill/>
    </a:ln>
    <a:effectLst/>
  </c:spPr>
  <c:txPr>
    <a:bodyPr/>
    <a:lstStyle/>
    <a:p>
      <a:pPr>
        <a:defRPr sz="1200">
          <a:latin typeface="+mn-lt"/>
        </a:defRPr>
      </a:pPr>
      <a:endParaRPr lang="en-US"/>
    </a:p>
  </c:txPr>
  <c:externalData r:id="rId2">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5.4347333664250798E-2"/>
          <c:y val="0.13582762736930701"/>
          <c:w val="0.91874796503659895"/>
          <c:h val="0.69430989913579899"/>
        </c:manualLayout>
      </c:layout>
      <c:barChart>
        <c:barDir val="bar"/>
        <c:grouping val="clustered"/>
        <c:varyColors val="0"/>
        <c:ser>
          <c:idx val="0"/>
          <c:order val="0"/>
          <c:tx>
            <c:strRef>
              <c:f>Sheet1!$B$1</c:f>
              <c:strCache>
                <c:ptCount val="1"/>
                <c:pt idx="0">
                  <c:v>PhD/NP/Doctorate</c:v>
                </c:pt>
              </c:strCache>
            </c:strRef>
          </c:tx>
          <c:spPr>
            <a:solidFill>
              <a:srgbClr val="1E22AA">
                <a:lumMod val="75000"/>
              </a:srgbClr>
            </a:solidFill>
            <a:ln>
              <a:noFill/>
            </a:ln>
            <a:effectLst/>
          </c:spPr>
          <c:invertIfNegative val="0"/>
          <c:cat>
            <c:strRef>
              <c:f>Sheet1!$A$2:$A$9</c:f>
              <c:strCache>
                <c:ptCount val="8"/>
                <c:pt idx="0">
                  <c:v>$201,000 or more</c:v>
                </c:pt>
                <c:pt idx="1">
                  <c:v>$176,000 to $200,000</c:v>
                </c:pt>
                <c:pt idx="2">
                  <c:v>$151,000 to $175,000</c:v>
                </c:pt>
                <c:pt idx="3">
                  <c:v>$126,000 to $150,000</c:v>
                </c:pt>
                <c:pt idx="4">
                  <c:v>$101,000 to $125,000</c:v>
                </c:pt>
                <c:pt idx="5">
                  <c:v>$76,000 to $100,000</c:v>
                </c:pt>
                <c:pt idx="6">
                  <c:v>$51,000 to $75,000</c:v>
                </c:pt>
                <c:pt idx="7">
                  <c:v>$50,000 or less</c:v>
                </c:pt>
              </c:strCache>
            </c:strRef>
          </c:cat>
          <c:val>
            <c:numRef>
              <c:f>Sheet1!$B$2:$B$9</c:f>
              <c:numCache>
                <c:formatCode>0%</c:formatCode>
                <c:ptCount val="8"/>
                <c:pt idx="0">
                  <c:v>0.17</c:v>
                </c:pt>
                <c:pt idx="1">
                  <c:v>8.4415584415584416E-2</c:v>
                </c:pt>
                <c:pt idx="2">
                  <c:v>0.13636363636363635</c:v>
                </c:pt>
                <c:pt idx="3">
                  <c:v>0.15584415584415584</c:v>
                </c:pt>
                <c:pt idx="4">
                  <c:v>0.25974025974025972</c:v>
                </c:pt>
                <c:pt idx="5">
                  <c:v>0.11688311688311687</c:v>
                </c:pt>
                <c:pt idx="6">
                  <c:v>3.2467532467532464E-2</c:v>
                </c:pt>
                <c:pt idx="7">
                  <c:v>2.5974025974025972E-2</c:v>
                </c:pt>
              </c:numCache>
            </c:numRef>
          </c:val>
          <c:extLst>
            <c:ext xmlns:c16="http://schemas.microsoft.com/office/drawing/2014/chart" uri="{C3380CC4-5D6E-409C-BE32-E72D297353CC}">
              <c16:uniqueId val="{00000000-F449-A14E-8181-7113796305A5}"/>
            </c:ext>
          </c:extLst>
        </c:ser>
        <c:ser>
          <c:idx val="1"/>
          <c:order val="1"/>
          <c:tx>
            <c:strRef>
              <c:f>Sheet1!$C$1</c:f>
              <c:strCache>
                <c:ptCount val="1"/>
                <c:pt idx="0">
                  <c:v>Masters</c:v>
                </c:pt>
              </c:strCache>
            </c:strRef>
          </c:tx>
          <c:spPr>
            <a:solidFill>
              <a:srgbClr val="1E22AA">
                <a:lumMod val="60000"/>
                <a:lumOff val="40000"/>
              </a:srgbClr>
            </a:solidFill>
            <a:ln>
              <a:noFill/>
            </a:ln>
            <a:effectLst/>
          </c:spPr>
          <c:invertIfNegative val="0"/>
          <c:cat>
            <c:strRef>
              <c:f>Sheet1!$A$2:$A$9</c:f>
              <c:strCache>
                <c:ptCount val="8"/>
                <c:pt idx="0">
                  <c:v>$201,000 or more</c:v>
                </c:pt>
                <c:pt idx="1">
                  <c:v>$176,000 to $200,000</c:v>
                </c:pt>
                <c:pt idx="2">
                  <c:v>$151,000 to $175,000</c:v>
                </c:pt>
                <c:pt idx="3">
                  <c:v>$126,000 to $150,000</c:v>
                </c:pt>
                <c:pt idx="4">
                  <c:v>$101,000 to $125,000</c:v>
                </c:pt>
                <c:pt idx="5">
                  <c:v>$76,000 to $100,000</c:v>
                </c:pt>
                <c:pt idx="6">
                  <c:v>$51,000 to $75,000</c:v>
                </c:pt>
                <c:pt idx="7">
                  <c:v>$50,000 or less</c:v>
                </c:pt>
              </c:strCache>
            </c:strRef>
          </c:cat>
          <c:val>
            <c:numRef>
              <c:f>Sheet1!$C$2:$C$9</c:f>
              <c:numCache>
                <c:formatCode>0%</c:formatCode>
                <c:ptCount val="8"/>
                <c:pt idx="0">
                  <c:v>0.06</c:v>
                </c:pt>
                <c:pt idx="1">
                  <c:v>5.9773828756058162E-2</c:v>
                </c:pt>
                <c:pt idx="2">
                  <c:v>9.5315024232633286E-2</c:v>
                </c:pt>
                <c:pt idx="3">
                  <c:v>0.18901453957996769</c:v>
                </c:pt>
                <c:pt idx="4">
                  <c:v>0.28271405492730212</c:v>
                </c:pt>
                <c:pt idx="5">
                  <c:v>0.21647819063004847</c:v>
                </c:pt>
                <c:pt idx="6">
                  <c:v>6.1389337641357032E-2</c:v>
                </c:pt>
                <c:pt idx="7" formatCode="General">
                  <c:v>0</c:v>
                </c:pt>
              </c:numCache>
            </c:numRef>
          </c:val>
          <c:extLst>
            <c:ext xmlns:c16="http://schemas.microsoft.com/office/drawing/2014/chart" uri="{C3380CC4-5D6E-409C-BE32-E72D297353CC}">
              <c16:uniqueId val="{00000001-F449-A14E-8181-7113796305A5}"/>
            </c:ext>
          </c:extLst>
        </c:ser>
        <c:ser>
          <c:idx val="2"/>
          <c:order val="2"/>
          <c:tx>
            <c:strRef>
              <c:f>Sheet1!$D$1</c:f>
              <c:strCache>
                <c:ptCount val="1"/>
                <c:pt idx="0">
                  <c:v>Bachelors</c:v>
                </c:pt>
              </c:strCache>
            </c:strRef>
          </c:tx>
          <c:spPr>
            <a:solidFill>
              <a:srgbClr val="1E22AA">
                <a:lumMod val="40000"/>
                <a:lumOff val="60000"/>
              </a:srgbClr>
            </a:solidFill>
            <a:ln w="25400">
              <a:noFill/>
              <a:headEnd w="lg" len="lg"/>
              <a:tailEnd w="lg" len="lg"/>
            </a:ln>
            <a:effectLst/>
          </c:spPr>
          <c:invertIfNegative val="0"/>
          <c:cat>
            <c:strRef>
              <c:f>Sheet1!$A$2:$A$9</c:f>
              <c:strCache>
                <c:ptCount val="8"/>
                <c:pt idx="0">
                  <c:v>$201,000 or more</c:v>
                </c:pt>
                <c:pt idx="1">
                  <c:v>$176,000 to $200,000</c:v>
                </c:pt>
                <c:pt idx="2">
                  <c:v>$151,000 to $175,000</c:v>
                </c:pt>
                <c:pt idx="3">
                  <c:v>$126,000 to $150,000</c:v>
                </c:pt>
                <c:pt idx="4">
                  <c:v>$101,000 to $125,000</c:v>
                </c:pt>
                <c:pt idx="5">
                  <c:v>$76,000 to $100,000</c:v>
                </c:pt>
                <c:pt idx="6">
                  <c:v>$51,000 to $75,000</c:v>
                </c:pt>
                <c:pt idx="7">
                  <c:v>$50,000 or less</c:v>
                </c:pt>
              </c:strCache>
            </c:strRef>
          </c:cat>
          <c:val>
            <c:numRef>
              <c:f>Sheet1!$D$2:$D$9</c:f>
              <c:numCache>
                <c:formatCode>0%</c:formatCode>
                <c:ptCount val="8"/>
                <c:pt idx="0">
                  <c:v>0.04</c:v>
                </c:pt>
                <c:pt idx="1">
                  <c:v>3.8297872340425532E-2</c:v>
                </c:pt>
                <c:pt idx="2">
                  <c:v>8.2978723404255314E-2</c:v>
                </c:pt>
                <c:pt idx="3">
                  <c:v>0.17872340425531916</c:v>
                </c:pt>
                <c:pt idx="4">
                  <c:v>0.25957446808510637</c:v>
                </c:pt>
                <c:pt idx="5">
                  <c:v>0.25957446808510637</c:v>
                </c:pt>
                <c:pt idx="6">
                  <c:v>0.10638297872340426</c:v>
                </c:pt>
                <c:pt idx="7">
                  <c:v>1.7021276595744681E-2</c:v>
                </c:pt>
              </c:numCache>
            </c:numRef>
          </c:val>
          <c:extLst>
            <c:ext xmlns:c16="http://schemas.microsoft.com/office/drawing/2014/chart" uri="{C3380CC4-5D6E-409C-BE32-E72D297353CC}">
              <c16:uniqueId val="{00000002-F449-A14E-8181-7113796305A5}"/>
            </c:ext>
          </c:extLst>
        </c:ser>
        <c:ser>
          <c:idx val="3"/>
          <c:order val="3"/>
          <c:tx>
            <c:strRef>
              <c:f>Sheet1!$E$1</c:f>
              <c:strCache>
                <c:ptCount val="1"/>
                <c:pt idx="0">
                  <c:v>ADN/LPN</c:v>
                </c:pt>
              </c:strCache>
            </c:strRef>
          </c:tx>
          <c:spPr>
            <a:solidFill>
              <a:srgbClr val="1E22AA">
                <a:lumMod val="20000"/>
                <a:lumOff val="80000"/>
              </a:srgbClr>
            </a:solidFill>
          </c:spPr>
          <c:invertIfNegative val="0"/>
          <c:cat>
            <c:strRef>
              <c:f>Sheet1!$A$2:$A$9</c:f>
              <c:strCache>
                <c:ptCount val="8"/>
                <c:pt idx="0">
                  <c:v>$201,000 or more</c:v>
                </c:pt>
                <c:pt idx="1">
                  <c:v>$176,000 to $200,000</c:v>
                </c:pt>
                <c:pt idx="2">
                  <c:v>$151,000 to $175,000</c:v>
                </c:pt>
                <c:pt idx="3">
                  <c:v>$126,000 to $150,000</c:v>
                </c:pt>
                <c:pt idx="4">
                  <c:v>$101,000 to $125,000</c:v>
                </c:pt>
                <c:pt idx="5">
                  <c:v>$76,000 to $100,000</c:v>
                </c:pt>
                <c:pt idx="6">
                  <c:v>$51,000 to $75,000</c:v>
                </c:pt>
                <c:pt idx="7">
                  <c:v>$50,000 or less</c:v>
                </c:pt>
              </c:strCache>
            </c:strRef>
          </c:cat>
          <c:val>
            <c:numRef>
              <c:f>Sheet1!$E$2:$E$9</c:f>
              <c:numCache>
                <c:formatCode>0%</c:formatCode>
                <c:ptCount val="8"/>
                <c:pt idx="0">
                  <c:v>7.0000000000000007E-2</c:v>
                </c:pt>
                <c:pt idx="1">
                  <c:v>3.5502958579881658E-2</c:v>
                </c:pt>
                <c:pt idx="2">
                  <c:v>5.9171597633136092E-2</c:v>
                </c:pt>
                <c:pt idx="3">
                  <c:v>0.13609467455621302</c:v>
                </c:pt>
                <c:pt idx="4">
                  <c:v>0.12426035502958581</c:v>
                </c:pt>
                <c:pt idx="5">
                  <c:v>0.27218934911242604</c:v>
                </c:pt>
                <c:pt idx="6">
                  <c:v>0.22485207100591714</c:v>
                </c:pt>
                <c:pt idx="7">
                  <c:v>7.6923076923076927E-2</c:v>
                </c:pt>
              </c:numCache>
            </c:numRef>
          </c:val>
          <c:extLst>
            <c:ext xmlns:c16="http://schemas.microsoft.com/office/drawing/2014/chart" uri="{C3380CC4-5D6E-409C-BE32-E72D297353CC}">
              <c16:uniqueId val="{00000000-F176-428B-8406-F46BE2C58758}"/>
            </c:ext>
          </c:extLst>
        </c:ser>
        <c:dLbls>
          <c:showLegendKey val="0"/>
          <c:showVal val="0"/>
          <c:showCatName val="0"/>
          <c:showSerName val="0"/>
          <c:showPercent val="0"/>
          <c:showBubbleSize val="0"/>
        </c:dLbls>
        <c:gapWidth val="150"/>
        <c:axId val="2054051560"/>
        <c:axId val="2054055160"/>
      </c:barChart>
      <c:catAx>
        <c:axId val="205405156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0" spcFirstLastPara="1" vertOverflow="ellipsis" wrap="square" anchor="ctr" anchorCtr="1"/>
          <a:lstStyle/>
          <a:p>
            <a:pPr algn="r">
              <a:defRPr sz="1000" b="0" i="0" u="none" strike="noStrike" kern="1200" baseline="0">
                <a:solidFill>
                  <a:srgbClr val="1E22AA"/>
                </a:solidFill>
                <a:latin typeface="Prometo Medium" panose="020B0604030203060203" pitchFamily="34" charset="77"/>
                <a:ea typeface="+mn-ea"/>
                <a:cs typeface="+mn-cs"/>
              </a:defRPr>
            </a:pPr>
            <a:endParaRPr lang="en-US"/>
          </a:p>
        </c:txPr>
        <c:crossAx val="2054055160"/>
        <c:crosses val="autoZero"/>
        <c:auto val="1"/>
        <c:lblAlgn val="ctr"/>
        <c:lblOffset val="100"/>
        <c:noMultiLvlLbl val="0"/>
      </c:catAx>
      <c:valAx>
        <c:axId val="2054055160"/>
        <c:scaling>
          <c:orientation val="minMax"/>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rgbClr val="1E22AA"/>
                </a:solidFill>
                <a:latin typeface="Prometo Medium" panose="020B0604030203060203" pitchFamily="34" charset="77"/>
                <a:ea typeface="+mn-ea"/>
                <a:cs typeface="+mn-cs"/>
              </a:defRPr>
            </a:pPr>
            <a:endParaRPr lang="en-US"/>
          </a:p>
        </c:txPr>
        <c:crossAx val="2054051560"/>
        <c:crosses val="max"/>
        <c:crossBetween val="between"/>
      </c:valAx>
      <c:spPr>
        <a:noFill/>
        <a:ln>
          <a:noFill/>
        </a:ln>
        <a:effectLst/>
      </c:spPr>
    </c:plotArea>
    <c:legend>
      <c:legendPos val="b"/>
      <c:layout>
        <c:manualLayout>
          <c:xMode val="edge"/>
          <c:yMode val="edge"/>
          <c:x val="0.254455245797505"/>
          <c:y val="2.1243812687281701E-2"/>
          <c:w val="0.74554476467555297"/>
          <c:h val="5.16766954961701E-2"/>
        </c:manualLayout>
      </c:layout>
      <c:overlay val="0"/>
      <c:spPr>
        <a:noFill/>
        <a:ln>
          <a:noFill/>
        </a:ln>
        <a:effectLst/>
      </c:spPr>
      <c:txPr>
        <a:bodyPr rot="0" spcFirstLastPara="1" vertOverflow="ellipsis" vert="horz" wrap="square" anchor="ctr" anchorCtr="1"/>
        <a:lstStyle/>
        <a:p>
          <a:pPr>
            <a:defRPr sz="1200" b="0" i="0" u="none" strike="noStrike" kern="1200" baseline="0">
              <a:solidFill>
                <a:srgbClr val="1E22AA"/>
              </a:solidFill>
              <a:latin typeface="Century Gothic" panose="020B0502020202020204" pitchFamily="34" charset="0"/>
              <a:ea typeface="Open Sans Semibold" charset="0"/>
              <a:cs typeface="Open Sans Semibold" charset="0"/>
            </a:defRPr>
          </a:pPr>
          <a:endParaRPr lang="en-US"/>
        </a:p>
      </c:txPr>
    </c:legend>
    <c:plotVisOnly val="1"/>
    <c:dispBlanksAs val="gap"/>
    <c:showDLblsOverMax val="0"/>
  </c:chart>
  <c:spPr>
    <a:noFill/>
    <a:ln>
      <a:noFill/>
    </a:ln>
    <a:effectLst/>
  </c:spPr>
  <c:txPr>
    <a:bodyPr/>
    <a:lstStyle/>
    <a:p>
      <a:pPr>
        <a:defRPr sz="1200">
          <a:latin typeface="+mn-lt"/>
        </a:defRPr>
      </a:pPr>
      <a:endParaRPr lang="en-US"/>
    </a:p>
  </c:txPr>
  <c:externalData r:id="rId2">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5.4347333664250798E-2"/>
          <c:y val="0.13582762736930701"/>
          <c:w val="0.91874796503659895"/>
          <c:h val="0.69430989913579899"/>
        </c:manualLayout>
      </c:layout>
      <c:barChart>
        <c:barDir val="bar"/>
        <c:grouping val="clustered"/>
        <c:varyColors val="0"/>
        <c:ser>
          <c:idx val="0"/>
          <c:order val="0"/>
          <c:tx>
            <c:strRef>
              <c:f>Sheet1!$B$1</c:f>
              <c:strCache>
                <c:ptCount val="1"/>
                <c:pt idx="0">
                  <c:v>16+ years</c:v>
                </c:pt>
              </c:strCache>
            </c:strRef>
          </c:tx>
          <c:spPr>
            <a:solidFill>
              <a:srgbClr val="55C1E9">
                <a:lumMod val="50000"/>
              </a:srgbClr>
            </a:solidFill>
          </c:spPr>
          <c:invertIfNegative val="0"/>
          <c:cat>
            <c:strRef>
              <c:f>Sheet1!$A$2:$A$9</c:f>
              <c:strCache>
                <c:ptCount val="8"/>
                <c:pt idx="0">
                  <c:v>$201,000 or more</c:v>
                </c:pt>
                <c:pt idx="1">
                  <c:v>$176,000 to $200,000</c:v>
                </c:pt>
                <c:pt idx="2">
                  <c:v>$151,000 to $175,000</c:v>
                </c:pt>
                <c:pt idx="3">
                  <c:v>$126,000 to $150,000</c:v>
                </c:pt>
                <c:pt idx="4">
                  <c:v>$101,000 to $125,000</c:v>
                </c:pt>
                <c:pt idx="5">
                  <c:v>$76,000 to $100,000</c:v>
                </c:pt>
                <c:pt idx="6">
                  <c:v>$51,000 to $75,000</c:v>
                </c:pt>
                <c:pt idx="7">
                  <c:v>$50,000 or less</c:v>
                </c:pt>
              </c:strCache>
            </c:strRef>
          </c:cat>
          <c:val>
            <c:numRef>
              <c:f>Sheet1!$B$2:$B$9</c:f>
              <c:numCache>
                <c:formatCode>0%</c:formatCode>
                <c:ptCount val="8"/>
                <c:pt idx="0">
                  <c:v>0.18</c:v>
                </c:pt>
                <c:pt idx="1">
                  <c:v>8.4112149532710276E-2</c:v>
                </c:pt>
                <c:pt idx="2">
                  <c:v>0.14953271028037382</c:v>
                </c:pt>
                <c:pt idx="3">
                  <c:v>0.26168224299065418</c:v>
                </c:pt>
                <c:pt idx="4">
                  <c:v>0.19626168224299065</c:v>
                </c:pt>
                <c:pt idx="5">
                  <c:v>8.8785046728971959E-2</c:v>
                </c:pt>
                <c:pt idx="6">
                  <c:v>9.3457943925233638E-3</c:v>
                </c:pt>
                <c:pt idx="7">
                  <c:v>0</c:v>
                </c:pt>
              </c:numCache>
            </c:numRef>
          </c:val>
          <c:extLst>
            <c:ext xmlns:c16="http://schemas.microsoft.com/office/drawing/2014/chart" uri="{C3380CC4-5D6E-409C-BE32-E72D297353CC}">
              <c16:uniqueId val="{00000000-F449-A14E-8181-7113796305A5}"/>
            </c:ext>
          </c:extLst>
        </c:ser>
        <c:ser>
          <c:idx val="1"/>
          <c:order val="1"/>
          <c:tx>
            <c:strRef>
              <c:f>Sheet1!$C$1</c:f>
              <c:strCache>
                <c:ptCount val="1"/>
                <c:pt idx="0">
                  <c:v>11-15 years</c:v>
                </c:pt>
              </c:strCache>
            </c:strRef>
          </c:tx>
          <c:spPr>
            <a:solidFill>
              <a:srgbClr val="55C1E9">
                <a:lumMod val="75000"/>
              </a:srgbClr>
            </a:solidFill>
            <a:ln w="25400">
              <a:noFill/>
              <a:headEnd w="lg" len="lg"/>
              <a:tailEnd w="lg" len="lg"/>
            </a:ln>
            <a:effectLst/>
          </c:spPr>
          <c:invertIfNegative val="0"/>
          <c:cat>
            <c:strRef>
              <c:f>Sheet1!$A$2:$A$9</c:f>
              <c:strCache>
                <c:ptCount val="8"/>
                <c:pt idx="0">
                  <c:v>$201,000 or more</c:v>
                </c:pt>
                <c:pt idx="1">
                  <c:v>$176,000 to $200,000</c:v>
                </c:pt>
                <c:pt idx="2">
                  <c:v>$151,000 to $175,000</c:v>
                </c:pt>
                <c:pt idx="3">
                  <c:v>$126,000 to $150,000</c:v>
                </c:pt>
                <c:pt idx="4">
                  <c:v>$101,000 to $125,000</c:v>
                </c:pt>
                <c:pt idx="5">
                  <c:v>$76,000 to $100,000</c:v>
                </c:pt>
                <c:pt idx="6">
                  <c:v>$51,000 to $75,000</c:v>
                </c:pt>
                <c:pt idx="7">
                  <c:v>$50,000 or less</c:v>
                </c:pt>
              </c:strCache>
            </c:strRef>
          </c:cat>
          <c:val>
            <c:numRef>
              <c:f>Sheet1!$C$2:$C$9</c:f>
              <c:numCache>
                <c:formatCode>0%</c:formatCode>
                <c:ptCount val="8"/>
                <c:pt idx="0">
                  <c:v>0.06</c:v>
                </c:pt>
                <c:pt idx="1">
                  <c:v>7.3529411764705885E-2</c:v>
                </c:pt>
                <c:pt idx="2">
                  <c:v>0.1176470588235294</c:v>
                </c:pt>
                <c:pt idx="3">
                  <c:v>0.23039215686274508</c:v>
                </c:pt>
                <c:pt idx="4">
                  <c:v>0.31372549019607843</c:v>
                </c:pt>
                <c:pt idx="5">
                  <c:v>0.12254901960784313</c:v>
                </c:pt>
                <c:pt idx="6">
                  <c:v>2.4509803921568631E-2</c:v>
                </c:pt>
                <c:pt idx="7">
                  <c:v>0</c:v>
                </c:pt>
              </c:numCache>
            </c:numRef>
          </c:val>
          <c:extLst>
            <c:ext xmlns:c16="http://schemas.microsoft.com/office/drawing/2014/chart" uri="{C3380CC4-5D6E-409C-BE32-E72D297353CC}">
              <c16:uniqueId val="{00000001-F449-A14E-8181-7113796305A5}"/>
            </c:ext>
          </c:extLst>
        </c:ser>
        <c:ser>
          <c:idx val="2"/>
          <c:order val="2"/>
          <c:tx>
            <c:strRef>
              <c:f>Sheet1!$D$1</c:f>
              <c:strCache>
                <c:ptCount val="1"/>
                <c:pt idx="0">
                  <c:v>6 to 10 years</c:v>
                </c:pt>
              </c:strCache>
            </c:strRef>
          </c:tx>
          <c:spPr>
            <a:solidFill>
              <a:srgbClr val="55C1E9">
                <a:lumMod val="60000"/>
                <a:lumOff val="40000"/>
              </a:srgbClr>
            </a:solidFill>
            <a:ln>
              <a:noFill/>
            </a:ln>
            <a:effectLst/>
          </c:spPr>
          <c:invertIfNegative val="0"/>
          <c:cat>
            <c:strRef>
              <c:f>Sheet1!$A$2:$A$9</c:f>
              <c:strCache>
                <c:ptCount val="8"/>
                <c:pt idx="0">
                  <c:v>$201,000 or more</c:v>
                </c:pt>
                <c:pt idx="1">
                  <c:v>$176,000 to $200,000</c:v>
                </c:pt>
                <c:pt idx="2">
                  <c:v>$151,000 to $175,000</c:v>
                </c:pt>
                <c:pt idx="3">
                  <c:v>$126,000 to $150,000</c:v>
                </c:pt>
                <c:pt idx="4">
                  <c:v>$101,000 to $125,000</c:v>
                </c:pt>
                <c:pt idx="5">
                  <c:v>$76,000 to $100,000</c:v>
                </c:pt>
                <c:pt idx="6">
                  <c:v>$51,000 to $75,000</c:v>
                </c:pt>
                <c:pt idx="7">
                  <c:v>$50,000 or less</c:v>
                </c:pt>
              </c:strCache>
            </c:strRef>
          </c:cat>
          <c:val>
            <c:numRef>
              <c:f>Sheet1!$D$2:$D$9</c:f>
              <c:numCache>
                <c:formatCode>0%</c:formatCode>
                <c:ptCount val="8"/>
                <c:pt idx="0">
                  <c:v>2.2082018927444796E-2</c:v>
                </c:pt>
                <c:pt idx="1">
                  <c:v>4.1009463722397478E-2</c:v>
                </c:pt>
                <c:pt idx="2">
                  <c:v>5.6782334384858045E-2</c:v>
                </c:pt>
                <c:pt idx="3">
                  <c:v>0.12618296529968454</c:v>
                </c:pt>
                <c:pt idx="4">
                  <c:v>0.33123028391167186</c:v>
                </c:pt>
                <c:pt idx="5">
                  <c:v>0.27129337539432175</c:v>
                </c:pt>
                <c:pt idx="6">
                  <c:v>0.10094637223974763</c:v>
                </c:pt>
                <c:pt idx="7">
                  <c:v>2.2082018927444796E-2</c:v>
                </c:pt>
              </c:numCache>
            </c:numRef>
          </c:val>
          <c:extLst>
            <c:ext xmlns:c16="http://schemas.microsoft.com/office/drawing/2014/chart" uri="{C3380CC4-5D6E-409C-BE32-E72D297353CC}">
              <c16:uniqueId val="{00000002-F449-A14E-8181-7113796305A5}"/>
            </c:ext>
          </c:extLst>
        </c:ser>
        <c:ser>
          <c:idx val="3"/>
          <c:order val="3"/>
          <c:tx>
            <c:strRef>
              <c:f>Sheet1!$E$1</c:f>
              <c:strCache>
                <c:ptCount val="1"/>
                <c:pt idx="0">
                  <c:v>0 to 5 years</c:v>
                </c:pt>
              </c:strCache>
            </c:strRef>
          </c:tx>
          <c:spPr>
            <a:solidFill>
              <a:srgbClr val="55C1E9">
                <a:lumMod val="40000"/>
                <a:lumOff val="60000"/>
              </a:srgbClr>
            </a:solidFill>
            <a:ln>
              <a:noFill/>
            </a:ln>
            <a:effectLst/>
          </c:spPr>
          <c:invertIfNegative val="0"/>
          <c:cat>
            <c:strRef>
              <c:f>Sheet1!$A$2:$A$9</c:f>
              <c:strCache>
                <c:ptCount val="8"/>
                <c:pt idx="0">
                  <c:v>$201,000 or more</c:v>
                </c:pt>
                <c:pt idx="1">
                  <c:v>$176,000 to $200,000</c:v>
                </c:pt>
                <c:pt idx="2">
                  <c:v>$151,000 to $175,000</c:v>
                </c:pt>
                <c:pt idx="3">
                  <c:v>$126,000 to $150,000</c:v>
                </c:pt>
                <c:pt idx="4">
                  <c:v>$101,000 to $125,000</c:v>
                </c:pt>
                <c:pt idx="5">
                  <c:v>$76,000 to $100,000</c:v>
                </c:pt>
                <c:pt idx="6">
                  <c:v>$51,000 to $75,000</c:v>
                </c:pt>
                <c:pt idx="7">
                  <c:v>$50,000 or less</c:v>
                </c:pt>
              </c:strCache>
            </c:strRef>
          </c:cat>
          <c:val>
            <c:numRef>
              <c:f>Sheet1!$E$2:$E$9</c:f>
              <c:numCache>
                <c:formatCode>0%</c:formatCode>
                <c:ptCount val="8"/>
                <c:pt idx="0">
                  <c:v>0</c:v>
                </c:pt>
                <c:pt idx="1">
                  <c:v>1.834862385321101E-2</c:v>
                </c:pt>
                <c:pt idx="2">
                  <c:v>3.669724770642202E-2</c:v>
                </c:pt>
                <c:pt idx="3">
                  <c:v>6.7278287461773695E-2</c:v>
                </c:pt>
                <c:pt idx="4">
                  <c:v>0.21712538226299694</c:v>
                </c:pt>
                <c:pt idx="5">
                  <c:v>0.37920489296636084</c:v>
                </c:pt>
                <c:pt idx="6">
                  <c:v>0.22018348623853215</c:v>
                </c:pt>
                <c:pt idx="7">
                  <c:v>4.8929663608562685E-2</c:v>
                </c:pt>
              </c:numCache>
            </c:numRef>
          </c:val>
          <c:extLst>
            <c:ext xmlns:c16="http://schemas.microsoft.com/office/drawing/2014/chart" uri="{C3380CC4-5D6E-409C-BE32-E72D297353CC}">
              <c16:uniqueId val="{00000000-0FE6-4A6E-8780-AAD103D831E3}"/>
            </c:ext>
          </c:extLst>
        </c:ser>
        <c:dLbls>
          <c:showLegendKey val="0"/>
          <c:showVal val="0"/>
          <c:showCatName val="0"/>
          <c:showSerName val="0"/>
          <c:showPercent val="0"/>
          <c:showBubbleSize val="0"/>
        </c:dLbls>
        <c:gapWidth val="150"/>
        <c:axId val="2054116200"/>
        <c:axId val="2054119752"/>
      </c:barChart>
      <c:catAx>
        <c:axId val="205411620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0" spcFirstLastPara="1" vertOverflow="ellipsis" wrap="square" anchor="ctr" anchorCtr="1"/>
          <a:lstStyle/>
          <a:p>
            <a:pPr algn="r">
              <a:defRPr sz="1000" b="0" i="0" u="none" strike="noStrike" kern="1200" baseline="0">
                <a:solidFill>
                  <a:srgbClr val="1E22AA"/>
                </a:solidFill>
                <a:latin typeface="Prometo Medium" panose="020B0604030203060203" pitchFamily="34" charset="77"/>
                <a:ea typeface="+mn-ea"/>
                <a:cs typeface="+mn-cs"/>
              </a:defRPr>
            </a:pPr>
            <a:endParaRPr lang="en-US"/>
          </a:p>
        </c:txPr>
        <c:crossAx val="2054119752"/>
        <c:crosses val="autoZero"/>
        <c:auto val="1"/>
        <c:lblAlgn val="ctr"/>
        <c:lblOffset val="100"/>
        <c:noMultiLvlLbl val="0"/>
      </c:catAx>
      <c:valAx>
        <c:axId val="2054119752"/>
        <c:scaling>
          <c:orientation val="minMax"/>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rgbClr val="1E22AA"/>
                </a:solidFill>
                <a:latin typeface="Prometo Medium" panose="020B0604030203060203" pitchFamily="34" charset="77"/>
                <a:ea typeface="+mn-ea"/>
                <a:cs typeface="+mn-cs"/>
              </a:defRPr>
            </a:pPr>
            <a:endParaRPr lang="en-US"/>
          </a:p>
        </c:txPr>
        <c:crossAx val="2054116200"/>
        <c:crosses val="max"/>
        <c:crossBetween val="between"/>
      </c:valAx>
      <c:spPr>
        <a:noFill/>
        <a:ln>
          <a:noFill/>
        </a:ln>
        <a:effectLst/>
      </c:spPr>
    </c:plotArea>
    <c:legend>
      <c:legendPos val="b"/>
      <c:layout>
        <c:manualLayout>
          <c:xMode val="edge"/>
          <c:yMode val="edge"/>
          <c:x val="0.254455245797505"/>
          <c:y val="2.1243812687281701E-2"/>
          <c:w val="0.74554483605212596"/>
          <c:h val="4.6166339706265845E-2"/>
        </c:manualLayout>
      </c:layout>
      <c:overlay val="0"/>
      <c:spPr>
        <a:noFill/>
        <a:ln>
          <a:noFill/>
        </a:ln>
        <a:effectLst/>
      </c:spPr>
      <c:txPr>
        <a:bodyPr rot="0" spcFirstLastPara="1" vertOverflow="ellipsis" vert="horz" wrap="square" anchor="ctr" anchorCtr="1"/>
        <a:lstStyle/>
        <a:p>
          <a:pPr>
            <a:defRPr sz="1200" b="0" i="0" u="none" strike="noStrike" kern="1200" baseline="0">
              <a:solidFill>
                <a:srgbClr val="1E22AA"/>
              </a:solidFill>
              <a:latin typeface="Century Gothic" panose="020B0502020202020204" pitchFamily="34" charset="0"/>
              <a:ea typeface="Open Sans Semibold" charset="0"/>
              <a:cs typeface="Open Sans Semibold" charset="0"/>
            </a:defRPr>
          </a:pPr>
          <a:endParaRPr lang="en-US"/>
        </a:p>
      </c:txPr>
    </c:legend>
    <c:plotVisOnly val="1"/>
    <c:dispBlanksAs val="gap"/>
    <c:showDLblsOverMax val="0"/>
  </c:chart>
  <c:spPr>
    <a:noFill/>
    <a:ln>
      <a:noFill/>
    </a:ln>
    <a:effectLst/>
  </c:spPr>
  <c:txPr>
    <a:bodyPr/>
    <a:lstStyle/>
    <a:p>
      <a:pPr>
        <a:defRPr sz="1200">
          <a:latin typeface="+mn-lt"/>
        </a:defRPr>
      </a:pPr>
      <a:endParaRPr lang="en-US"/>
    </a:p>
  </c:txPr>
  <c:externalData r:id="rId2">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omments/modernComment_15B_4D6E83AF.xml><?xml version="1.0" encoding="utf-8"?>
<p188:cmLst xmlns:a="http://schemas.openxmlformats.org/drawingml/2006/main" xmlns:r="http://schemas.openxmlformats.org/officeDocument/2006/relationships" xmlns:p188="http://schemas.microsoft.com/office/powerpoint/2018/8/main">
  <p188:cm id="{BA743544-FD55-4C49-AD2B-81D9C88827E9}" authorId="{29F8027F-73E9-6F11-D413-6C214F38C3C1}" created="2023-05-01T18:09:02.661">
    <pc:sldMkLst xmlns:pc="http://schemas.microsoft.com/office/powerpoint/2013/main/command">
      <pc:docMk/>
      <pc:sldMk cId="1299088303" sldId="347"/>
    </pc:sldMkLst>
    <p188:txBody>
      <a:bodyPr/>
      <a:lstStyle/>
      <a:p>
        <a:r>
          <a:rPr lang="en-US"/>
          <a:t>MOVE TO APPENDIX OR DELETE</a:t>
        </a:r>
      </a:p>
    </p188:txBody>
  </p188:cm>
</p188:cmLst>
</file>

<file path=ppt/comments/modernComment_167_100DBD0F.xml><?xml version="1.0" encoding="utf-8"?>
<p188:cmLst xmlns:a="http://schemas.openxmlformats.org/drawingml/2006/main" xmlns:r="http://schemas.openxmlformats.org/officeDocument/2006/relationships" xmlns:p188="http://schemas.microsoft.com/office/powerpoint/2018/8/main">
  <p188:cm id="{A1244C8F-8416-4432-92BF-C51DC57727D0}" authorId="{29F8027F-73E9-6F11-D413-6C214F38C3C1}" created="2023-05-01T18:12:25.337">
    <pc:sldMkLst xmlns:pc="http://schemas.microsoft.com/office/powerpoint/2013/main/command">
      <pc:docMk/>
      <pc:sldMk cId="269335823" sldId="359"/>
    </pc:sldMkLst>
    <p188:txBody>
      <a:bodyPr/>
      <a:lstStyle/>
      <a:p>
        <a:r>
          <a:rPr lang="en-US"/>
          <a:t>MOVE TO APPENDIX OR DELETE</a:t>
        </a:r>
      </a:p>
    </p188:txBody>
  </p188:cm>
</p188:cmLst>
</file>

<file path=ppt/comments/modernComment_17E_304E5CDF.xml><?xml version="1.0" encoding="utf-8"?>
<p188:cmLst xmlns:a="http://schemas.openxmlformats.org/drawingml/2006/main" xmlns:r="http://schemas.openxmlformats.org/officeDocument/2006/relationships" xmlns:p188="http://schemas.microsoft.com/office/powerpoint/2018/8/main">
  <p188:cm id="{6B023DAF-68E1-4699-91AD-9525DE88B119}" authorId="{29F8027F-73E9-6F11-D413-6C214F38C3C1}" created="2023-05-01T18:13:01.338">
    <pc:sldMkLst xmlns:pc="http://schemas.microsoft.com/office/powerpoint/2013/main/command">
      <pc:docMk/>
      <pc:sldMk cId="810441951" sldId="382"/>
    </pc:sldMkLst>
    <p188:txBody>
      <a:bodyPr/>
      <a:lstStyle/>
      <a:p>
        <a:r>
          <a:rPr lang="en-US"/>
          <a:t>MOVE TO APPENDIX OR DELETE</a:t>
        </a:r>
      </a:p>
    </p188:txBody>
  </p188:cm>
</p188:cmLst>
</file>

<file path=ppt/comments/modernComment_1C5_9125875D.xml><?xml version="1.0" encoding="utf-8"?>
<p188:cmLst xmlns:a="http://schemas.openxmlformats.org/drawingml/2006/main" xmlns:r="http://schemas.openxmlformats.org/officeDocument/2006/relationships" xmlns:p188="http://schemas.microsoft.com/office/powerpoint/2018/8/main">
  <p188:cm id="{55761EDF-3EE6-472C-94B5-DB7BD584857A}" authorId="{29F8027F-73E9-6F11-D413-6C214F38C3C1}" created="2023-05-10T13:35:53.465">
    <pc:sldMkLst xmlns:pc="http://schemas.microsoft.com/office/powerpoint/2013/main/command">
      <pc:docMk/>
      <pc:sldMk cId="2435155805" sldId="453"/>
    </pc:sldMkLst>
    <p188:replyLst>
      <p188:reply id="{BADD8AE0-BB6E-44E1-869B-8BFBFD19DB17}" authorId="{6AB85A9F-7CEB-4726-8B8B-1EFF7DC633FC}" created="2023-05-11T19:03:40.180">
        <p188:txBody>
          <a:bodyPr/>
          <a:lstStyle/>
          <a:p>
            <a:r>
              <a:rPr lang="en-US"/>
              <a:t>agree</a:t>
            </a:r>
          </a:p>
        </p188:txBody>
      </p188:reply>
    </p188:replyLst>
    <p188:txBody>
      <a:bodyPr/>
      <a:lstStyle/>
      <a:p>
        <a:r>
          <a:rPr lang="en-US"/>
          <a:t>Move to Appendix</a:t>
        </a:r>
      </a:p>
    </p188:txBody>
  </p188:cm>
</p188:cmLst>
</file>

<file path=ppt/comments/modernComment_1E8_1B8CF825.xml><?xml version="1.0" encoding="utf-8"?>
<p188:cmLst xmlns:a="http://schemas.openxmlformats.org/drawingml/2006/main" xmlns:r="http://schemas.openxmlformats.org/officeDocument/2006/relationships" xmlns:p188="http://schemas.microsoft.com/office/powerpoint/2018/8/main">
  <p188:cm id="{B326EA49-06B6-44F0-89B5-DBA5909DD2AB}" authorId="{29F8027F-73E9-6F11-D413-6C214F38C3C1}" created="2023-05-01T18:10:32.038">
    <pc:sldMkLst xmlns:pc="http://schemas.microsoft.com/office/powerpoint/2013/main/command">
      <pc:docMk/>
      <pc:sldMk cId="462223397" sldId="488"/>
    </pc:sldMkLst>
    <p188:txBody>
      <a:bodyPr/>
      <a:lstStyle/>
      <a:p>
        <a:r>
          <a:rPr lang="en-US"/>
          <a:t>MOVE TO APPENDIX OR DELETE</a:t>
        </a:r>
      </a:p>
    </p188:txBody>
  </p188:cm>
</p188:cmLst>
</file>

<file path=ppt/comments/modernComment_1F0_D521B604.xml><?xml version="1.0" encoding="utf-8"?>
<p188:cmLst xmlns:a="http://schemas.openxmlformats.org/drawingml/2006/main" xmlns:r="http://schemas.openxmlformats.org/officeDocument/2006/relationships" xmlns:p188="http://schemas.microsoft.com/office/powerpoint/2018/8/main">
  <p188:cm id="{4BB398F0-36D6-4F98-8467-31E977D491A7}" authorId="{29F8027F-73E9-6F11-D413-6C214F38C3C1}" created="2023-05-01T18:13:13.526">
    <pc:sldMkLst xmlns:pc="http://schemas.microsoft.com/office/powerpoint/2013/main/command">
      <pc:docMk/>
      <pc:sldMk cId="3575756292" sldId="496"/>
    </pc:sldMkLst>
    <p188:txBody>
      <a:bodyPr/>
      <a:lstStyle/>
      <a:p>
        <a:r>
          <a:rPr lang="en-US"/>
          <a:t>MOVE TO APPENDIX OR DELETE</a:t>
        </a:r>
      </a:p>
    </p188:txBody>
  </p188:cm>
</p188:cmLst>
</file>

<file path=ppt/comments/modernComment_1F3_D1789000.xml><?xml version="1.0" encoding="utf-8"?>
<p188:cmLst xmlns:a="http://schemas.openxmlformats.org/drawingml/2006/main" xmlns:r="http://schemas.openxmlformats.org/officeDocument/2006/relationships" xmlns:p188="http://schemas.microsoft.com/office/powerpoint/2018/8/main">
  <p188:cm id="{28E3399F-9F9F-49E2-AE94-5582D270D79A}" authorId="{29F8027F-73E9-6F11-D413-6C214F38C3C1}" created="2023-05-01T18:10:23.085">
    <pc:sldMkLst xmlns:pc="http://schemas.microsoft.com/office/powerpoint/2013/main/command">
      <pc:docMk/>
      <pc:sldMk cId="3514339328" sldId="499"/>
    </pc:sldMkLst>
    <p188:txBody>
      <a:bodyPr/>
      <a:lstStyle/>
      <a:p>
        <a:r>
          <a:rPr lang="en-US"/>
          <a:t>MOVE TO APPENDIX OR DELETE</a:t>
        </a:r>
      </a:p>
    </p188:txBody>
  </p188:cm>
</p188:cmLst>
</file>

<file path=ppt/comments/modernComment_1F6_2AD5B7C7.xml><?xml version="1.0" encoding="utf-8"?>
<p188:cmLst xmlns:a="http://schemas.openxmlformats.org/drawingml/2006/main" xmlns:r="http://schemas.openxmlformats.org/officeDocument/2006/relationships" xmlns:p188="http://schemas.microsoft.com/office/powerpoint/2018/8/main">
  <p188:cm id="{63A90544-810A-4E7D-B117-730477C77402}" authorId="{6AB85A9F-7CEB-4726-8B8B-1EFF7DC633FC}" created="2023-05-14T12:52:40.692">
    <pc:sldMkLst xmlns:pc="http://schemas.microsoft.com/office/powerpoint/2013/main/command">
      <pc:docMk/>
      <pc:sldMk cId="718649287" sldId="502"/>
    </pc:sldMkLst>
    <p188:txBody>
      <a:bodyPr/>
      <a:lstStyle/>
      <a:p>
        <a:r>
          <a:rPr lang="en-US"/>
          <a:t>Move to Appendix</a:t>
        </a:r>
      </a:p>
    </p188:txBody>
  </p188:cm>
</p188:cmLst>
</file>

<file path=ppt/drawings/drawing1.xml><?xml version="1.0" encoding="utf-8"?>
<c:userShapes xmlns:c="http://schemas.openxmlformats.org/drawingml/2006/chart">
  <cdr:relSizeAnchor xmlns:cdr="http://schemas.openxmlformats.org/drawingml/2006/chartDrawing">
    <cdr:from>
      <cdr:x>0.6723</cdr:x>
      <cdr:y>0.0179</cdr:y>
    </cdr:from>
    <cdr:to>
      <cdr:x>0.7943</cdr:x>
      <cdr:y>0.10324</cdr:y>
    </cdr:to>
    <cdr:grpSp>
      <cdr:nvGrpSpPr>
        <cdr:cNvPr id="2" name="Group 1">
          <a:extLst xmlns:a="http://schemas.openxmlformats.org/drawingml/2006/main">
            <a:ext uri="{FF2B5EF4-FFF2-40B4-BE49-F238E27FC236}">
              <a16:creationId xmlns:a16="http://schemas.microsoft.com/office/drawing/2014/main" id="{ED1E8EC3-7988-D19F-0B7E-F5EEB0C02008}"/>
            </a:ext>
          </a:extLst>
        </cdr:cNvPr>
        <cdr:cNvGrpSpPr/>
      </cdr:nvGrpSpPr>
      <cdr:grpSpPr>
        <a:xfrm xmlns:a="http://schemas.openxmlformats.org/drawingml/2006/main">
          <a:off x="6728075" y="82472"/>
          <a:ext cx="1220921" cy="393192"/>
          <a:chOff x="11633452" y="2011246"/>
          <a:chExt cx="933484" cy="261610"/>
        </a:xfrm>
      </cdr:grpSpPr>
      <cdr:sp macro="" textlink="">
        <cdr:nvSpPr>
          <cdr:cNvPr id="3" name="TextBox 6">
            <a:extLst xmlns:a="http://schemas.openxmlformats.org/drawingml/2006/main">
              <a:ext uri="{FF2B5EF4-FFF2-40B4-BE49-F238E27FC236}">
                <a16:creationId xmlns:a16="http://schemas.microsoft.com/office/drawing/2014/main" id="{E1F3F9F4-6621-DDBB-1024-B6D1920FBAB8}"/>
              </a:ext>
            </a:extLst>
          </cdr:cNvPr>
          <cdr:cNvSpPr txBox="1"/>
        </cdr:nvSpPr>
        <cdr:spPr>
          <a:xfrm xmlns:a="http://schemas.openxmlformats.org/drawingml/2006/main">
            <a:off x="11633452" y="2011246"/>
            <a:ext cx="933484" cy="261610"/>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pPr marL="0" marR="0" lvl="0" indent="0" algn="ctr" defTabSz="914400" rtl="0" eaLnBrk="1" fontAlgn="auto" latinLnBrk="0" hangingPunct="1">
              <a:lnSpc>
                <a:spcPct val="100000"/>
              </a:lnSpc>
              <a:spcBef>
                <a:spcPts val="0"/>
              </a:spcBef>
              <a:spcAft>
                <a:spcPts val="0"/>
              </a:spcAft>
              <a:buClrTx/>
              <a:buSzTx/>
              <a:buFontTx/>
              <a:buNone/>
              <a:tabLst/>
              <a:defRPr/>
            </a:pPr>
            <a:r>
              <a:rPr lang="en-US" sz="1100" b="1" dirty="0">
                <a:solidFill>
                  <a:srgbClr val="000000"/>
                </a:solidFill>
                <a:latin typeface="Century Gothic" panose="020B0502020202020204" pitchFamily="34" charset="0"/>
              </a:rPr>
              <a:t>% Ranked</a:t>
            </a:r>
            <a:endParaRPr kumimoji="0" lang="en-US" sz="1100" b="1"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endParaRPr>
          </a:p>
        </cdr:txBody>
      </cdr:sp>
    </cdr:grpSp>
  </cdr:relSizeAnchor>
</c:userShapes>
</file>

<file path=ppt/drawings/drawing2.xml><?xml version="1.0" encoding="utf-8"?>
<c:userShapes xmlns:c="http://schemas.openxmlformats.org/drawingml/2006/chart">
  <cdr:relSizeAnchor xmlns:cdr="http://schemas.openxmlformats.org/drawingml/2006/chartDrawing">
    <cdr:from>
      <cdr:x>0.81829</cdr:x>
      <cdr:y>0.0124</cdr:y>
    </cdr:from>
    <cdr:to>
      <cdr:x>0.94029</cdr:x>
      <cdr:y>0.1903</cdr:y>
    </cdr:to>
    <cdr:grpSp>
      <cdr:nvGrpSpPr>
        <cdr:cNvPr id="2" name="Group 1">
          <a:extLst xmlns:a="http://schemas.openxmlformats.org/drawingml/2006/main">
            <a:ext uri="{FF2B5EF4-FFF2-40B4-BE49-F238E27FC236}">
              <a16:creationId xmlns:a16="http://schemas.microsoft.com/office/drawing/2014/main" id="{ED1E8EC3-7988-D19F-0B7E-F5EEB0C02008}"/>
            </a:ext>
          </a:extLst>
        </cdr:cNvPr>
        <cdr:cNvGrpSpPr/>
      </cdr:nvGrpSpPr>
      <cdr:grpSpPr>
        <a:xfrm xmlns:a="http://schemas.openxmlformats.org/drawingml/2006/main">
          <a:off x="7091299" y="57131"/>
          <a:ext cx="1057251" cy="819650"/>
          <a:chOff x="11137788" y="1979642"/>
          <a:chExt cx="933484" cy="545366"/>
        </a:xfrm>
      </cdr:grpSpPr>
      <cdr:sp macro="" textlink="">
        <cdr:nvSpPr>
          <cdr:cNvPr id="3" name="TextBox 6">
            <a:extLst xmlns:a="http://schemas.openxmlformats.org/drawingml/2006/main">
              <a:ext uri="{FF2B5EF4-FFF2-40B4-BE49-F238E27FC236}">
                <a16:creationId xmlns:a16="http://schemas.microsoft.com/office/drawing/2014/main" id="{E1F3F9F4-6621-DDBB-1024-B6D1920FBAB8}"/>
              </a:ext>
            </a:extLst>
          </cdr:cNvPr>
          <cdr:cNvSpPr txBox="1"/>
        </cdr:nvSpPr>
        <cdr:spPr>
          <a:xfrm xmlns:a="http://schemas.openxmlformats.org/drawingml/2006/main">
            <a:off x="11137788" y="1979642"/>
            <a:ext cx="933484" cy="261610"/>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pPr marL="0" marR="0" lvl="0" indent="0" algn="ctr" defTabSz="914400" rtl="0" eaLnBrk="1" fontAlgn="auto" latinLnBrk="0" hangingPunct="1">
              <a:lnSpc>
                <a:spcPct val="100000"/>
              </a:lnSpc>
              <a:spcBef>
                <a:spcPts val="0"/>
              </a:spcBef>
              <a:spcAft>
                <a:spcPts val="0"/>
              </a:spcAft>
              <a:buClrTx/>
              <a:buSzTx/>
              <a:buFontTx/>
              <a:buNone/>
              <a:tabLst/>
              <a:defRPr/>
            </a:pPr>
            <a:r>
              <a:rPr lang="en-US" sz="1100" b="1" dirty="0">
                <a:solidFill>
                  <a:srgbClr val="000000"/>
                </a:solidFill>
                <a:latin typeface="Century Gothic" panose="020B0502020202020204" pitchFamily="34" charset="0"/>
              </a:rPr>
              <a:t>% Ranked</a:t>
            </a:r>
            <a:endParaRPr kumimoji="0" lang="en-US" sz="1100" b="1"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endParaRPr>
          </a:p>
        </cdr:txBody>
      </cdr:sp>
      <cdr:sp macro="" textlink="">
        <cdr:nvSpPr>
          <cdr:cNvPr id="4" name="TextBox 7">
            <a:extLst xmlns:a="http://schemas.openxmlformats.org/drawingml/2006/main">
              <a:ext uri="{FF2B5EF4-FFF2-40B4-BE49-F238E27FC236}">
                <a16:creationId xmlns:a16="http://schemas.microsoft.com/office/drawing/2014/main" id="{43B15366-D299-E7CA-A500-1FF6C59B619B}"/>
              </a:ext>
            </a:extLst>
          </cdr:cNvPr>
          <cdr:cNvSpPr txBox="1"/>
        </cdr:nvSpPr>
        <cdr:spPr>
          <a:xfrm xmlns:a="http://schemas.openxmlformats.org/drawingml/2006/main">
            <a:off x="11322546" y="2350942"/>
            <a:ext cx="673484" cy="174066"/>
          </a:xfrm>
          <a:prstGeom xmlns:a="http://schemas.openxmlformats.org/drawingml/2006/main" prst="rect">
            <a:avLst/>
          </a:prstGeom>
          <a:noFill xmlns:a="http://schemas.openxmlformats.org/drawingml/2006/main"/>
          <a:ln xmlns:a="http://schemas.openxmlformats.org/drawingml/2006/main" w="19050">
            <a:solidFill>
              <a:schemeClr val="tx1"/>
            </a:solidFill>
            <a:prstDash val="sysDot"/>
          </a:ln>
        </cdr:spPr>
        <cdr:txBody>
          <a:bodyPr xmlns:a="http://schemas.openxmlformats.org/drawingml/2006/main" wrap="square"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kern="1200" cap="none" spc="0" normalizeH="0" noProof="0" dirty="0">
                <a:ln>
                  <a:noFill/>
                </a:ln>
                <a:solidFill>
                  <a:srgbClr val="000000"/>
                </a:solidFill>
                <a:effectLst/>
                <a:uLnTx/>
                <a:uFillTx/>
                <a:latin typeface="Calibri" panose="020F0502020204030204" pitchFamily="34" charset="0"/>
                <a:ea typeface="+mn-ea"/>
                <a:cs typeface="+mn-cs"/>
              </a:rPr>
              <a:t>78%</a:t>
            </a:r>
            <a:endParaRPr kumimoji="0" lang="en-US" sz="1100" b="1"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endParaRPr>
          </a:p>
        </cdr:txBody>
      </cdr:sp>
    </cdr:grpSp>
  </cdr:relSizeAnchor>
  <cdr:relSizeAnchor xmlns:cdr="http://schemas.openxmlformats.org/drawingml/2006/chartDrawing">
    <cdr:from>
      <cdr:x>0.84338</cdr:x>
      <cdr:y>0.25981</cdr:y>
    </cdr:from>
    <cdr:to>
      <cdr:x>0.93139</cdr:x>
      <cdr:y>0.32173</cdr:y>
    </cdr:to>
    <cdr:sp macro="" textlink="">
      <cdr:nvSpPr>
        <cdr:cNvPr id="9" name="TextBox 7">
          <a:extLst xmlns:a="http://schemas.openxmlformats.org/drawingml/2006/main">
            <a:ext uri="{FF2B5EF4-FFF2-40B4-BE49-F238E27FC236}">
              <a16:creationId xmlns:a16="http://schemas.microsoft.com/office/drawing/2014/main" id="{68D7B01B-6CCE-456D-0BC2-5437EBC47CAC}"/>
            </a:ext>
          </a:extLst>
        </cdr:cNvPr>
        <cdr:cNvSpPr txBox="1"/>
      </cdr:nvSpPr>
      <cdr:spPr>
        <a:xfrm xmlns:a="http://schemas.openxmlformats.org/drawingml/2006/main">
          <a:off x="7308752" y="1197018"/>
          <a:ext cx="762695" cy="285288"/>
        </a:xfrm>
        <a:prstGeom xmlns:a="http://schemas.openxmlformats.org/drawingml/2006/main" prst="rect">
          <a:avLst/>
        </a:prstGeom>
        <a:noFill xmlns:a="http://schemas.openxmlformats.org/drawingml/2006/main"/>
        <a:ln xmlns:a="http://schemas.openxmlformats.org/drawingml/2006/main" w="19050">
          <a:solidFill>
            <a:schemeClr val="tx1"/>
          </a:solidFill>
          <a:prstDash val="sysDot"/>
        </a:ln>
      </cdr:spPr>
      <cdr:txBody>
        <a:bodyPr xmlns:a="http://schemas.openxmlformats.org/drawingml/2006/main" wrap="squar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marL="0" marR="0" lvl="0" indent="0" algn="ctr" defTabSz="914400" rtl="0" eaLnBrk="1" fontAlgn="auto" latinLnBrk="0" hangingPunct="1">
            <a:lnSpc>
              <a:spcPct val="100000"/>
            </a:lnSpc>
            <a:spcBef>
              <a:spcPts val="0"/>
            </a:spcBef>
            <a:spcAft>
              <a:spcPts val="0"/>
            </a:spcAft>
            <a:buClrTx/>
            <a:buSzTx/>
            <a:buFontTx/>
            <a:buNone/>
            <a:tabLst/>
            <a:defRPr/>
          </a:pPr>
          <a:r>
            <a:rPr lang="en-US" b="1" kern="1200" dirty="0">
              <a:solidFill>
                <a:srgbClr val="000000"/>
              </a:solidFill>
              <a:latin typeface="Calibri" panose="020F0502020204030204" pitchFamily="34" charset="0"/>
            </a:rPr>
            <a:t>49</a:t>
          </a:r>
          <a:r>
            <a:rPr kumimoji="0" lang="en-US" sz="1100" b="1" kern="1200" cap="none" spc="0" normalizeH="0" noProof="0" dirty="0">
              <a:ln>
                <a:noFill/>
              </a:ln>
              <a:solidFill>
                <a:srgbClr val="000000"/>
              </a:solidFill>
              <a:effectLst/>
              <a:uLnTx/>
              <a:uFillTx/>
              <a:latin typeface="Calibri" panose="020F0502020204030204" pitchFamily="34" charset="0"/>
              <a:ea typeface="+mn-ea"/>
              <a:cs typeface="+mn-cs"/>
            </a:rPr>
            <a:t>%</a:t>
          </a:r>
          <a:endParaRPr kumimoji="0" lang="en-US" sz="1100" b="1"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endParaRPr>
        </a:p>
      </cdr:txBody>
    </cdr:sp>
  </cdr:relSizeAnchor>
  <cdr:relSizeAnchor xmlns:cdr="http://schemas.openxmlformats.org/drawingml/2006/chartDrawing">
    <cdr:from>
      <cdr:x>0.84338</cdr:x>
      <cdr:y>0.37602</cdr:y>
    </cdr:from>
    <cdr:to>
      <cdr:x>0.93139</cdr:x>
      <cdr:y>0.4328</cdr:y>
    </cdr:to>
    <cdr:sp macro="" textlink="">
      <cdr:nvSpPr>
        <cdr:cNvPr id="10" name="TextBox 7">
          <a:extLst xmlns:a="http://schemas.openxmlformats.org/drawingml/2006/main">
            <a:ext uri="{FF2B5EF4-FFF2-40B4-BE49-F238E27FC236}">
              <a16:creationId xmlns:a16="http://schemas.microsoft.com/office/drawing/2014/main" id="{68D7B01B-6CCE-456D-0BC2-5437EBC47CAC}"/>
            </a:ext>
          </a:extLst>
        </cdr:cNvPr>
        <cdr:cNvSpPr txBox="1"/>
      </cdr:nvSpPr>
      <cdr:spPr>
        <a:xfrm xmlns:a="http://schemas.openxmlformats.org/drawingml/2006/main">
          <a:off x="7308729" y="1732460"/>
          <a:ext cx="762694" cy="261610"/>
        </a:xfrm>
        <a:prstGeom xmlns:a="http://schemas.openxmlformats.org/drawingml/2006/main" prst="rect">
          <a:avLst/>
        </a:prstGeom>
        <a:noFill xmlns:a="http://schemas.openxmlformats.org/drawingml/2006/main"/>
        <a:ln xmlns:a="http://schemas.openxmlformats.org/drawingml/2006/main" w="19050">
          <a:solidFill>
            <a:schemeClr val="tx1"/>
          </a:solidFill>
          <a:prstDash val="sysDot"/>
        </a:ln>
      </cdr:spPr>
      <cdr:txBody>
        <a:bodyPr xmlns:a="http://schemas.openxmlformats.org/drawingml/2006/main" wrap="squar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marL="0" marR="0" lvl="0" indent="0" algn="ctr" defTabSz="914400" rtl="0" eaLnBrk="1" fontAlgn="auto" latinLnBrk="0" hangingPunct="1">
            <a:lnSpc>
              <a:spcPct val="100000"/>
            </a:lnSpc>
            <a:spcBef>
              <a:spcPts val="0"/>
            </a:spcBef>
            <a:spcAft>
              <a:spcPts val="0"/>
            </a:spcAft>
            <a:buClrTx/>
            <a:buSzTx/>
            <a:buFontTx/>
            <a:buNone/>
            <a:tabLst/>
            <a:defRPr/>
          </a:pPr>
          <a:r>
            <a:rPr lang="en-US" b="1" kern="1200" noProof="0" dirty="0">
              <a:solidFill>
                <a:srgbClr val="000000"/>
              </a:solidFill>
              <a:latin typeface="Calibri" panose="020F0502020204030204" pitchFamily="34" charset="0"/>
            </a:rPr>
            <a:t>42</a:t>
          </a:r>
          <a:r>
            <a:rPr kumimoji="0" lang="en-US" sz="1100" b="1" kern="1200" cap="none" spc="0" normalizeH="0" noProof="0" dirty="0">
              <a:ln>
                <a:noFill/>
              </a:ln>
              <a:solidFill>
                <a:srgbClr val="000000"/>
              </a:solidFill>
              <a:effectLst/>
              <a:uLnTx/>
              <a:uFillTx/>
              <a:latin typeface="Calibri" panose="020F0502020204030204" pitchFamily="34" charset="0"/>
              <a:ea typeface="+mn-ea"/>
              <a:cs typeface="+mn-cs"/>
            </a:rPr>
            <a:t>%</a:t>
          </a:r>
          <a:endParaRPr kumimoji="0" lang="en-US" sz="1100" b="1"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endParaRPr>
        </a:p>
      </cdr:txBody>
    </cdr:sp>
  </cdr:relSizeAnchor>
  <cdr:relSizeAnchor xmlns:cdr="http://schemas.openxmlformats.org/drawingml/2006/chartDrawing">
    <cdr:from>
      <cdr:x>0.84338</cdr:x>
      <cdr:y>0.62612</cdr:y>
    </cdr:from>
    <cdr:to>
      <cdr:x>0.93139</cdr:x>
      <cdr:y>0.68803</cdr:y>
    </cdr:to>
    <cdr:sp macro="" textlink="">
      <cdr:nvSpPr>
        <cdr:cNvPr id="11" name="TextBox 7">
          <a:extLst xmlns:a="http://schemas.openxmlformats.org/drawingml/2006/main">
            <a:ext uri="{FF2B5EF4-FFF2-40B4-BE49-F238E27FC236}">
              <a16:creationId xmlns:a16="http://schemas.microsoft.com/office/drawing/2014/main" id="{68D7B01B-6CCE-456D-0BC2-5437EBC47CAC}"/>
            </a:ext>
          </a:extLst>
        </cdr:cNvPr>
        <cdr:cNvSpPr txBox="1"/>
      </cdr:nvSpPr>
      <cdr:spPr>
        <a:xfrm xmlns:a="http://schemas.openxmlformats.org/drawingml/2006/main">
          <a:off x="7308752" y="2884779"/>
          <a:ext cx="762695" cy="285241"/>
        </a:xfrm>
        <a:prstGeom xmlns:a="http://schemas.openxmlformats.org/drawingml/2006/main" prst="rect">
          <a:avLst/>
        </a:prstGeom>
        <a:noFill xmlns:a="http://schemas.openxmlformats.org/drawingml/2006/main"/>
        <a:ln xmlns:a="http://schemas.openxmlformats.org/drawingml/2006/main" w="19050">
          <a:solidFill>
            <a:schemeClr val="tx1"/>
          </a:solidFill>
          <a:prstDash val="sysDot"/>
        </a:ln>
      </cdr:spPr>
      <cdr:txBody>
        <a:bodyPr xmlns:a="http://schemas.openxmlformats.org/drawingml/2006/main" wrap="squar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marL="0" marR="0" lvl="0" indent="0" algn="ctr" defTabSz="914400" rtl="0" eaLnBrk="1" fontAlgn="auto" latinLnBrk="0" hangingPunct="1">
            <a:lnSpc>
              <a:spcPct val="100000"/>
            </a:lnSpc>
            <a:spcBef>
              <a:spcPts val="0"/>
            </a:spcBef>
            <a:spcAft>
              <a:spcPts val="0"/>
            </a:spcAft>
            <a:buClrTx/>
            <a:buSzTx/>
            <a:buFontTx/>
            <a:buNone/>
            <a:tabLst/>
            <a:defRPr/>
          </a:pPr>
          <a:r>
            <a:rPr lang="en-US" b="1" kern="1200" dirty="0">
              <a:solidFill>
                <a:srgbClr val="000000"/>
              </a:solidFill>
              <a:latin typeface="Calibri" panose="020F0502020204030204" pitchFamily="34" charset="0"/>
            </a:rPr>
            <a:t>33</a:t>
          </a:r>
          <a:r>
            <a:rPr kumimoji="0" lang="en-US" sz="1100" b="1" kern="1200" cap="none" spc="0" normalizeH="0" noProof="0" dirty="0">
              <a:ln>
                <a:noFill/>
              </a:ln>
              <a:solidFill>
                <a:srgbClr val="000000"/>
              </a:solidFill>
              <a:effectLst/>
              <a:uLnTx/>
              <a:uFillTx/>
              <a:latin typeface="Calibri" panose="020F0502020204030204" pitchFamily="34" charset="0"/>
              <a:ea typeface="+mn-ea"/>
              <a:cs typeface="+mn-cs"/>
            </a:rPr>
            <a:t>%</a:t>
          </a:r>
          <a:endParaRPr kumimoji="0" lang="en-US" sz="1100" b="1"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endParaRPr>
        </a:p>
      </cdr:txBody>
    </cdr:sp>
  </cdr:relSizeAnchor>
  <cdr:relSizeAnchor xmlns:cdr="http://schemas.openxmlformats.org/drawingml/2006/chartDrawing">
    <cdr:from>
      <cdr:x>0.84338</cdr:x>
      <cdr:y>0.75204</cdr:y>
    </cdr:from>
    <cdr:to>
      <cdr:x>0.9314</cdr:x>
      <cdr:y>0.81395</cdr:y>
    </cdr:to>
    <cdr:sp macro="" textlink="">
      <cdr:nvSpPr>
        <cdr:cNvPr id="13" name="TextBox 7">
          <a:extLst xmlns:a="http://schemas.openxmlformats.org/drawingml/2006/main">
            <a:ext uri="{FF2B5EF4-FFF2-40B4-BE49-F238E27FC236}">
              <a16:creationId xmlns:a16="http://schemas.microsoft.com/office/drawing/2014/main" id="{3EAAE7B8-3E32-01EE-C2E2-9BA793AAC65C}"/>
            </a:ext>
          </a:extLst>
        </cdr:cNvPr>
        <cdr:cNvSpPr txBox="1"/>
      </cdr:nvSpPr>
      <cdr:spPr>
        <a:xfrm xmlns:a="http://schemas.openxmlformats.org/drawingml/2006/main">
          <a:off x="7308709" y="3464902"/>
          <a:ext cx="762781" cy="285242"/>
        </a:xfrm>
        <a:prstGeom xmlns:a="http://schemas.openxmlformats.org/drawingml/2006/main" prst="rect">
          <a:avLst/>
        </a:prstGeom>
        <a:noFill xmlns:a="http://schemas.openxmlformats.org/drawingml/2006/main"/>
        <a:ln xmlns:a="http://schemas.openxmlformats.org/drawingml/2006/main" w="19050">
          <a:solidFill>
            <a:schemeClr val="tx1"/>
          </a:solidFill>
          <a:prstDash val="sysDot"/>
        </a:ln>
      </cdr:spPr>
      <cdr:txBody>
        <a:bodyPr xmlns:a="http://schemas.openxmlformats.org/drawingml/2006/main" wrap="squar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marL="0" marR="0" lvl="0" indent="0" algn="ctr" defTabSz="914400" rtl="0" eaLnBrk="1" fontAlgn="auto" latinLnBrk="0" hangingPunct="1">
            <a:lnSpc>
              <a:spcPct val="100000"/>
            </a:lnSpc>
            <a:spcBef>
              <a:spcPts val="0"/>
            </a:spcBef>
            <a:spcAft>
              <a:spcPts val="0"/>
            </a:spcAft>
            <a:buClrTx/>
            <a:buSzTx/>
            <a:buFontTx/>
            <a:buNone/>
            <a:tabLst/>
            <a:defRPr/>
          </a:pPr>
          <a:r>
            <a:rPr lang="en-US" b="1" kern="1200" dirty="0">
              <a:solidFill>
                <a:srgbClr val="000000"/>
              </a:solidFill>
              <a:latin typeface="Calibri" panose="020F0502020204030204" pitchFamily="34" charset="0"/>
            </a:rPr>
            <a:t>33</a:t>
          </a:r>
          <a:r>
            <a:rPr kumimoji="0" lang="en-US" sz="1100" b="1" kern="1200" cap="none" spc="0" normalizeH="0" noProof="0" dirty="0">
              <a:ln>
                <a:noFill/>
              </a:ln>
              <a:solidFill>
                <a:srgbClr val="000000"/>
              </a:solidFill>
              <a:effectLst/>
              <a:uLnTx/>
              <a:uFillTx/>
              <a:latin typeface="Calibri" panose="020F0502020204030204" pitchFamily="34" charset="0"/>
              <a:ea typeface="+mn-ea"/>
              <a:cs typeface="+mn-cs"/>
            </a:rPr>
            <a:t>%</a:t>
          </a:r>
          <a:endParaRPr kumimoji="0" lang="en-US" sz="1100" b="1"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endParaRPr>
        </a:p>
      </cdr:txBody>
    </cdr:sp>
  </cdr:relSizeAnchor>
  <cdr:relSizeAnchor xmlns:cdr="http://schemas.openxmlformats.org/drawingml/2006/chartDrawing">
    <cdr:from>
      <cdr:x>0.84338</cdr:x>
      <cdr:y>0.8962</cdr:y>
    </cdr:from>
    <cdr:to>
      <cdr:x>0.93139</cdr:x>
      <cdr:y>0.95298</cdr:y>
    </cdr:to>
    <cdr:sp macro="" textlink="">
      <cdr:nvSpPr>
        <cdr:cNvPr id="14" name="TextBox 7">
          <a:extLst xmlns:a="http://schemas.openxmlformats.org/drawingml/2006/main">
            <a:ext uri="{FF2B5EF4-FFF2-40B4-BE49-F238E27FC236}">
              <a16:creationId xmlns:a16="http://schemas.microsoft.com/office/drawing/2014/main" id="{3EAAE7B8-3E32-01EE-C2E2-9BA793AAC65C}"/>
            </a:ext>
          </a:extLst>
        </cdr:cNvPr>
        <cdr:cNvSpPr txBox="1"/>
      </cdr:nvSpPr>
      <cdr:spPr>
        <a:xfrm xmlns:a="http://schemas.openxmlformats.org/drawingml/2006/main">
          <a:off x="7308752" y="4129126"/>
          <a:ext cx="762695" cy="261606"/>
        </a:xfrm>
        <a:prstGeom xmlns:a="http://schemas.openxmlformats.org/drawingml/2006/main" prst="rect">
          <a:avLst/>
        </a:prstGeom>
        <a:noFill xmlns:a="http://schemas.openxmlformats.org/drawingml/2006/main"/>
        <a:ln xmlns:a="http://schemas.openxmlformats.org/drawingml/2006/main" w="19050">
          <a:solidFill>
            <a:schemeClr val="tx1"/>
          </a:solidFill>
          <a:prstDash val="sysDot"/>
        </a:ln>
      </cdr:spPr>
      <cdr:txBody>
        <a:bodyPr xmlns:a="http://schemas.openxmlformats.org/drawingml/2006/main" wrap="squar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marL="0" marR="0" lvl="0" indent="0" algn="ctr" defTabSz="914400" rtl="0" eaLnBrk="1" fontAlgn="auto" latinLnBrk="0" hangingPunct="1">
            <a:lnSpc>
              <a:spcPct val="100000"/>
            </a:lnSpc>
            <a:spcBef>
              <a:spcPts val="0"/>
            </a:spcBef>
            <a:spcAft>
              <a:spcPts val="0"/>
            </a:spcAft>
            <a:buClrTx/>
            <a:buSzTx/>
            <a:buFontTx/>
            <a:buNone/>
            <a:tabLst/>
            <a:defRPr/>
          </a:pPr>
          <a:r>
            <a:rPr lang="en-US" b="1" kern="1200" noProof="0" dirty="0">
              <a:solidFill>
                <a:srgbClr val="000000"/>
              </a:solidFill>
              <a:latin typeface="Calibri" panose="020F0502020204030204" pitchFamily="34" charset="0"/>
            </a:rPr>
            <a:t>25</a:t>
          </a:r>
          <a:r>
            <a:rPr kumimoji="0" lang="en-US" sz="1100" b="1" kern="1200" cap="none" spc="0" normalizeH="0" noProof="0" dirty="0">
              <a:ln>
                <a:noFill/>
              </a:ln>
              <a:solidFill>
                <a:srgbClr val="000000"/>
              </a:solidFill>
              <a:effectLst/>
              <a:uLnTx/>
              <a:uFillTx/>
              <a:latin typeface="Calibri" panose="020F0502020204030204" pitchFamily="34" charset="0"/>
              <a:ea typeface="+mn-ea"/>
              <a:cs typeface="+mn-cs"/>
            </a:rPr>
            <a:t>%</a:t>
          </a:r>
          <a:endParaRPr kumimoji="0" lang="en-US" sz="1100" b="1"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endParaRPr>
        </a:p>
      </cdr:txBody>
    </cdr:sp>
  </cdr:relSizeAnchor>
  <cdr:relSizeAnchor xmlns:cdr="http://schemas.openxmlformats.org/drawingml/2006/chartDrawing">
    <cdr:from>
      <cdr:x>0.84338</cdr:x>
      <cdr:y>0.5</cdr:y>
    </cdr:from>
    <cdr:to>
      <cdr:x>0.93139</cdr:x>
      <cdr:y>0.55678</cdr:y>
    </cdr:to>
    <cdr:sp macro="" textlink="">
      <cdr:nvSpPr>
        <cdr:cNvPr id="5" name="TextBox 7">
          <a:extLst xmlns:a="http://schemas.openxmlformats.org/drawingml/2006/main">
            <a:ext uri="{FF2B5EF4-FFF2-40B4-BE49-F238E27FC236}">
              <a16:creationId xmlns:a16="http://schemas.microsoft.com/office/drawing/2014/main" id="{00ADC476-A031-3423-29AD-0091EBF58181}"/>
            </a:ext>
          </a:extLst>
        </cdr:cNvPr>
        <cdr:cNvSpPr txBox="1"/>
      </cdr:nvSpPr>
      <cdr:spPr>
        <a:xfrm xmlns:a="http://schemas.openxmlformats.org/drawingml/2006/main">
          <a:off x="7308752" y="2303680"/>
          <a:ext cx="762695" cy="261610"/>
        </a:xfrm>
        <a:prstGeom xmlns:a="http://schemas.openxmlformats.org/drawingml/2006/main" prst="rect">
          <a:avLst/>
        </a:prstGeom>
        <a:noFill xmlns:a="http://schemas.openxmlformats.org/drawingml/2006/main"/>
        <a:ln xmlns:a="http://schemas.openxmlformats.org/drawingml/2006/main" w="19050">
          <a:solidFill>
            <a:schemeClr val="tx1"/>
          </a:solidFill>
          <a:prstDash val="sysDot"/>
        </a:ln>
      </cdr:spPr>
      <cdr:txBody>
        <a:bodyPr xmlns:a="http://schemas.openxmlformats.org/drawingml/2006/main" wrap="squar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marL="0" marR="0" lvl="0" indent="0" algn="ctr" defTabSz="914400" rtl="0" eaLnBrk="1" fontAlgn="auto" latinLnBrk="0" hangingPunct="1">
            <a:lnSpc>
              <a:spcPct val="100000"/>
            </a:lnSpc>
            <a:spcBef>
              <a:spcPts val="0"/>
            </a:spcBef>
            <a:spcAft>
              <a:spcPts val="0"/>
            </a:spcAft>
            <a:buClrTx/>
            <a:buSzTx/>
            <a:buFontTx/>
            <a:buNone/>
            <a:tabLst/>
            <a:defRPr/>
          </a:pPr>
          <a:r>
            <a:rPr lang="en-US" b="1" kern="1200" dirty="0">
              <a:solidFill>
                <a:srgbClr val="000000"/>
              </a:solidFill>
              <a:latin typeface="Calibri" panose="020F0502020204030204" pitchFamily="34" charset="0"/>
            </a:rPr>
            <a:t>36</a:t>
          </a:r>
          <a:r>
            <a:rPr kumimoji="0" lang="en-US" sz="1100" b="1" kern="1200" cap="none" spc="0" normalizeH="0" noProof="0" dirty="0">
              <a:ln>
                <a:noFill/>
              </a:ln>
              <a:solidFill>
                <a:srgbClr val="000000"/>
              </a:solidFill>
              <a:effectLst/>
              <a:uLnTx/>
              <a:uFillTx/>
              <a:latin typeface="Calibri" panose="020F0502020204030204" pitchFamily="34" charset="0"/>
              <a:ea typeface="+mn-ea"/>
              <a:cs typeface="+mn-cs"/>
            </a:rPr>
            <a:t>%</a:t>
          </a:r>
          <a:endParaRPr kumimoji="0" lang="en-US" sz="1100" b="1"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endParaRPr>
        </a:p>
      </cdr:txBody>
    </cdr:sp>
  </cdr:relSizeAnchor>
</c:userShapes>
</file>

<file path=ppt/drawings/drawing3.xml><?xml version="1.0" encoding="utf-8"?>
<c:userShapes xmlns:c="http://schemas.openxmlformats.org/drawingml/2006/chart">
  <cdr:relSizeAnchor xmlns:cdr="http://schemas.openxmlformats.org/drawingml/2006/chartDrawing">
    <cdr:from>
      <cdr:x>0.77405</cdr:x>
      <cdr:y>0.01798</cdr:y>
    </cdr:from>
    <cdr:to>
      <cdr:x>0.89605</cdr:x>
      <cdr:y>0.10332</cdr:y>
    </cdr:to>
    <cdr:grpSp>
      <cdr:nvGrpSpPr>
        <cdr:cNvPr id="2" name="Group 1">
          <a:extLst xmlns:a="http://schemas.openxmlformats.org/drawingml/2006/main">
            <a:ext uri="{FF2B5EF4-FFF2-40B4-BE49-F238E27FC236}">
              <a16:creationId xmlns:a16="http://schemas.microsoft.com/office/drawing/2014/main" id="{ED1E8EC3-7988-D19F-0B7E-F5EEB0C02008}"/>
            </a:ext>
          </a:extLst>
        </cdr:cNvPr>
        <cdr:cNvGrpSpPr/>
      </cdr:nvGrpSpPr>
      <cdr:grpSpPr>
        <a:xfrm xmlns:a="http://schemas.openxmlformats.org/drawingml/2006/main">
          <a:off x="7925242" y="82840"/>
          <a:ext cx="1249117" cy="393192"/>
          <a:chOff x="12411941" y="2011477"/>
          <a:chExt cx="933484" cy="261610"/>
        </a:xfrm>
      </cdr:grpSpPr>
      <cdr:sp macro="" textlink="">
        <cdr:nvSpPr>
          <cdr:cNvPr id="3" name="TextBox 6">
            <a:extLst xmlns:a="http://schemas.openxmlformats.org/drawingml/2006/main">
              <a:ext uri="{FF2B5EF4-FFF2-40B4-BE49-F238E27FC236}">
                <a16:creationId xmlns:a16="http://schemas.microsoft.com/office/drawing/2014/main" id="{E1F3F9F4-6621-DDBB-1024-B6D1920FBAB8}"/>
              </a:ext>
            </a:extLst>
          </cdr:cNvPr>
          <cdr:cNvSpPr txBox="1"/>
        </cdr:nvSpPr>
        <cdr:spPr>
          <a:xfrm xmlns:a="http://schemas.openxmlformats.org/drawingml/2006/main">
            <a:off x="12411941" y="2011477"/>
            <a:ext cx="933484" cy="261610"/>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pPr marL="0" marR="0" lvl="0" indent="0" algn="ctr" defTabSz="914400" rtl="0" eaLnBrk="1" fontAlgn="auto" latinLnBrk="0" hangingPunct="1">
              <a:lnSpc>
                <a:spcPct val="100000"/>
              </a:lnSpc>
              <a:spcBef>
                <a:spcPts val="0"/>
              </a:spcBef>
              <a:spcAft>
                <a:spcPts val="0"/>
              </a:spcAft>
              <a:buClrTx/>
              <a:buSzTx/>
              <a:buFontTx/>
              <a:buNone/>
              <a:tabLst/>
              <a:defRPr/>
            </a:pPr>
            <a:r>
              <a:rPr lang="en-US" sz="1100" b="1" dirty="0">
                <a:solidFill>
                  <a:srgbClr val="000000"/>
                </a:solidFill>
                <a:latin typeface="Century Gothic" panose="020B0502020202020204" pitchFamily="34" charset="0"/>
              </a:rPr>
              <a:t>% Ranked</a:t>
            </a:r>
            <a:endParaRPr kumimoji="0" lang="en-US" sz="1100" b="1"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endParaRPr>
          </a:p>
        </cdr:txBody>
      </cdr:sp>
    </cdr:grpSp>
  </cdr:relSizeAnchor>
</c:userShapes>
</file>

<file path=ppt/drawings/drawing4.xml><?xml version="1.0" encoding="utf-8"?>
<c:userShapes xmlns:c="http://schemas.openxmlformats.org/drawingml/2006/chart">
  <cdr:relSizeAnchor xmlns:cdr="http://schemas.openxmlformats.org/drawingml/2006/chartDrawing">
    <cdr:from>
      <cdr:x>0.60999</cdr:x>
      <cdr:y>0</cdr:y>
    </cdr:from>
    <cdr:to>
      <cdr:x>0.73199</cdr:x>
      <cdr:y>0.09352</cdr:y>
    </cdr:to>
    <cdr:grpSp>
      <cdr:nvGrpSpPr>
        <cdr:cNvPr id="2" name="Group 1">
          <a:extLst xmlns:a="http://schemas.openxmlformats.org/drawingml/2006/main">
            <a:ext uri="{FF2B5EF4-FFF2-40B4-BE49-F238E27FC236}">
              <a16:creationId xmlns:a16="http://schemas.microsoft.com/office/drawing/2014/main" id="{ED1E8EC3-7988-D19F-0B7E-F5EEB0C02008}"/>
            </a:ext>
          </a:extLst>
        </cdr:cNvPr>
        <cdr:cNvGrpSpPr/>
      </cdr:nvGrpSpPr>
      <cdr:grpSpPr>
        <a:xfrm xmlns:a="http://schemas.openxmlformats.org/drawingml/2006/main">
          <a:off x="6245486" y="0"/>
          <a:ext cx="1249117" cy="430880"/>
          <a:chOff x="11148294" y="792328"/>
          <a:chExt cx="933484" cy="286690"/>
        </a:xfrm>
      </cdr:grpSpPr>
      <cdr:sp macro="" textlink="">
        <cdr:nvSpPr>
          <cdr:cNvPr id="3" name="TextBox 6">
            <a:extLst xmlns:a="http://schemas.openxmlformats.org/drawingml/2006/main">
              <a:ext uri="{FF2B5EF4-FFF2-40B4-BE49-F238E27FC236}">
                <a16:creationId xmlns:a16="http://schemas.microsoft.com/office/drawing/2014/main" id="{E1F3F9F4-6621-DDBB-1024-B6D1920FBAB8}"/>
              </a:ext>
            </a:extLst>
          </cdr:cNvPr>
          <cdr:cNvSpPr txBox="1"/>
        </cdr:nvSpPr>
        <cdr:spPr>
          <a:xfrm xmlns:a="http://schemas.openxmlformats.org/drawingml/2006/main">
            <a:off x="11148294" y="792328"/>
            <a:ext cx="933484" cy="286690"/>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pPr marL="0" marR="0" lvl="0" indent="0" algn="ctr" defTabSz="914400" rtl="0" eaLnBrk="1" fontAlgn="auto" latinLnBrk="0" hangingPunct="1">
              <a:lnSpc>
                <a:spcPct val="100000"/>
              </a:lnSpc>
              <a:spcBef>
                <a:spcPts val="0"/>
              </a:spcBef>
              <a:spcAft>
                <a:spcPts val="0"/>
              </a:spcAft>
              <a:buClrTx/>
              <a:buSzTx/>
              <a:buFontTx/>
              <a:buNone/>
              <a:tabLst/>
              <a:defRPr/>
            </a:pPr>
            <a:r>
              <a:rPr lang="en-US" sz="1100" b="1" dirty="0">
                <a:solidFill>
                  <a:srgbClr val="000000"/>
                </a:solidFill>
                <a:latin typeface="Century Gothic" panose="020B0502020202020204" pitchFamily="34" charset="0"/>
              </a:rPr>
              <a:t>% Ranked in top 3</a:t>
            </a:r>
            <a:endParaRPr kumimoji="0" lang="en-US" sz="1100" b="1"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endParaRPr>
          </a:p>
        </cdr:txBody>
      </cdr:sp>
    </cdr:grpSp>
  </cdr:relSizeAnchor>
  <cdr:relSizeAnchor xmlns:cdr="http://schemas.openxmlformats.org/drawingml/2006/chartDrawing">
    <cdr:from>
      <cdr:x>0.64809</cdr:x>
      <cdr:y>0.17516</cdr:y>
    </cdr:from>
    <cdr:to>
      <cdr:x>0.69844</cdr:x>
      <cdr:y>0.23194</cdr:y>
    </cdr:to>
    <cdr:sp macro="" textlink="">
      <cdr:nvSpPr>
        <cdr:cNvPr id="14" name="TextBox 7">
          <a:extLst xmlns:a="http://schemas.openxmlformats.org/drawingml/2006/main">
            <a:ext uri="{FF2B5EF4-FFF2-40B4-BE49-F238E27FC236}">
              <a16:creationId xmlns:a16="http://schemas.microsoft.com/office/drawing/2014/main" id="{42B0B055-33FA-52CC-C5AB-1B5821233D9E}"/>
            </a:ext>
          </a:extLst>
        </cdr:cNvPr>
        <cdr:cNvSpPr txBox="1"/>
      </cdr:nvSpPr>
      <cdr:spPr>
        <a:xfrm xmlns:a="http://schemas.openxmlformats.org/drawingml/2006/main">
          <a:off x="6635537" y="807044"/>
          <a:ext cx="515510" cy="261610"/>
        </a:xfrm>
        <a:prstGeom xmlns:a="http://schemas.openxmlformats.org/drawingml/2006/main" prst="rect">
          <a:avLst/>
        </a:prstGeom>
        <a:noFill xmlns:a="http://schemas.openxmlformats.org/drawingml/2006/main"/>
        <a:ln xmlns:a="http://schemas.openxmlformats.org/drawingml/2006/main" w="19050">
          <a:solidFill>
            <a:schemeClr val="tx1"/>
          </a:solidFill>
          <a:prstDash val="sysDot"/>
        </a:ln>
      </cdr:spPr>
      <cdr:txBody>
        <a:bodyPr xmlns:a="http://schemas.openxmlformats.org/drawingml/2006/main" wrap="square"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pPr marL="0" marR="0" lvl="0" indent="0" algn="ctr" defTabSz="914400" rtl="0" eaLnBrk="1" fontAlgn="auto" latinLnBrk="0" hangingPunct="1">
            <a:lnSpc>
              <a:spcPct val="100000"/>
            </a:lnSpc>
            <a:spcBef>
              <a:spcPts val="0"/>
            </a:spcBef>
            <a:spcAft>
              <a:spcPts val="0"/>
            </a:spcAft>
            <a:buClrTx/>
            <a:buSzTx/>
            <a:buFontTx/>
            <a:buNone/>
            <a:tabLst/>
            <a:defRPr/>
          </a:pPr>
          <a:r>
            <a:rPr lang="en-US" sz="1100" b="1" dirty="0">
              <a:solidFill>
                <a:srgbClr val="000000"/>
              </a:solidFill>
              <a:latin typeface="Calibri" panose="020F0502020204030204" pitchFamily="34" charset="0"/>
            </a:rPr>
            <a:t>26</a:t>
          </a:r>
          <a:r>
            <a:rPr kumimoji="0" lang="en-US" sz="1100" b="1"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a:t>
          </a:r>
          <a:endParaRPr kumimoji="0" lang="en-US" sz="1100" b="1"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endParaRPr>
        </a:p>
      </cdr:txBody>
    </cdr:sp>
  </cdr:relSizeAnchor>
  <cdr:relSizeAnchor xmlns:cdr="http://schemas.openxmlformats.org/drawingml/2006/chartDrawing">
    <cdr:from>
      <cdr:x>0.648</cdr:x>
      <cdr:y>0.09867</cdr:y>
    </cdr:from>
    <cdr:to>
      <cdr:x>0.69835</cdr:x>
      <cdr:y>0.15545</cdr:y>
    </cdr:to>
    <cdr:sp macro="" textlink="">
      <cdr:nvSpPr>
        <cdr:cNvPr id="17" name="TextBox 7">
          <a:extLst xmlns:a="http://schemas.openxmlformats.org/drawingml/2006/main">
            <a:ext uri="{FF2B5EF4-FFF2-40B4-BE49-F238E27FC236}">
              <a16:creationId xmlns:a16="http://schemas.microsoft.com/office/drawing/2014/main" id="{42B0B055-33FA-52CC-C5AB-1B5821233D9E}"/>
            </a:ext>
          </a:extLst>
        </cdr:cNvPr>
        <cdr:cNvSpPr txBox="1"/>
      </cdr:nvSpPr>
      <cdr:spPr>
        <a:xfrm xmlns:a="http://schemas.openxmlformats.org/drawingml/2006/main">
          <a:off x="6634649" y="454619"/>
          <a:ext cx="515510" cy="261610"/>
        </a:xfrm>
        <a:prstGeom xmlns:a="http://schemas.openxmlformats.org/drawingml/2006/main" prst="rect">
          <a:avLst/>
        </a:prstGeom>
        <a:noFill xmlns:a="http://schemas.openxmlformats.org/drawingml/2006/main"/>
        <a:ln xmlns:a="http://schemas.openxmlformats.org/drawingml/2006/main" w="19050">
          <a:solidFill>
            <a:schemeClr val="tx1"/>
          </a:solidFill>
          <a:prstDash val="sysDot"/>
        </a:ln>
      </cdr:spPr>
      <cdr:txBody>
        <a:bodyPr xmlns:a="http://schemas.openxmlformats.org/drawingml/2006/main" wrap="square"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pPr marL="0" marR="0" lvl="0" indent="0" algn="ctr" defTabSz="914400" rtl="0" eaLnBrk="1" fontAlgn="auto" latinLnBrk="0" hangingPunct="1">
            <a:lnSpc>
              <a:spcPct val="100000"/>
            </a:lnSpc>
            <a:spcBef>
              <a:spcPts val="0"/>
            </a:spcBef>
            <a:spcAft>
              <a:spcPts val="0"/>
            </a:spcAft>
            <a:buClrTx/>
            <a:buSzTx/>
            <a:buFontTx/>
            <a:buNone/>
            <a:tabLst/>
            <a:defRPr/>
          </a:pPr>
          <a:r>
            <a:rPr lang="en-US" sz="1100" b="1" dirty="0">
              <a:solidFill>
                <a:srgbClr val="000000"/>
              </a:solidFill>
              <a:latin typeface="Calibri" panose="020F0502020204030204" pitchFamily="34" charset="0"/>
            </a:rPr>
            <a:t>30</a:t>
          </a:r>
          <a:r>
            <a:rPr kumimoji="0" lang="en-US" sz="1100" b="1"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a:t>
          </a:r>
          <a:endParaRPr kumimoji="0" lang="en-US" sz="1100" b="1"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endParaRP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r>
              <a:rPr lang="en-US"/>
              <a:t>2023 Nursing Informatics Workforce Survey</a:t>
            </a:r>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E04C2BA4-45F4-4BE4-8F02-857556B955C5}" type="datetimeFigureOut">
              <a:rPr lang="en-US" smtClean="0"/>
              <a:t>5/18/2023</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FBB8FC8-CC7B-45DB-B381-85D91D9C500D}" type="slidenum">
              <a:rPr lang="en-US" smtClean="0"/>
              <a:t>‹#›</a:t>
            </a:fld>
            <a:endParaRPr lang="en-US"/>
          </a:p>
        </p:txBody>
      </p:sp>
    </p:spTree>
    <p:extLst>
      <p:ext uri="{BB962C8B-B14F-4D97-AF65-F5344CB8AC3E}">
        <p14:creationId xmlns:p14="http://schemas.microsoft.com/office/powerpoint/2010/main" val="1393312591"/>
      </p:ext>
    </p:extLst>
  </p:cSld>
  <p:clrMap bg1="lt1" tx1="dk1" bg2="lt2" tx2="dk2" accent1="accent1" accent2="accent2" accent3="accent3" accent4="accent4" accent5="accent5" accent6="accent6" hlink="hlink" folHlink="folHlink"/>
  <p:hf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Century Gothic" panose="020B0502020202020204" pitchFamily="34" charset="0"/>
              </a:defRPr>
            </a:lvl1pPr>
          </a:lstStyle>
          <a:p>
            <a:r>
              <a:rPr lang="en-US"/>
              <a:t>2023 Nursing Informatics Workforce Survey</a:t>
            </a:r>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Century Gothic" panose="020B0502020202020204" pitchFamily="34" charset="0"/>
              </a:defRPr>
            </a:lvl1pPr>
          </a:lstStyle>
          <a:p>
            <a:fld id="{C14AB680-645A-4C41-AF99-A6C070810F36}" type="datetimeFigureOut">
              <a:rPr lang="en-US" smtClean="0"/>
              <a:pPr/>
              <a:t>5/18/2023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Century Gothic" panose="020B0502020202020204" pitchFamily="34" charset="0"/>
              </a:defRPr>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Century Gothic" panose="020B0502020202020204" pitchFamily="34" charset="0"/>
              </a:defRPr>
            </a:lvl1pPr>
          </a:lstStyle>
          <a:p>
            <a:fld id="{F7DF604D-C3B7-41B7-992A-9AD867AC1F65}" type="slidenum">
              <a:rPr lang="en-US" smtClean="0"/>
              <a:pPr/>
              <a:t>‹#›</a:t>
            </a:fld>
            <a:endParaRPr lang="en-US"/>
          </a:p>
        </p:txBody>
      </p:sp>
    </p:spTree>
    <p:extLst>
      <p:ext uri="{BB962C8B-B14F-4D97-AF65-F5344CB8AC3E}">
        <p14:creationId xmlns:p14="http://schemas.microsoft.com/office/powerpoint/2010/main" val="1279778437"/>
      </p:ext>
    </p:extLst>
  </p:cSld>
  <p:clrMap bg1="lt1" tx1="dk1" bg2="lt2" tx2="dk2" accent1="accent1" accent2="accent2" accent3="accent3" accent4="accent4" accent5="accent5" accent6="accent6" hlink="hlink" folHlink="folHlink"/>
  <p:hf ftr="0" dt="0"/>
  <p:notesStyle>
    <a:lvl1pPr marL="0" algn="l" defTabSz="914400" rtl="0" eaLnBrk="1" latinLnBrk="0" hangingPunct="1">
      <a:defRPr sz="1200" kern="1200">
        <a:solidFill>
          <a:schemeClr val="tx1"/>
        </a:solidFill>
        <a:latin typeface="Century Gothic" panose="020B0502020202020204" pitchFamily="34" charset="0"/>
        <a:ea typeface="+mn-ea"/>
        <a:cs typeface="+mn-cs"/>
      </a:defRPr>
    </a:lvl1pPr>
    <a:lvl2pPr marL="457200" algn="l" defTabSz="914400" rtl="0" eaLnBrk="1" latinLnBrk="0" hangingPunct="1">
      <a:defRPr sz="1200" kern="1200">
        <a:solidFill>
          <a:schemeClr val="tx1"/>
        </a:solidFill>
        <a:latin typeface="Century Gothic" panose="020B0502020202020204" pitchFamily="34" charset="0"/>
        <a:ea typeface="+mn-ea"/>
        <a:cs typeface="+mn-cs"/>
      </a:defRPr>
    </a:lvl2pPr>
    <a:lvl3pPr marL="914400" algn="l" defTabSz="914400" rtl="0" eaLnBrk="1" latinLnBrk="0" hangingPunct="1">
      <a:defRPr sz="1200" kern="1200">
        <a:solidFill>
          <a:schemeClr val="tx1"/>
        </a:solidFill>
        <a:latin typeface="Century Gothic" panose="020B0502020202020204" pitchFamily="34" charset="0"/>
        <a:ea typeface="+mn-ea"/>
        <a:cs typeface="+mn-cs"/>
      </a:defRPr>
    </a:lvl3pPr>
    <a:lvl4pPr marL="1371600" algn="l" defTabSz="914400" rtl="0" eaLnBrk="1" latinLnBrk="0" hangingPunct="1">
      <a:defRPr sz="1200" kern="1200">
        <a:solidFill>
          <a:schemeClr val="tx1"/>
        </a:solidFill>
        <a:latin typeface="Century Gothic" panose="020B0502020202020204" pitchFamily="34" charset="0"/>
        <a:ea typeface="+mn-ea"/>
        <a:cs typeface="+mn-cs"/>
      </a:defRPr>
    </a:lvl4pPr>
    <a:lvl5pPr marL="1828800" algn="l" defTabSz="914400" rtl="0" eaLnBrk="1" latinLnBrk="0" hangingPunct="1">
      <a:defRPr sz="1200" kern="1200">
        <a:solidFill>
          <a:schemeClr val="tx1"/>
        </a:solidFill>
        <a:latin typeface="Century Gothic" panose="020B0502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a:p>
        </p:txBody>
      </p:sp>
      <p:sp>
        <p:nvSpPr>
          <p:cNvPr id="4" name="Slide Number Placeholder 3"/>
          <p:cNvSpPr>
            <a:spLocks noGrp="1"/>
          </p:cNvSpPr>
          <p:nvPr>
            <p:ph type="sldNum" sz="quarter" idx="10"/>
          </p:nvPr>
        </p:nvSpPr>
        <p:spPr/>
        <p:txBody>
          <a:bodyPr/>
          <a:lstStyle/>
          <a:p>
            <a:fld id="{F7DF604D-C3B7-41B7-992A-9AD867AC1F65}" type="slidenum">
              <a:rPr lang="en-US" smtClean="0"/>
              <a:pPr/>
              <a:t>2</a:t>
            </a:fld>
            <a:endParaRPr lang="en-US"/>
          </a:p>
        </p:txBody>
      </p:sp>
      <p:sp>
        <p:nvSpPr>
          <p:cNvPr id="5" name="Header Placeholder 4">
            <a:extLst>
              <a:ext uri="{FF2B5EF4-FFF2-40B4-BE49-F238E27FC236}">
                <a16:creationId xmlns:a16="http://schemas.microsoft.com/office/drawing/2014/main" id="{2315D688-9C37-2955-575C-BC79F23DEE33}"/>
              </a:ext>
            </a:extLst>
          </p:cNvPr>
          <p:cNvSpPr>
            <a:spLocks noGrp="1"/>
          </p:cNvSpPr>
          <p:nvPr>
            <p:ph type="hdr" sz="quarter"/>
          </p:nvPr>
        </p:nvSpPr>
        <p:spPr/>
        <p:txBody>
          <a:bodyPr/>
          <a:lstStyle/>
          <a:p>
            <a:r>
              <a:rPr lang="en-US"/>
              <a:t>2023 Nursing Informatics Workforce Survey</a:t>
            </a:r>
          </a:p>
        </p:txBody>
      </p:sp>
    </p:spTree>
    <p:extLst>
      <p:ext uri="{BB962C8B-B14F-4D97-AF65-F5344CB8AC3E}">
        <p14:creationId xmlns:p14="http://schemas.microsoft.com/office/powerpoint/2010/main" val="287915243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Q39</a:t>
            </a:r>
          </a:p>
        </p:txBody>
      </p:sp>
      <p:sp>
        <p:nvSpPr>
          <p:cNvPr id="4" name="Slide Number Placeholder 3"/>
          <p:cNvSpPr>
            <a:spLocks noGrp="1"/>
          </p:cNvSpPr>
          <p:nvPr>
            <p:ph type="sldNum" sz="quarter" idx="5"/>
          </p:nvPr>
        </p:nvSpPr>
        <p:spPr/>
        <p:txBody>
          <a:bodyPr/>
          <a:lstStyle/>
          <a:p>
            <a:fld id="{F7DF604D-C3B7-41B7-992A-9AD867AC1F65}" type="slidenum">
              <a:rPr lang="en-US" smtClean="0"/>
              <a:pPr/>
              <a:t>16</a:t>
            </a:fld>
            <a:endParaRPr lang="en-US"/>
          </a:p>
        </p:txBody>
      </p:sp>
      <p:sp>
        <p:nvSpPr>
          <p:cNvPr id="5" name="Header Placeholder 4">
            <a:extLst>
              <a:ext uri="{FF2B5EF4-FFF2-40B4-BE49-F238E27FC236}">
                <a16:creationId xmlns:a16="http://schemas.microsoft.com/office/drawing/2014/main" id="{00940F6D-BA6E-A9D8-944C-BEF41C7D7098}"/>
              </a:ext>
            </a:extLst>
          </p:cNvPr>
          <p:cNvSpPr>
            <a:spLocks noGrp="1"/>
          </p:cNvSpPr>
          <p:nvPr>
            <p:ph type="hdr" sz="quarter"/>
          </p:nvPr>
        </p:nvSpPr>
        <p:spPr/>
        <p:txBody>
          <a:bodyPr/>
          <a:lstStyle/>
          <a:p>
            <a:r>
              <a:rPr lang="en-US"/>
              <a:t>2023 Nursing Informatics Workforce Survey</a:t>
            </a:r>
          </a:p>
        </p:txBody>
      </p:sp>
    </p:spTree>
    <p:extLst>
      <p:ext uri="{BB962C8B-B14F-4D97-AF65-F5344CB8AC3E}">
        <p14:creationId xmlns:p14="http://schemas.microsoft.com/office/powerpoint/2010/main" val="210939211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Q43</a:t>
            </a:r>
          </a:p>
        </p:txBody>
      </p:sp>
      <p:sp>
        <p:nvSpPr>
          <p:cNvPr id="4" name="Slide Number Placeholder 3"/>
          <p:cNvSpPr>
            <a:spLocks noGrp="1"/>
          </p:cNvSpPr>
          <p:nvPr>
            <p:ph type="sldNum" sz="quarter" idx="10"/>
          </p:nvPr>
        </p:nvSpPr>
        <p:spPr/>
        <p:txBody>
          <a:bodyPr/>
          <a:lstStyle/>
          <a:p>
            <a:fld id="{F7DF604D-C3B7-41B7-992A-9AD867AC1F65}" type="slidenum">
              <a:rPr lang="en-US" smtClean="0"/>
              <a:pPr/>
              <a:t>17</a:t>
            </a:fld>
            <a:endParaRPr lang="en-US"/>
          </a:p>
        </p:txBody>
      </p:sp>
      <p:sp>
        <p:nvSpPr>
          <p:cNvPr id="5" name="Header Placeholder 4">
            <a:extLst>
              <a:ext uri="{FF2B5EF4-FFF2-40B4-BE49-F238E27FC236}">
                <a16:creationId xmlns:a16="http://schemas.microsoft.com/office/drawing/2014/main" id="{184A2704-ECD8-D9EB-2CB9-0CE70D69DE95}"/>
              </a:ext>
            </a:extLst>
          </p:cNvPr>
          <p:cNvSpPr>
            <a:spLocks noGrp="1"/>
          </p:cNvSpPr>
          <p:nvPr>
            <p:ph type="hdr" sz="quarter"/>
          </p:nvPr>
        </p:nvSpPr>
        <p:spPr/>
        <p:txBody>
          <a:bodyPr/>
          <a:lstStyle/>
          <a:p>
            <a:r>
              <a:rPr lang="en-US"/>
              <a:t>2023 Nursing Informatics Workforce Survey</a:t>
            </a:r>
          </a:p>
        </p:txBody>
      </p:sp>
    </p:spTree>
    <p:extLst>
      <p:ext uri="{BB962C8B-B14F-4D97-AF65-F5344CB8AC3E}">
        <p14:creationId xmlns:p14="http://schemas.microsoft.com/office/powerpoint/2010/main" val="198344225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Q44c</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7DF604D-C3B7-41B7-992A-9AD867AC1F65}" type="slidenum">
              <a:rPr kumimoji="0" lang="en-US"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
        <p:nvSpPr>
          <p:cNvPr id="5" name="Header Placeholder 4">
            <a:extLst>
              <a:ext uri="{FF2B5EF4-FFF2-40B4-BE49-F238E27FC236}">
                <a16:creationId xmlns:a16="http://schemas.microsoft.com/office/drawing/2014/main" id="{73487725-5A10-4BC2-D6DD-6082E8A4D556}"/>
              </a:ext>
            </a:extLst>
          </p:cNvPr>
          <p:cNvSpPr>
            <a:spLocks noGrp="1"/>
          </p:cNvSpPr>
          <p:nvPr>
            <p:ph type="hdr" sz="quarter"/>
          </p:nvPr>
        </p:nvSpPr>
        <p:spPr/>
        <p:txBody>
          <a:bodyPr/>
          <a:lstStyle/>
          <a:p>
            <a:r>
              <a:rPr lang="en-US"/>
              <a:t>2023 Nursing Informatics Workforce Survey</a:t>
            </a:r>
          </a:p>
        </p:txBody>
      </p:sp>
    </p:spTree>
    <p:extLst>
      <p:ext uri="{BB962C8B-B14F-4D97-AF65-F5344CB8AC3E}">
        <p14:creationId xmlns:p14="http://schemas.microsoft.com/office/powerpoint/2010/main" val="211086881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Q44d</a:t>
            </a:r>
          </a:p>
          <a:p>
            <a:r>
              <a:rPr lang="en-US"/>
              <a:t>Shown to everyone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7DF604D-C3B7-41B7-992A-9AD867AC1F65}" type="slidenum">
              <a:rPr kumimoji="0" lang="en-US"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
        <p:nvSpPr>
          <p:cNvPr id="5" name="Header Placeholder 4">
            <a:extLst>
              <a:ext uri="{FF2B5EF4-FFF2-40B4-BE49-F238E27FC236}">
                <a16:creationId xmlns:a16="http://schemas.microsoft.com/office/drawing/2014/main" id="{62CBD65A-ABBE-7756-8B63-20FE5CC2CD6A}"/>
              </a:ext>
            </a:extLst>
          </p:cNvPr>
          <p:cNvSpPr>
            <a:spLocks noGrp="1"/>
          </p:cNvSpPr>
          <p:nvPr>
            <p:ph type="hdr" sz="quarter"/>
          </p:nvPr>
        </p:nvSpPr>
        <p:spPr/>
        <p:txBody>
          <a:bodyPr/>
          <a:lstStyle/>
          <a:p>
            <a:r>
              <a:rPr lang="en-US"/>
              <a:t>2023 Nursing Informatics Workforce Survey</a:t>
            </a:r>
          </a:p>
        </p:txBody>
      </p:sp>
    </p:spTree>
    <p:extLst>
      <p:ext uri="{BB962C8B-B14F-4D97-AF65-F5344CB8AC3E}">
        <p14:creationId xmlns:p14="http://schemas.microsoft.com/office/powerpoint/2010/main" val="288442919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Q44</a:t>
            </a:r>
          </a:p>
          <a:p>
            <a:r>
              <a:rPr lang="en-US"/>
              <a:t>No stat testing to call out</a:t>
            </a:r>
          </a:p>
        </p:txBody>
      </p:sp>
      <p:sp>
        <p:nvSpPr>
          <p:cNvPr id="4" name="Slide Number Placeholder 3"/>
          <p:cNvSpPr>
            <a:spLocks noGrp="1"/>
          </p:cNvSpPr>
          <p:nvPr>
            <p:ph type="sldNum" sz="quarter" idx="5"/>
          </p:nvPr>
        </p:nvSpPr>
        <p:spPr/>
        <p:txBody>
          <a:bodyPr/>
          <a:lstStyle/>
          <a:p>
            <a:fld id="{F7DF604D-C3B7-41B7-992A-9AD867AC1F65}" type="slidenum">
              <a:rPr lang="en-US" smtClean="0"/>
              <a:pPr/>
              <a:t>20</a:t>
            </a:fld>
            <a:endParaRPr lang="en-US"/>
          </a:p>
        </p:txBody>
      </p:sp>
      <p:sp>
        <p:nvSpPr>
          <p:cNvPr id="5" name="Header Placeholder 4">
            <a:extLst>
              <a:ext uri="{FF2B5EF4-FFF2-40B4-BE49-F238E27FC236}">
                <a16:creationId xmlns:a16="http://schemas.microsoft.com/office/drawing/2014/main" id="{FBB90CE2-9066-07CB-D60B-40F29096AB14}"/>
              </a:ext>
            </a:extLst>
          </p:cNvPr>
          <p:cNvSpPr>
            <a:spLocks noGrp="1"/>
          </p:cNvSpPr>
          <p:nvPr>
            <p:ph type="hdr" sz="quarter"/>
          </p:nvPr>
        </p:nvSpPr>
        <p:spPr/>
        <p:txBody>
          <a:bodyPr/>
          <a:lstStyle/>
          <a:p>
            <a:r>
              <a:rPr lang="en-US"/>
              <a:t>2023 Nursing Informatics Workforce Survey</a:t>
            </a:r>
          </a:p>
        </p:txBody>
      </p:sp>
    </p:spTree>
    <p:extLst>
      <p:ext uri="{BB962C8B-B14F-4D97-AF65-F5344CB8AC3E}">
        <p14:creationId xmlns:p14="http://schemas.microsoft.com/office/powerpoint/2010/main" val="195146211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7DF604D-C3B7-41B7-992A-9AD867AC1F65}" type="slidenum">
              <a:rPr lang="en-US" smtClean="0"/>
              <a:pPr/>
              <a:t>21</a:t>
            </a:fld>
            <a:endParaRPr lang="en-US"/>
          </a:p>
        </p:txBody>
      </p:sp>
      <p:sp>
        <p:nvSpPr>
          <p:cNvPr id="5" name="Header Placeholder 4">
            <a:extLst>
              <a:ext uri="{FF2B5EF4-FFF2-40B4-BE49-F238E27FC236}">
                <a16:creationId xmlns:a16="http://schemas.microsoft.com/office/drawing/2014/main" id="{CD60F4B9-4575-868B-C248-EC70434623BD}"/>
              </a:ext>
            </a:extLst>
          </p:cNvPr>
          <p:cNvSpPr>
            <a:spLocks noGrp="1"/>
          </p:cNvSpPr>
          <p:nvPr>
            <p:ph type="hdr" sz="quarter"/>
          </p:nvPr>
        </p:nvSpPr>
        <p:spPr/>
        <p:txBody>
          <a:bodyPr/>
          <a:lstStyle/>
          <a:p>
            <a:r>
              <a:rPr lang="en-US"/>
              <a:t>2023 Nursing Informatics Workforce Survey</a:t>
            </a:r>
          </a:p>
        </p:txBody>
      </p:sp>
    </p:spTree>
    <p:extLst>
      <p:ext uri="{BB962C8B-B14F-4D97-AF65-F5344CB8AC3E}">
        <p14:creationId xmlns:p14="http://schemas.microsoft.com/office/powerpoint/2010/main" val="307110010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Q33:  Income breaks changed within this years survey</a:t>
            </a:r>
          </a:p>
          <a:p>
            <a:r>
              <a:rPr lang="en-US"/>
              <a:t>N=1071</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7DF604D-C3B7-41B7-992A-9AD867AC1F65}" type="slidenum">
              <a:rPr kumimoji="0" lang="en-US"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
        <p:nvSpPr>
          <p:cNvPr id="5" name="Header Placeholder 4">
            <a:extLst>
              <a:ext uri="{FF2B5EF4-FFF2-40B4-BE49-F238E27FC236}">
                <a16:creationId xmlns:a16="http://schemas.microsoft.com/office/drawing/2014/main" id="{9413582A-EE88-2D14-ECB1-7ACC1C11C6E8}"/>
              </a:ext>
            </a:extLst>
          </p:cNvPr>
          <p:cNvSpPr>
            <a:spLocks noGrp="1"/>
          </p:cNvSpPr>
          <p:nvPr>
            <p:ph type="hdr" sz="quarter"/>
          </p:nvPr>
        </p:nvSpPr>
        <p:spPr/>
        <p:txBody>
          <a:bodyPr/>
          <a:lstStyle/>
          <a:p>
            <a:r>
              <a:rPr lang="en-US"/>
              <a:t>2023 Nursing Informatics Workforce Survey</a:t>
            </a:r>
          </a:p>
        </p:txBody>
      </p:sp>
    </p:spTree>
    <p:extLst>
      <p:ext uri="{BB962C8B-B14F-4D97-AF65-F5344CB8AC3E}">
        <p14:creationId xmlns:p14="http://schemas.microsoft.com/office/powerpoint/2010/main" val="67348294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Q33 &amp; Q11</a:t>
            </a:r>
          </a:p>
        </p:txBody>
      </p:sp>
      <p:sp>
        <p:nvSpPr>
          <p:cNvPr id="4" name="Slide Number Placeholder 3"/>
          <p:cNvSpPr>
            <a:spLocks noGrp="1"/>
          </p:cNvSpPr>
          <p:nvPr>
            <p:ph type="sldNum" sz="quarter" idx="5"/>
          </p:nvPr>
        </p:nvSpPr>
        <p:spPr/>
        <p:txBody>
          <a:bodyPr/>
          <a:lstStyle/>
          <a:p>
            <a:fld id="{F7DF604D-C3B7-41B7-992A-9AD867AC1F65}" type="slidenum">
              <a:rPr lang="en-US" smtClean="0"/>
              <a:pPr/>
              <a:t>24</a:t>
            </a:fld>
            <a:endParaRPr lang="en-US"/>
          </a:p>
        </p:txBody>
      </p:sp>
      <p:sp>
        <p:nvSpPr>
          <p:cNvPr id="5" name="Header Placeholder 4">
            <a:extLst>
              <a:ext uri="{FF2B5EF4-FFF2-40B4-BE49-F238E27FC236}">
                <a16:creationId xmlns:a16="http://schemas.microsoft.com/office/drawing/2014/main" id="{649AFA09-9976-16B3-1D12-9425D9411EE2}"/>
              </a:ext>
            </a:extLst>
          </p:cNvPr>
          <p:cNvSpPr>
            <a:spLocks noGrp="1"/>
          </p:cNvSpPr>
          <p:nvPr>
            <p:ph type="hdr" sz="quarter"/>
          </p:nvPr>
        </p:nvSpPr>
        <p:spPr/>
        <p:txBody>
          <a:bodyPr/>
          <a:lstStyle/>
          <a:p>
            <a:r>
              <a:rPr lang="en-US"/>
              <a:t>2023 Nursing Informatics Workforce Survey</a:t>
            </a:r>
          </a:p>
        </p:txBody>
      </p:sp>
    </p:spTree>
    <p:extLst>
      <p:ext uri="{BB962C8B-B14F-4D97-AF65-F5344CB8AC3E}">
        <p14:creationId xmlns:p14="http://schemas.microsoft.com/office/powerpoint/2010/main" val="306880257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Q35</a:t>
            </a:r>
          </a:p>
        </p:txBody>
      </p:sp>
      <p:sp>
        <p:nvSpPr>
          <p:cNvPr id="4" name="Slide Number Placeholder 3"/>
          <p:cNvSpPr>
            <a:spLocks noGrp="1"/>
          </p:cNvSpPr>
          <p:nvPr>
            <p:ph type="sldNum" sz="quarter" idx="5"/>
          </p:nvPr>
        </p:nvSpPr>
        <p:spPr/>
        <p:txBody>
          <a:bodyPr/>
          <a:lstStyle/>
          <a:p>
            <a:fld id="{F7DF604D-C3B7-41B7-992A-9AD867AC1F65}" type="slidenum">
              <a:rPr lang="en-US" smtClean="0"/>
              <a:pPr/>
              <a:t>25</a:t>
            </a:fld>
            <a:endParaRPr lang="en-US"/>
          </a:p>
        </p:txBody>
      </p:sp>
      <p:sp>
        <p:nvSpPr>
          <p:cNvPr id="5" name="Header Placeholder 4">
            <a:extLst>
              <a:ext uri="{FF2B5EF4-FFF2-40B4-BE49-F238E27FC236}">
                <a16:creationId xmlns:a16="http://schemas.microsoft.com/office/drawing/2014/main" id="{D8443E90-EC2A-2231-7D0C-0AFA5D8DF233}"/>
              </a:ext>
            </a:extLst>
          </p:cNvPr>
          <p:cNvSpPr>
            <a:spLocks noGrp="1"/>
          </p:cNvSpPr>
          <p:nvPr>
            <p:ph type="hdr" sz="quarter"/>
          </p:nvPr>
        </p:nvSpPr>
        <p:spPr/>
        <p:txBody>
          <a:bodyPr/>
          <a:lstStyle/>
          <a:p>
            <a:r>
              <a:rPr lang="en-US"/>
              <a:t>2023 Nursing Informatics Workforce Survey</a:t>
            </a:r>
          </a:p>
        </p:txBody>
      </p:sp>
    </p:spTree>
    <p:extLst>
      <p:ext uri="{BB962C8B-B14F-4D97-AF65-F5344CB8AC3E}">
        <p14:creationId xmlns:p14="http://schemas.microsoft.com/office/powerpoint/2010/main" val="343694413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Q33 salary (n=1,071) &amp; Q17 </a:t>
            </a:r>
          </a:p>
          <a:p>
            <a:r>
              <a:rPr lang="en-US"/>
              <a:t>RN-BC n=426</a:t>
            </a:r>
          </a:p>
          <a:p>
            <a:r>
              <a:rPr lang="en-US">
                <a:latin typeface="Century Gothic"/>
              </a:rPr>
              <a:t>Could also even throw in that 50% that hold a HIMSS cert. of some sort have a salary of &gt;$125k.</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7DF604D-C3B7-41B7-992A-9AD867AC1F65}" type="slidenum">
              <a:rPr kumimoji="0" lang="en-US"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
        <p:nvSpPr>
          <p:cNvPr id="5" name="Header Placeholder 4">
            <a:extLst>
              <a:ext uri="{FF2B5EF4-FFF2-40B4-BE49-F238E27FC236}">
                <a16:creationId xmlns:a16="http://schemas.microsoft.com/office/drawing/2014/main" id="{1CBA0736-A9FE-C0D8-8A8C-B3BEE6B17BEB}"/>
              </a:ext>
            </a:extLst>
          </p:cNvPr>
          <p:cNvSpPr>
            <a:spLocks noGrp="1"/>
          </p:cNvSpPr>
          <p:nvPr>
            <p:ph type="hdr" sz="quarter"/>
          </p:nvPr>
        </p:nvSpPr>
        <p:spPr/>
        <p:txBody>
          <a:bodyPr/>
          <a:lstStyle/>
          <a:p>
            <a:r>
              <a:rPr lang="en-US"/>
              <a:t>2023 Nursing Informatics Workforce Survey</a:t>
            </a:r>
          </a:p>
        </p:txBody>
      </p:sp>
    </p:spTree>
    <p:extLst>
      <p:ext uri="{BB962C8B-B14F-4D97-AF65-F5344CB8AC3E}">
        <p14:creationId xmlns:p14="http://schemas.microsoft.com/office/powerpoint/2010/main" val="25819062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a:p>
        </p:txBody>
      </p:sp>
      <p:sp>
        <p:nvSpPr>
          <p:cNvPr id="4" name="Slide Number Placeholder 3"/>
          <p:cNvSpPr>
            <a:spLocks noGrp="1"/>
          </p:cNvSpPr>
          <p:nvPr>
            <p:ph type="sldNum" sz="quarter" idx="10"/>
          </p:nvPr>
        </p:nvSpPr>
        <p:spPr/>
        <p:txBody>
          <a:bodyPr/>
          <a:lstStyle/>
          <a:p>
            <a:fld id="{F7DF604D-C3B7-41B7-992A-9AD867AC1F65}" type="slidenum">
              <a:rPr lang="en-US" smtClean="0"/>
              <a:pPr/>
              <a:t>3</a:t>
            </a:fld>
            <a:endParaRPr lang="en-US"/>
          </a:p>
        </p:txBody>
      </p:sp>
      <p:sp>
        <p:nvSpPr>
          <p:cNvPr id="5" name="Header Placeholder 4">
            <a:extLst>
              <a:ext uri="{FF2B5EF4-FFF2-40B4-BE49-F238E27FC236}">
                <a16:creationId xmlns:a16="http://schemas.microsoft.com/office/drawing/2014/main" id="{689D200D-BDBE-C0BE-66F4-0B5600D1EE9A}"/>
              </a:ext>
            </a:extLst>
          </p:cNvPr>
          <p:cNvSpPr>
            <a:spLocks noGrp="1"/>
          </p:cNvSpPr>
          <p:nvPr>
            <p:ph type="hdr" sz="quarter"/>
          </p:nvPr>
        </p:nvSpPr>
        <p:spPr/>
        <p:txBody>
          <a:bodyPr/>
          <a:lstStyle/>
          <a:p>
            <a:r>
              <a:rPr lang="en-US"/>
              <a:t>2023 Nursing Informatics Workforce Survey</a:t>
            </a:r>
          </a:p>
        </p:txBody>
      </p:sp>
    </p:spTree>
    <p:extLst>
      <p:ext uri="{BB962C8B-B14F-4D97-AF65-F5344CB8AC3E}">
        <p14:creationId xmlns:p14="http://schemas.microsoft.com/office/powerpoint/2010/main" val="114062000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7DF604D-C3B7-41B7-992A-9AD867AC1F65}" type="slidenum">
              <a:rPr lang="en-US" smtClean="0"/>
              <a:pPr/>
              <a:t>27</a:t>
            </a:fld>
            <a:endParaRPr lang="en-US"/>
          </a:p>
        </p:txBody>
      </p:sp>
      <p:sp>
        <p:nvSpPr>
          <p:cNvPr id="5" name="Header Placeholder 4">
            <a:extLst>
              <a:ext uri="{FF2B5EF4-FFF2-40B4-BE49-F238E27FC236}">
                <a16:creationId xmlns:a16="http://schemas.microsoft.com/office/drawing/2014/main" id="{165C66DA-9AD7-AE18-FD6A-EA9D7C882CD4}"/>
              </a:ext>
            </a:extLst>
          </p:cNvPr>
          <p:cNvSpPr>
            <a:spLocks noGrp="1"/>
          </p:cNvSpPr>
          <p:nvPr>
            <p:ph type="hdr" sz="quarter"/>
          </p:nvPr>
        </p:nvSpPr>
        <p:spPr/>
        <p:txBody>
          <a:bodyPr/>
          <a:lstStyle/>
          <a:p>
            <a:r>
              <a:rPr lang="en-US"/>
              <a:t>2023 Nursing Informatics Workforce Survey</a:t>
            </a:r>
          </a:p>
        </p:txBody>
      </p:sp>
    </p:spTree>
    <p:extLst>
      <p:ext uri="{BB962C8B-B14F-4D97-AF65-F5344CB8AC3E}">
        <p14:creationId xmlns:p14="http://schemas.microsoft.com/office/powerpoint/2010/main" val="423088805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Q11 – select all that apply</a:t>
            </a:r>
          </a:p>
        </p:txBody>
      </p:sp>
      <p:sp>
        <p:nvSpPr>
          <p:cNvPr id="4" name="Slide Number Placeholder 3"/>
          <p:cNvSpPr>
            <a:spLocks noGrp="1"/>
          </p:cNvSpPr>
          <p:nvPr>
            <p:ph type="sldNum" sz="quarter" idx="10"/>
          </p:nvPr>
        </p:nvSpPr>
        <p:spPr/>
        <p:txBody>
          <a:bodyPr/>
          <a:lstStyle/>
          <a:p>
            <a:fld id="{F7DF604D-C3B7-41B7-992A-9AD867AC1F65}" type="slidenum">
              <a:rPr lang="en-US" smtClean="0"/>
              <a:pPr/>
              <a:t>29</a:t>
            </a:fld>
            <a:endParaRPr lang="en-US"/>
          </a:p>
        </p:txBody>
      </p:sp>
      <p:sp>
        <p:nvSpPr>
          <p:cNvPr id="5" name="Header Placeholder 4">
            <a:extLst>
              <a:ext uri="{FF2B5EF4-FFF2-40B4-BE49-F238E27FC236}">
                <a16:creationId xmlns:a16="http://schemas.microsoft.com/office/drawing/2014/main" id="{32645796-0F6D-79CA-D5DE-B77F00556818}"/>
              </a:ext>
            </a:extLst>
          </p:cNvPr>
          <p:cNvSpPr>
            <a:spLocks noGrp="1"/>
          </p:cNvSpPr>
          <p:nvPr>
            <p:ph type="hdr" sz="quarter"/>
          </p:nvPr>
        </p:nvSpPr>
        <p:spPr/>
        <p:txBody>
          <a:bodyPr/>
          <a:lstStyle/>
          <a:p>
            <a:r>
              <a:rPr lang="en-US"/>
              <a:t>2023 Nursing Informatics Workforce Survey</a:t>
            </a:r>
          </a:p>
        </p:txBody>
      </p:sp>
    </p:spTree>
    <p:extLst>
      <p:ext uri="{BB962C8B-B14F-4D97-AF65-F5344CB8AC3E}">
        <p14:creationId xmlns:p14="http://schemas.microsoft.com/office/powerpoint/2010/main" val="322828765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Q14</a:t>
            </a:r>
          </a:p>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nn-NO" sz="1200">
                <a:effectLst/>
                <a:latin typeface="Segoe UI" panose="020B0502040204020203" pitchFamily="34" charset="0"/>
              </a:rPr>
              <a:t>21-25 yrs: 8%</a:t>
            </a:r>
            <a:br>
              <a:rPr lang="nn-NO" sz="1200">
                <a:effectLst/>
                <a:latin typeface="Segoe UI" panose="020B0502040204020203" pitchFamily="34" charset="0"/>
              </a:rPr>
            </a:br>
            <a:r>
              <a:rPr lang="nn-NO" sz="1200">
                <a:effectLst/>
                <a:latin typeface="Segoe UI" panose="020B0502040204020203" pitchFamily="34" charset="0"/>
              </a:rPr>
              <a:t>26-30 yrs: 5%</a:t>
            </a:r>
            <a:br>
              <a:rPr lang="nn-NO" sz="1200">
                <a:effectLst/>
                <a:latin typeface="Segoe UI" panose="020B0502040204020203" pitchFamily="34" charset="0"/>
              </a:rPr>
            </a:br>
            <a:r>
              <a:rPr lang="nn-NO" sz="1200">
                <a:effectLst/>
                <a:latin typeface="Segoe UI" panose="020B0502040204020203" pitchFamily="34" charset="0"/>
              </a:rPr>
              <a:t>30+ yrs: 2%</a:t>
            </a:r>
            <a:endParaRPr lang="nn-NO" sz="1200">
              <a:effectLst/>
              <a:latin typeface="Arial" panose="020B0604020202020204" pitchFamily="34" charset="0"/>
            </a:endParaRPr>
          </a:p>
          <a:p>
            <a:endParaRPr lang="en-US"/>
          </a:p>
        </p:txBody>
      </p:sp>
      <p:sp>
        <p:nvSpPr>
          <p:cNvPr id="4" name="Slide Number Placeholder 3"/>
          <p:cNvSpPr>
            <a:spLocks noGrp="1"/>
          </p:cNvSpPr>
          <p:nvPr>
            <p:ph type="sldNum" sz="quarter" idx="10"/>
          </p:nvPr>
        </p:nvSpPr>
        <p:spPr/>
        <p:txBody>
          <a:bodyPr/>
          <a:lstStyle/>
          <a:p>
            <a:fld id="{F7DF604D-C3B7-41B7-992A-9AD867AC1F65}" type="slidenum">
              <a:rPr lang="en-US" smtClean="0"/>
              <a:pPr/>
              <a:t>30</a:t>
            </a:fld>
            <a:endParaRPr lang="en-US"/>
          </a:p>
        </p:txBody>
      </p:sp>
      <p:sp>
        <p:nvSpPr>
          <p:cNvPr id="5" name="Header Placeholder 4">
            <a:extLst>
              <a:ext uri="{FF2B5EF4-FFF2-40B4-BE49-F238E27FC236}">
                <a16:creationId xmlns:a16="http://schemas.microsoft.com/office/drawing/2014/main" id="{A4CE9352-22E4-6B60-0CCB-EF661017E640}"/>
              </a:ext>
            </a:extLst>
          </p:cNvPr>
          <p:cNvSpPr>
            <a:spLocks noGrp="1"/>
          </p:cNvSpPr>
          <p:nvPr>
            <p:ph type="hdr" sz="quarter"/>
          </p:nvPr>
        </p:nvSpPr>
        <p:spPr/>
        <p:txBody>
          <a:bodyPr/>
          <a:lstStyle/>
          <a:p>
            <a:r>
              <a:rPr lang="en-US"/>
              <a:t>2023 Nursing Informatics Workforce Survey</a:t>
            </a:r>
          </a:p>
        </p:txBody>
      </p:sp>
    </p:spTree>
    <p:extLst>
      <p:ext uri="{BB962C8B-B14F-4D97-AF65-F5344CB8AC3E}">
        <p14:creationId xmlns:p14="http://schemas.microsoft.com/office/powerpoint/2010/main" val="142200487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Q35 – different breaks in previous years.</a:t>
            </a:r>
          </a:p>
        </p:txBody>
      </p:sp>
      <p:sp>
        <p:nvSpPr>
          <p:cNvPr id="4" name="Slide Number Placeholder 3"/>
          <p:cNvSpPr>
            <a:spLocks noGrp="1"/>
          </p:cNvSpPr>
          <p:nvPr>
            <p:ph type="sldNum" sz="quarter" idx="10"/>
          </p:nvPr>
        </p:nvSpPr>
        <p:spPr/>
        <p:txBody>
          <a:bodyPr/>
          <a:lstStyle/>
          <a:p>
            <a:fld id="{F7DF604D-C3B7-41B7-992A-9AD867AC1F65}" type="slidenum">
              <a:rPr lang="en-US" smtClean="0"/>
              <a:pPr/>
              <a:t>31</a:t>
            </a:fld>
            <a:endParaRPr lang="en-US"/>
          </a:p>
        </p:txBody>
      </p:sp>
      <p:sp>
        <p:nvSpPr>
          <p:cNvPr id="5" name="Header Placeholder 4">
            <a:extLst>
              <a:ext uri="{FF2B5EF4-FFF2-40B4-BE49-F238E27FC236}">
                <a16:creationId xmlns:a16="http://schemas.microsoft.com/office/drawing/2014/main" id="{7F91D23D-B98E-CD82-61BA-E9DBA35C78C1}"/>
              </a:ext>
            </a:extLst>
          </p:cNvPr>
          <p:cNvSpPr>
            <a:spLocks noGrp="1"/>
          </p:cNvSpPr>
          <p:nvPr>
            <p:ph type="hdr" sz="quarter"/>
          </p:nvPr>
        </p:nvSpPr>
        <p:spPr/>
        <p:txBody>
          <a:bodyPr/>
          <a:lstStyle/>
          <a:p>
            <a:r>
              <a:rPr lang="en-US"/>
              <a:t>2023 Nursing Informatics Workforce Survey</a:t>
            </a:r>
          </a:p>
        </p:txBody>
      </p:sp>
    </p:spTree>
    <p:extLst>
      <p:ext uri="{BB962C8B-B14F-4D97-AF65-F5344CB8AC3E}">
        <p14:creationId xmlns:p14="http://schemas.microsoft.com/office/powerpoint/2010/main" val="108760129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Q36</a:t>
            </a:r>
          </a:p>
        </p:txBody>
      </p:sp>
      <p:sp>
        <p:nvSpPr>
          <p:cNvPr id="4" name="Slide Number Placeholder 3"/>
          <p:cNvSpPr>
            <a:spLocks noGrp="1"/>
          </p:cNvSpPr>
          <p:nvPr>
            <p:ph type="sldNum" sz="quarter" idx="10"/>
          </p:nvPr>
        </p:nvSpPr>
        <p:spPr/>
        <p:txBody>
          <a:bodyPr/>
          <a:lstStyle/>
          <a:p>
            <a:fld id="{F7DF604D-C3B7-41B7-992A-9AD867AC1F65}" type="slidenum">
              <a:rPr lang="en-US" smtClean="0"/>
              <a:pPr/>
              <a:t>32</a:t>
            </a:fld>
            <a:endParaRPr lang="en-US"/>
          </a:p>
        </p:txBody>
      </p:sp>
      <p:sp>
        <p:nvSpPr>
          <p:cNvPr id="5" name="Header Placeholder 4">
            <a:extLst>
              <a:ext uri="{FF2B5EF4-FFF2-40B4-BE49-F238E27FC236}">
                <a16:creationId xmlns:a16="http://schemas.microsoft.com/office/drawing/2014/main" id="{9FA1D677-B1DB-8721-06D1-9F54151F0242}"/>
              </a:ext>
            </a:extLst>
          </p:cNvPr>
          <p:cNvSpPr>
            <a:spLocks noGrp="1"/>
          </p:cNvSpPr>
          <p:nvPr>
            <p:ph type="hdr" sz="quarter"/>
          </p:nvPr>
        </p:nvSpPr>
        <p:spPr/>
        <p:txBody>
          <a:bodyPr/>
          <a:lstStyle/>
          <a:p>
            <a:r>
              <a:rPr lang="en-US"/>
              <a:t>2023 Nursing Informatics Workforce Survey</a:t>
            </a:r>
          </a:p>
        </p:txBody>
      </p:sp>
    </p:spTree>
    <p:extLst>
      <p:ext uri="{BB962C8B-B14F-4D97-AF65-F5344CB8AC3E}">
        <p14:creationId xmlns:p14="http://schemas.microsoft.com/office/powerpoint/2010/main" val="423959301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Q20; n=779 overall that answered this question (“there is no value 0%)</a:t>
            </a:r>
          </a:p>
        </p:txBody>
      </p:sp>
      <p:sp>
        <p:nvSpPr>
          <p:cNvPr id="4" name="Slide Number Placeholder 3"/>
          <p:cNvSpPr>
            <a:spLocks noGrp="1"/>
          </p:cNvSpPr>
          <p:nvPr>
            <p:ph type="sldNum" sz="quarter" idx="5"/>
          </p:nvPr>
        </p:nvSpPr>
        <p:spPr/>
        <p:txBody>
          <a:bodyPr/>
          <a:lstStyle/>
          <a:p>
            <a:fld id="{F7DF604D-C3B7-41B7-992A-9AD867AC1F65}" type="slidenum">
              <a:rPr lang="en-US" smtClean="0"/>
              <a:pPr/>
              <a:t>33</a:t>
            </a:fld>
            <a:endParaRPr lang="en-US"/>
          </a:p>
        </p:txBody>
      </p:sp>
      <p:sp>
        <p:nvSpPr>
          <p:cNvPr id="5" name="Header Placeholder 4">
            <a:extLst>
              <a:ext uri="{FF2B5EF4-FFF2-40B4-BE49-F238E27FC236}">
                <a16:creationId xmlns:a16="http://schemas.microsoft.com/office/drawing/2014/main" id="{A4817AFE-6F7D-0BF3-FF1A-4F2258EFAB21}"/>
              </a:ext>
            </a:extLst>
          </p:cNvPr>
          <p:cNvSpPr>
            <a:spLocks noGrp="1"/>
          </p:cNvSpPr>
          <p:nvPr>
            <p:ph type="hdr" sz="quarter"/>
          </p:nvPr>
        </p:nvSpPr>
        <p:spPr/>
        <p:txBody>
          <a:bodyPr/>
          <a:lstStyle/>
          <a:p>
            <a:r>
              <a:rPr lang="en-US"/>
              <a:t>2023 Nursing Informatics Workforce Survey</a:t>
            </a:r>
          </a:p>
        </p:txBody>
      </p:sp>
    </p:spTree>
    <p:extLst>
      <p:ext uri="{BB962C8B-B14F-4D97-AF65-F5344CB8AC3E}">
        <p14:creationId xmlns:p14="http://schemas.microsoft.com/office/powerpoint/2010/main" val="108907383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Q21</a:t>
            </a:r>
          </a:p>
        </p:txBody>
      </p:sp>
      <p:sp>
        <p:nvSpPr>
          <p:cNvPr id="4" name="Slide Number Placeholder 3"/>
          <p:cNvSpPr>
            <a:spLocks noGrp="1"/>
          </p:cNvSpPr>
          <p:nvPr>
            <p:ph type="sldNum" sz="quarter" idx="5"/>
          </p:nvPr>
        </p:nvSpPr>
        <p:spPr/>
        <p:txBody>
          <a:bodyPr/>
          <a:lstStyle/>
          <a:p>
            <a:fld id="{F7DF604D-C3B7-41B7-992A-9AD867AC1F65}" type="slidenum">
              <a:rPr lang="en-US" smtClean="0"/>
              <a:pPr/>
              <a:t>34</a:t>
            </a:fld>
            <a:endParaRPr lang="en-US"/>
          </a:p>
        </p:txBody>
      </p:sp>
      <p:sp>
        <p:nvSpPr>
          <p:cNvPr id="5" name="Header Placeholder 4">
            <a:extLst>
              <a:ext uri="{FF2B5EF4-FFF2-40B4-BE49-F238E27FC236}">
                <a16:creationId xmlns:a16="http://schemas.microsoft.com/office/drawing/2014/main" id="{5DB62A05-045E-7310-3F25-630DC9CE5EC2}"/>
              </a:ext>
            </a:extLst>
          </p:cNvPr>
          <p:cNvSpPr>
            <a:spLocks noGrp="1"/>
          </p:cNvSpPr>
          <p:nvPr>
            <p:ph type="hdr" sz="quarter"/>
          </p:nvPr>
        </p:nvSpPr>
        <p:spPr/>
        <p:txBody>
          <a:bodyPr/>
          <a:lstStyle/>
          <a:p>
            <a:r>
              <a:rPr lang="en-US"/>
              <a:t>2023 Nursing Informatics Workforce Survey</a:t>
            </a:r>
          </a:p>
        </p:txBody>
      </p:sp>
    </p:spTree>
    <p:extLst>
      <p:ext uri="{BB962C8B-B14F-4D97-AF65-F5344CB8AC3E}">
        <p14:creationId xmlns:p14="http://schemas.microsoft.com/office/powerpoint/2010/main" val="414694606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Q18</a:t>
            </a:r>
          </a:p>
          <a:p>
            <a:r>
              <a:rPr lang="en-US"/>
              <a:t>N=779 for 2022; n=783 for 2020 and n=619 for 2017</a:t>
            </a:r>
          </a:p>
        </p:txBody>
      </p:sp>
      <p:sp>
        <p:nvSpPr>
          <p:cNvPr id="4" name="Slide Number Placeholder 3"/>
          <p:cNvSpPr>
            <a:spLocks noGrp="1"/>
          </p:cNvSpPr>
          <p:nvPr>
            <p:ph type="sldNum" sz="quarter" idx="5"/>
          </p:nvPr>
        </p:nvSpPr>
        <p:spPr/>
        <p:txBody>
          <a:bodyPr/>
          <a:lstStyle/>
          <a:p>
            <a:fld id="{F7DF604D-C3B7-41B7-992A-9AD867AC1F65}" type="slidenum">
              <a:rPr lang="en-US" smtClean="0"/>
              <a:pPr/>
              <a:t>35</a:t>
            </a:fld>
            <a:endParaRPr lang="en-US"/>
          </a:p>
        </p:txBody>
      </p:sp>
      <p:sp>
        <p:nvSpPr>
          <p:cNvPr id="5" name="Header Placeholder 4">
            <a:extLst>
              <a:ext uri="{FF2B5EF4-FFF2-40B4-BE49-F238E27FC236}">
                <a16:creationId xmlns:a16="http://schemas.microsoft.com/office/drawing/2014/main" id="{C13A11AD-A2D3-C8F0-6D42-4AB371A5F9CD}"/>
              </a:ext>
            </a:extLst>
          </p:cNvPr>
          <p:cNvSpPr>
            <a:spLocks noGrp="1"/>
          </p:cNvSpPr>
          <p:nvPr>
            <p:ph type="hdr" sz="quarter"/>
          </p:nvPr>
        </p:nvSpPr>
        <p:spPr/>
        <p:txBody>
          <a:bodyPr/>
          <a:lstStyle/>
          <a:p>
            <a:r>
              <a:rPr lang="en-US"/>
              <a:t>2023 Nursing Informatics Workforce Survey</a:t>
            </a:r>
          </a:p>
        </p:txBody>
      </p:sp>
    </p:spTree>
    <p:extLst>
      <p:ext uri="{BB962C8B-B14F-4D97-AF65-F5344CB8AC3E}">
        <p14:creationId xmlns:p14="http://schemas.microsoft.com/office/powerpoint/2010/main" val="287268312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Q19</a:t>
            </a:r>
          </a:p>
        </p:txBody>
      </p:sp>
      <p:sp>
        <p:nvSpPr>
          <p:cNvPr id="4" name="Slide Number Placeholder 3"/>
          <p:cNvSpPr>
            <a:spLocks noGrp="1"/>
          </p:cNvSpPr>
          <p:nvPr>
            <p:ph type="sldNum" sz="quarter" idx="5"/>
          </p:nvPr>
        </p:nvSpPr>
        <p:spPr/>
        <p:txBody>
          <a:bodyPr/>
          <a:lstStyle/>
          <a:p>
            <a:fld id="{F7DF604D-C3B7-41B7-992A-9AD867AC1F65}" type="slidenum">
              <a:rPr lang="en-US" smtClean="0"/>
              <a:pPr/>
              <a:t>36</a:t>
            </a:fld>
            <a:endParaRPr lang="en-US"/>
          </a:p>
        </p:txBody>
      </p:sp>
      <p:sp>
        <p:nvSpPr>
          <p:cNvPr id="5" name="Header Placeholder 4">
            <a:extLst>
              <a:ext uri="{FF2B5EF4-FFF2-40B4-BE49-F238E27FC236}">
                <a16:creationId xmlns:a16="http://schemas.microsoft.com/office/drawing/2014/main" id="{32505FC9-6063-DC54-FB62-0F7512874F95}"/>
              </a:ext>
            </a:extLst>
          </p:cNvPr>
          <p:cNvSpPr>
            <a:spLocks noGrp="1"/>
          </p:cNvSpPr>
          <p:nvPr>
            <p:ph type="hdr" sz="quarter"/>
          </p:nvPr>
        </p:nvSpPr>
        <p:spPr/>
        <p:txBody>
          <a:bodyPr/>
          <a:lstStyle/>
          <a:p>
            <a:r>
              <a:rPr lang="en-US"/>
              <a:t>2023 Nursing Informatics Workforce Survey</a:t>
            </a:r>
          </a:p>
        </p:txBody>
      </p:sp>
    </p:spTree>
    <p:extLst>
      <p:ext uri="{BB962C8B-B14F-4D97-AF65-F5344CB8AC3E}">
        <p14:creationId xmlns:p14="http://schemas.microsoft.com/office/powerpoint/2010/main" val="301949996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Q13_org – currently enrolled </a:t>
            </a:r>
          </a:p>
          <a:p>
            <a:r>
              <a:rPr lang="en-US"/>
              <a:t>1.22 programs enrolled in on average for 2022</a:t>
            </a:r>
          </a:p>
        </p:txBody>
      </p:sp>
      <p:sp>
        <p:nvSpPr>
          <p:cNvPr id="4" name="Slide Number Placeholder 3"/>
          <p:cNvSpPr>
            <a:spLocks noGrp="1"/>
          </p:cNvSpPr>
          <p:nvPr>
            <p:ph type="sldNum" sz="quarter" idx="10"/>
          </p:nvPr>
        </p:nvSpPr>
        <p:spPr/>
        <p:txBody>
          <a:bodyPr/>
          <a:lstStyle/>
          <a:p>
            <a:fld id="{F7DF604D-C3B7-41B7-992A-9AD867AC1F65}" type="slidenum">
              <a:rPr lang="en-US" smtClean="0"/>
              <a:pPr/>
              <a:t>37</a:t>
            </a:fld>
            <a:endParaRPr lang="en-US"/>
          </a:p>
        </p:txBody>
      </p:sp>
      <p:sp>
        <p:nvSpPr>
          <p:cNvPr id="5" name="Header Placeholder 4">
            <a:extLst>
              <a:ext uri="{FF2B5EF4-FFF2-40B4-BE49-F238E27FC236}">
                <a16:creationId xmlns:a16="http://schemas.microsoft.com/office/drawing/2014/main" id="{C2D80F94-8DDA-9E6D-102A-438A9D7BBCD9}"/>
              </a:ext>
            </a:extLst>
          </p:cNvPr>
          <p:cNvSpPr>
            <a:spLocks noGrp="1"/>
          </p:cNvSpPr>
          <p:nvPr>
            <p:ph type="hdr" sz="quarter"/>
          </p:nvPr>
        </p:nvSpPr>
        <p:spPr/>
        <p:txBody>
          <a:bodyPr/>
          <a:lstStyle/>
          <a:p>
            <a:r>
              <a:rPr lang="en-US"/>
              <a:t>2023 Nursing Informatics Workforce Survey</a:t>
            </a:r>
          </a:p>
        </p:txBody>
      </p:sp>
    </p:spTree>
    <p:extLst>
      <p:ext uri="{BB962C8B-B14F-4D97-AF65-F5344CB8AC3E}">
        <p14:creationId xmlns:p14="http://schemas.microsoft.com/office/powerpoint/2010/main" val="30974414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326BED9E-78BD-4C4E-B037-F792E5B37933}" type="slidenum">
              <a:rPr lang="en-US" smtClean="0"/>
              <a:t>6</a:t>
            </a:fld>
            <a:endParaRPr lang="en-US"/>
          </a:p>
        </p:txBody>
      </p:sp>
      <p:sp>
        <p:nvSpPr>
          <p:cNvPr id="5" name="Header Placeholder 4">
            <a:extLst>
              <a:ext uri="{FF2B5EF4-FFF2-40B4-BE49-F238E27FC236}">
                <a16:creationId xmlns:a16="http://schemas.microsoft.com/office/drawing/2014/main" id="{2BAD95B7-1574-221F-9EAE-E161818673BD}"/>
              </a:ext>
            </a:extLst>
          </p:cNvPr>
          <p:cNvSpPr>
            <a:spLocks noGrp="1"/>
          </p:cNvSpPr>
          <p:nvPr>
            <p:ph type="hdr" sz="quarter"/>
          </p:nvPr>
        </p:nvSpPr>
        <p:spPr/>
        <p:txBody>
          <a:bodyPr/>
          <a:lstStyle/>
          <a:p>
            <a:r>
              <a:rPr lang="en-US"/>
              <a:t>2023 Nursing Informatics Workforce Survey</a:t>
            </a:r>
          </a:p>
        </p:txBody>
      </p:sp>
    </p:spTree>
    <p:extLst>
      <p:ext uri="{BB962C8B-B14F-4D97-AF65-F5344CB8AC3E}">
        <p14:creationId xmlns:p14="http://schemas.microsoft.com/office/powerpoint/2010/main" val="33147519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Q25</a:t>
            </a:r>
          </a:p>
          <a:p>
            <a:r>
              <a:rPr lang="en-US" sz="1200">
                <a:solidFill>
                  <a:schemeClr val="bg2"/>
                </a:solidFill>
                <a:latin typeface="Century Gothic" panose="020B0502020202020204" pitchFamily="34" charset="0"/>
              </a:rPr>
              <a:t>2022:  On average, 3.77 items were selected.  2020:  On average, 5.43 items were selected.</a:t>
            </a:r>
            <a:endParaRPr lang="en-US"/>
          </a:p>
        </p:txBody>
      </p:sp>
      <p:sp>
        <p:nvSpPr>
          <p:cNvPr id="4" name="Slide Number Placeholder 3"/>
          <p:cNvSpPr>
            <a:spLocks noGrp="1"/>
          </p:cNvSpPr>
          <p:nvPr>
            <p:ph type="sldNum" sz="quarter" idx="5"/>
          </p:nvPr>
        </p:nvSpPr>
        <p:spPr/>
        <p:txBody>
          <a:bodyPr/>
          <a:lstStyle/>
          <a:p>
            <a:fld id="{F7DF604D-C3B7-41B7-992A-9AD867AC1F65}" type="slidenum">
              <a:rPr lang="en-US" smtClean="0"/>
              <a:pPr/>
              <a:t>38</a:t>
            </a:fld>
            <a:endParaRPr lang="en-US"/>
          </a:p>
        </p:txBody>
      </p:sp>
      <p:sp>
        <p:nvSpPr>
          <p:cNvPr id="5" name="Header Placeholder 4">
            <a:extLst>
              <a:ext uri="{FF2B5EF4-FFF2-40B4-BE49-F238E27FC236}">
                <a16:creationId xmlns:a16="http://schemas.microsoft.com/office/drawing/2014/main" id="{DE4A9E02-EC26-D1B7-1DAA-D9EDC80BE434}"/>
              </a:ext>
            </a:extLst>
          </p:cNvPr>
          <p:cNvSpPr>
            <a:spLocks noGrp="1"/>
          </p:cNvSpPr>
          <p:nvPr>
            <p:ph type="hdr" sz="quarter"/>
          </p:nvPr>
        </p:nvSpPr>
        <p:spPr/>
        <p:txBody>
          <a:bodyPr/>
          <a:lstStyle/>
          <a:p>
            <a:r>
              <a:rPr lang="en-US"/>
              <a:t>2023 Nursing Informatics Workforce Survey</a:t>
            </a:r>
          </a:p>
        </p:txBody>
      </p:sp>
    </p:spTree>
    <p:extLst>
      <p:ext uri="{BB962C8B-B14F-4D97-AF65-F5344CB8AC3E}">
        <p14:creationId xmlns:p14="http://schemas.microsoft.com/office/powerpoint/2010/main" val="249420193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7DF604D-C3B7-41B7-992A-9AD867AC1F65}" type="slidenum">
              <a:rPr lang="en-US" smtClean="0"/>
              <a:pPr/>
              <a:t>39</a:t>
            </a:fld>
            <a:endParaRPr lang="en-US"/>
          </a:p>
        </p:txBody>
      </p:sp>
      <p:sp>
        <p:nvSpPr>
          <p:cNvPr id="5" name="Header Placeholder 4">
            <a:extLst>
              <a:ext uri="{FF2B5EF4-FFF2-40B4-BE49-F238E27FC236}">
                <a16:creationId xmlns:a16="http://schemas.microsoft.com/office/drawing/2014/main" id="{7F236EA1-17E6-458F-440B-84E85DF22547}"/>
              </a:ext>
            </a:extLst>
          </p:cNvPr>
          <p:cNvSpPr>
            <a:spLocks noGrp="1"/>
          </p:cNvSpPr>
          <p:nvPr>
            <p:ph type="hdr" sz="quarter"/>
          </p:nvPr>
        </p:nvSpPr>
        <p:spPr/>
        <p:txBody>
          <a:bodyPr/>
          <a:lstStyle/>
          <a:p>
            <a:r>
              <a:rPr lang="en-US"/>
              <a:t>2023 Nursing Informatics Workforce Survey</a:t>
            </a:r>
          </a:p>
        </p:txBody>
      </p:sp>
    </p:spTree>
    <p:extLst>
      <p:ext uri="{BB962C8B-B14F-4D97-AF65-F5344CB8AC3E}">
        <p14:creationId xmlns:p14="http://schemas.microsoft.com/office/powerpoint/2010/main" val="178171239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Q41</a:t>
            </a:r>
          </a:p>
        </p:txBody>
      </p:sp>
      <p:sp>
        <p:nvSpPr>
          <p:cNvPr id="4" name="Slide Number Placeholder 3"/>
          <p:cNvSpPr>
            <a:spLocks noGrp="1"/>
          </p:cNvSpPr>
          <p:nvPr>
            <p:ph type="sldNum" sz="quarter" idx="5"/>
          </p:nvPr>
        </p:nvSpPr>
        <p:spPr/>
        <p:txBody>
          <a:bodyPr/>
          <a:lstStyle/>
          <a:p>
            <a:fld id="{F7DF604D-C3B7-41B7-992A-9AD867AC1F65}" type="slidenum">
              <a:rPr lang="en-US" smtClean="0"/>
              <a:pPr/>
              <a:t>41</a:t>
            </a:fld>
            <a:endParaRPr lang="en-US"/>
          </a:p>
        </p:txBody>
      </p:sp>
      <p:sp>
        <p:nvSpPr>
          <p:cNvPr id="5" name="Header Placeholder 4">
            <a:extLst>
              <a:ext uri="{FF2B5EF4-FFF2-40B4-BE49-F238E27FC236}">
                <a16:creationId xmlns:a16="http://schemas.microsoft.com/office/drawing/2014/main" id="{F4754D9E-389E-CDF4-5C2D-CBEF1EDC9C03}"/>
              </a:ext>
            </a:extLst>
          </p:cNvPr>
          <p:cNvSpPr>
            <a:spLocks noGrp="1"/>
          </p:cNvSpPr>
          <p:nvPr>
            <p:ph type="hdr" sz="quarter"/>
          </p:nvPr>
        </p:nvSpPr>
        <p:spPr/>
        <p:txBody>
          <a:bodyPr/>
          <a:lstStyle/>
          <a:p>
            <a:r>
              <a:rPr lang="en-US"/>
              <a:t>2023 Nursing Informatics Workforce Survey</a:t>
            </a:r>
          </a:p>
        </p:txBody>
      </p:sp>
    </p:spTree>
    <p:extLst>
      <p:ext uri="{BB962C8B-B14F-4D97-AF65-F5344CB8AC3E}">
        <p14:creationId xmlns:p14="http://schemas.microsoft.com/office/powerpoint/2010/main" val="113631585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Q42</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7DF604D-C3B7-41B7-992A-9AD867AC1F65}" type="slidenum">
              <a:rPr kumimoji="0" lang="en-US"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
        <p:nvSpPr>
          <p:cNvPr id="5" name="Header Placeholder 4">
            <a:extLst>
              <a:ext uri="{FF2B5EF4-FFF2-40B4-BE49-F238E27FC236}">
                <a16:creationId xmlns:a16="http://schemas.microsoft.com/office/drawing/2014/main" id="{C83E306A-2E53-2F3B-F4F2-6410EC0643C4}"/>
              </a:ext>
            </a:extLst>
          </p:cNvPr>
          <p:cNvSpPr>
            <a:spLocks noGrp="1"/>
          </p:cNvSpPr>
          <p:nvPr>
            <p:ph type="hdr" sz="quarter"/>
          </p:nvPr>
        </p:nvSpPr>
        <p:spPr/>
        <p:txBody>
          <a:bodyPr/>
          <a:lstStyle/>
          <a:p>
            <a:r>
              <a:rPr lang="en-US"/>
              <a:t>2023 Nursing Informatics Workforce Survey</a:t>
            </a:r>
          </a:p>
        </p:txBody>
      </p:sp>
    </p:spTree>
    <p:extLst>
      <p:ext uri="{BB962C8B-B14F-4D97-AF65-F5344CB8AC3E}">
        <p14:creationId xmlns:p14="http://schemas.microsoft.com/office/powerpoint/2010/main" val="27211628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Q42a</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7DF604D-C3B7-41B7-992A-9AD867AC1F65}" type="slidenum">
              <a:rPr kumimoji="0" lang="en-US"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
        <p:nvSpPr>
          <p:cNvPr id="5" name="Header Placeholder 4">
            <a:extLst>
              <a:ext uri="{FF2B5EF4-FFF2-40B4-BE49-F238E27FC236}">
                <a16:creationId xmlns:a16="http://schemas.microsoft.com/office/drawing/2014/main" id="{72689102-9395-74C8-7164-D1E8BD5932C3}"/>
              </a:ext>
            </a:extLst>
          </p:cNvPr>
          <p:cNvSpPr>
            <a:spLocks noGrp="1"/>
          </p:cNvSpPr>
          <p:nvPr>
            <p:ph type="hdr" sz="quarter"/>
          </p:nvPr>
        </p:nvSpPr>
        <p:spPr/>
        <p:txBody>
          <a:bodyPr/>
          <a:lstStyle/>
          <a:p>
            <a:r>
              <a:rPr lang="en-US"/>
              <a:t>2023 Nursing Informatics Workforce Survey</a:t>
            </a:r>
          </a:p>
        </p:txBody>
      </p:sp>
    </p:spTree>
    <p:extLst>
      <p:ext uri="{BB962C8B-B14F-4D97-AF65-F5344CB8AC3E}">
        <p14:creationId xmlns:p14="http://schemas.microsoft.com/office/powerpoint/2010/main" val="221243698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Q46_org</a:t>
            </a:r>
          </a:p>
        </p:txBody>
      </p:sp>
      <p:sp>
        <p:nvSpPr>
          <p:cNvPr id="4" name="Slide Number Placeholder 3"/>
          <p:cNvSpPr>
            <a:spLocks noGrp="1"/>
          </p:cNvSpPr>
          <p:nvPr>
            <p:ph type="sldNum" sz="quarter" idx="5"/>
          </p:nvPr>
        </p:nvSpPr>
        <p:spPr/>
        <p:txBody>
          <a:bodyPr/>
          <a:lstStyle/>
          <a:p>
            <a:fld id="{F7DF604D-C3B7-41B7-992A-9AD867AC1F65}" type="slidenum">
              <a:rPr lang="en-US" smtClean="0"/>
              <a:pPr/>
              <a:t>44</a:t>
            </a:fld>
            <a:endParaRPr lang="en-US"/>
          </a:p>
        </p:txBody>
      </p:sp>
      <p:sp>
        <p:nvSpPr>
          <p:cNvPr id="5" name="Header Placeholder 4">
            <a:extLst>
              <a:ext uri="{FF2B5EF4-FFF2-40B4-BE49-F238E27FC236}">
                <a16:creationId xmlns:a16="http://schemas.microsoft.com/office/drawing/2014/main" id="{1103D8B2-E703-11EA-1AF9-B83FE106DC21}"/>
              </a:ext>
            </a:extLst>
          </p:cNvPr>
          <p:cNvSpPr>
            <a:spLocks noGrp="1"/>
          </p:cNvSpPr>
          <p:nvPr>
            <p:ph type="hdr" sz="quarter"/>
          </p:nvPr>
        </p:nvSpPr>
        <p:spPr/>
        <p:txBody>
          <a:bodyPr/>
          <a:lstStyle/>
          <a:p>
            <a:r>
              <a:rPr lang="en-US"/>
              <a:t>2023 Nursing Informatics Workforce Survey</a:t>
            </a:r>
          </a:p>
        </p:txBody>
      </p:sp>
    </p:spTree>
    <p:extLst>
      <p:ext uri="{BB962C8B-B14F-4D97-AF65-F5344CB8AC3E}">
        <p14:creationId xmlns:p14="http://schemas.microsoft.com/office/powerpoint/2010/main" val="414346109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7DF604D-C3B7-41B7-992A-9AD867AC1F65}" type="slidenum">
              <a:rPr lang="en-US" smtClean="0"/>
              <a:pPr/>
              <a:t>45</a:t>
            </a:fld>
            <a:endParaRPr lang="en-US"/>
          </a:p>
        </p:txBody>
      </p:sp>
      <p:sp>
        <p:nvSpPr>
          <p:cNvPr id="5" name="Header Placeholder 4">
            <a:extLst>
              <a:ext uri="{FF2B5EF4-FFF2-40B4-BE49-F238E27FC236}">
                <a16:creationId xmlns:a16="http://schemas.microsoft.com/office/drawing/2014/main" id="{74EF48B3-ADE8-F523-CE6A-5D8C3B7E5760}"/>
              </a:ext>
            </a:extLst>
          </p:cNvPr>
          <p:cNvSpPr>
            <a:spLocks noGrp="1"/>
          </p:cNvSpPr>
          <p:nvPr>
            <p:ph type="hdr" sz="quarter"/>
          </p:nvPr>
        </p:nvSpPr>
        <p:spPr/>
        <p:txBody>
          <a:bodyPr/>
          <a:lstStyle/>
          <a:p>
            <a:r>
              <a:rPr lang="en-US"/>
              <a:t>2023 Nursing Informatics Workforce Survey</a:t>
            </a:r>
          </a:p>
        </p:txBody>
      </p:sp>
    </p:spTree>
    <p:extLst>
      <p:ext uri="{BB962C8B-B14F-4D97-AF65-F5344CB8AC3E}">
        <p14:creationId xmlns:p14="http://schemas.microsoft.com/office/powerpoint/2010/main" val="126062050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Q3</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7DF604D-C3B7-41B7-992A-9AD867AC1F65}" type="slidenum">
              <a:rPr kumimoji="0" lang="en-US"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
        <p:nvSpPr>
          <p:cNvPr id="5" name="Header Placeholder 4">
            <a:extLst>
              <a:ext uri="{FF2B5EF4-FFF2-40B4-BE49-F238E27FC236}">
                <a16:creationId xmlns:a16="http://schemas.microsoft.com/office/drawing/2014/main" id="{379AE306-6E72-3F64-45A5-0424A84B208F}"/>
              </a:ext>
            </a:extLst>
          </p:cNvPr>
          <p:cNvSpPr>
            <a:spLocks noGrp="1"/>
          </p:cNvSpPr>
          <p:nvPr>
            <p:ph type="hdr" sz="quarter"/>
          </p:nvPr>
        </p:nvSpPr>
        <p:spPr/>
        <p:txBody>
          <a:bodyPr/>
          <a:lstStyle/>
          <a:p>
            <a:r>
              <a:rPr lang="en-US"/>
              <a:t>2023 Nursing Informatics Workforce Survey</a:t>
            </a:r>
          </a:p>
        </p:txBody>
      </p:sp>
    </p:spTree>
    <p:extLst>
      <p:ext uri="{BB962C8B-B14F-4D97-AF65-F5344CB8AC3E}">
        <p14:creationId xmlns:p14="http://schemas.microsoft.com/office/powerpoint/2010/main" val="406776134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Q5</a:t>
            </a:r>
          </a:p>
        </p:txBody>
      </p:sp>
      <p:sp>
        <p:nvSpPr>
          <p:cNvPr id="4" name="Slide Number Placeholder 3"/>
          <p:cNvSpPr>
            <a:spLocks noGrp="1"/>
          </p:cNvSpPr>
          <p:nvPr>
            <p:ph type="sldNum" sz="quarter" idx="5"/>
          </p:nvPr>
        </p:nvSpPr>
        <p:spPr/>
        <p:txBody>
          <a:bodyPr/>
          <a:lstStyle/>
          <a:p>
            <a:fld id="{F7DF604D-C3B7-41B7-992A-9AD867AC1F65}" type="slidenum">
              <a:rPr lang="en-US" smtClean="0"/>
              <a:pPr/>
              <a:t>48</a:t>
            </a:fld>
            <a:endParaRPr lang="en-US"/>
          </a:p>
        </p:txBody>
      </p:sp>
      <p:sp>
        <p:nvSpPr>
          <p:cNvPr id="5" name="Header Placeholder 4">
            <a:extLst>
              <a:ext uri="{FF2B5EF4-FFF2-40B4-BE49-F238E27FC236}">
                <a16:creationId xmlns:a16="http://schemas.microsoft.com/office/drawing/2014/main" id="{387FE8A3-E3D4-F895-EACB-3579C6E6F29A}"/>
              </a:ext>
            </a:extLst>
          </p:cNvPr>
          <p:cNvSpPr>
            <a:spLocks noGrp="1"/>
          </p:cNvSpPr>
          <p:nvPr>
            <p:ph type="hdr" sz="quarter"/>
          </p:nvPr>
        </p:nvSpPr>
        <p:spPr/>
        <p:txBody>
          <a:bodyPr/>
          <a:lstStyle/>
          <a:p>
            <a:r>
              <a:rPr lang="en-US"/>
              <a:t>2023 Nursing Informatics Workforce Survey</a:t>
            </a:r>
          </a:p>
        </p:txBody>
      </p:sp>
    </p:spTree>
    <p:extLst>
      <p:ext uri="{BB962C8B-B14F-4D97-AF65-F5344CB8AC3E}">
        <p14:creationId xmlns:p14="http://schemas.microsoft.com/office/powerpoint/2010/main" val="200828064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7DF604D-C3B7-41B7-992A-9AD867AC1F65}" type="slidenum">
              <a:rPr lang="en-US" smtClean="0"/>
              <a:pPr/>
              <a:t>49</a:t>
            </a:fld>
            <a:endParaRPr lang="en-US"/>
          </a:p>
        </p:txBody>
      </p:sp>
      <p:sp>
        <p:nvSpPr>
          <p:cNvPr id="5" name="Header Placeholder 4">
            <a:extLst>
              <a:ext uri="{FF2B5EF4-FFF2-40B4-BE49-F238E27FC236}">
                <a16:creationId xmlns:a16="http://schemas.microsoft.com/office/drawing/2014/main" id="{AA53B0F7-BEEA-48F3-078F-F6E7F910349D}"/>
              </a:ext>
            </a:extLst>
          </p:cNvPr>
          <p:cNvSpPr>
            <a:spLocks noGrp="1"/>
          </p:cNvSpPr>
          <p:nvPr>
            <p:ph type="hdr" sz="quarter"/>
          </p:nvPr>
        </p:nvSpPr>
        <p:spPr/>
        <p:txBody>
          <a:bodyPr/>
          <a:lstStyle/>
          <a:p>
            <a:r>
              <a:rPr lang="en-US"/>
              <a:t>2023 Nursing Informatics Workforce Survey</a:t>
            </a:r>
          </a:p>
        </p:txBody>
      </p:sp>
    </p:spTree>
    <p:extLst>
      <p:ext uri="{BB962C8B-B14F-4D97-AF65-F5344CB8AC3E}">
        <p14:creationId xmlns:p14="http://schemas.microsoft.com/office/powerpoint/2010/main" val="18028813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326BED9E-78BD-4C4E-B037-F792E5B37933}" type="slidenum">
              <a:rPr lang="en-US" smtClean="0"/>
              <a:t>8</a:t>
            </a:fld>
            <a:endParaRPr lang="en-US"/>
          </a:p>
        </p:txBody>
      </p:sp>
      <p:sp>
        <p:nvSpPr>
          <p:cNvPr id="5" name="Header Placeholder 4">
            <a:extLst>
              <a:ext uri="{FF2B5EF4-FFF2-40B4-BE49-F238E27FC236}">
                <a16:creationId xmlns:a16="http://schemas.microsoft.com/office/drawing/2014/main" id="{183FE1E4-A2D1-D19C-DEA1-4DA3279E18DE}"/>
              </a:ext>
            </a:extLst>
          </p:cNvPr>
          <p:cNvSpPr>
            <a:spLocks noGrp="1"/>
          </p:cNvSpPr>
          <p:nvPr>
            <p:ph type="hdr" sz="quarter"/>
          </p:nvPr>
        </p:nvSpPr>
        <p:spPr/>
        <p:txBody>
          <a:bodyPr/>
          <a:lstStyle/>
          <a:p>
            <a:r>
              <a:rPr lang="en-US"/>
              <a:t>2023 Nursing Informatics Workforce Survey</a:t>
            </a:r>
          </a:p>
        </p:txBody>
      </p:sp>
    </p:spTree>
    <p:extLst>
      <p:ext uri="{BB962C8B-B14F-4D97-AF65-F5344CB8AC3E}">
        <p14:creationId xmlns:p14="http://schemas.microsoft.com/office/powerpoint/2010/main" val="402615922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7DF604D-C3B7-41B7-992A-9AD867AC1F65}" type="slidenum">
              <a:rPr lang="en-US" smtClean="0"/>
              <a:pPr/>
              <a:t>50</a:t>
            </a:fld>
            <a:endParaRPr lang="en-US"/>
          </a:p>
        </p:txBody>
      </p:sp>
      <p:sp>
        <p:nvSpPr>
          <p:cNvPr id="5" name="Header Placeholder 4">
            <a:extLst>
              <a:ext uri="{FF2B5EF4-FFF2-40B4-BE49-F238E27FC236}">
                <a16:creationId xmlns:a16="http://schemas.microsoft.com/office/drawing/2014/main" id="{6CDA0EAE-3EE6-EF35-F3C6-751654AD71E1}"/>
              </a:ext>
            </a:extLst>
          </p:cNvPr>
          <p:cNvSpPr>
            <a:spLocks noGrp="1"/>
          </p:cNvSpPr>
          <p:nvPr>
            <p:ph type="hdr" sz="quarter"/>
          </p:nvPr>
        </p:nvSpPr>
        <p:spPr/>
        <p:txBody>
          <a:bodyPr/>
          <a:lstStyle/>
          <a:p>
            <a:r>
              <a:rPr lang="en-US"/>
              <a:t>2023 Nursing Informatics Workforce Survey</a:t>
            </a:r>
          </a:p>
        </p:txBody>
      </p:sp>
    </p:spTree>
    <p:extLst>
      <p:ext uri="{BB962C8B-B14F-4D97-AF65-F5344CB8AC3E}">
        <p14:creationId xmlns:p14="http://schemas.microsoft.com/office/powerpoint/2010/main" val="295259181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Q27</a:t>
            </a:r>
          </a:p>
          <a:p>
            <a:r>
              <a:rPr lang="en-US"/>
              <a:t>2.04 depts per person on avg.</a:t>
            </a:r>
          </a:p>
        </p:txBody>
      </p:sp>
      <p:sp>
        <p:nvSpPr>
          <p:cNvPr id="4" name="Slide Number Placeholder 3"/>
          <p:cNvSpPr>
            <a:spLocks noGrp="1"/>
          </p:cNvSpPr>
          <p:nvPr>
            <p:ph type="sldNum" sz="quarter" idx="10"/>
          </p:nvPr>
        </p:nvSpPr>
        <p:spPr/>
        <p:txBody>
          <a:bodyPr/>
          <a:lstStyle/>
          <a:p>
            <a:fld id="{F7DF604D-C3B7-41B7-992A-9AD867AC1F65}" type="slidenum">
              <a:rPr lang="en-US" smtClean="0"/>
              <a:pPr/>
              <a:t>52</a:t>
            </a:fld>
            <a:endParaRPr lang="en-US"/>
          </a:p>
        </p:txBody>
      </p:sp>
      <p:sp>
        <p:nvSpPr>
          <p:cNvPr id="5" name="Header Placeholder 4">
            <a:extLst>
              <a:ext uri="{FF2B5EF4-FFF2-40B4-BE49-F238E27FC236}">
                <a16:creationId xmlns:a16="http://schemas.microsoft.com/office/drawing/2014/main" id="{304493F8-EAEE-A5D0-A2BD-38A9791EAC52}"/>
              </a:ext>
            </a:extLst>
          </p:cNvPr>
          <p:cNvSpPr>
            <a:spLocks noGrp="1"/>
          </p:cNvSpPr>
          <p:nvPr>
            <p:ph type="hdr" sz="quarter"/>
          </p:nvPr>
        </p:nvSpPr>
        <p:spPr/>
        <p:txBody>
          <a:bodyPr/>
          <a:lstStyle/>
          <a:p>
            <a:r>
              <a:rPr lang="en-US"/>
              <a:t>2023 Nursing Informatics Workforce Survey</a:t>
            </a:r>
          </a:p>
        </p:txBody>
      </p:sp>
    </p:spTree>
    <p:extLst>
      <p:ext uri="{BB962C8B-B14F-4D97-AF65-F5344CB8AC3E}">
        <p14:creationId xmlns:p14="http://schemas.microsoft.com/office/powerpoint/2010/main" val="376449368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Q32a</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7DF604D-C3B7-41B7-992A-9AD867AC1F65}" type="slidenum">
              <a:rPr kumimoji="0" lang="en-US"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US"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
        <p:nvSpPr>
          <p:cNvPr id="5" name="Header Placeholder 4">
            <a:extLst>
              <a:ext uri="{FF2B5EF4-FFF2-40B4-BE49-F238E27FC236}">
                <a16:creationId xmlns:a16="http://schemas.microsoft.com/office/drawing/2014/main" id="{FF09F077-9D78-1FB6-5FF2-F21F0C65F453}"/>
              </a:ext>
            </a:extLst>
          </p:cNvPr>
          <p:cNvSpPr>
            <a:spLocks noGrp="1"/>
          </p:cNvSpPr>
          <p:nvPr>
            <p:ph type="hdr" sz="quarter"/>
          </p:nvPr>
        </p:nvSpPr>
        <p:spPr/>
        <p:txBody>
          <a:bodyPr/>
          <a:lstStyle/>
          <a:p>
            <a:r>
              <a:rPr lang="en-US"/>
              <a:t>2023 Nursing Informatics Workforce Survey</a:t>
            </a:r>
          </a:p>
        </p:txBody>
      </p:sp>
    </p:spTree>
    <p:extLst>
      <p:ext uri="{BB962C8B-B14F-4D97-AF65-F5344CB8AC3E}">
        <p14:creationId xmlns:p14="http://schemas.microsoft.com/office/powerpoint/2010/main" val="281056464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Q29</a:t>
            </a:r>
          </a:p>
          <a:p>
            <a:r>
              <a:rPr lang="en-US"/>
              <a:t>N=1,118</a:t>
            </a:r>
          </a:p>
        </p:txBody>
      </p:sp>
      <p:sp>
        <p:nvSpPr>
          <p:cNvPr id="4" name="Slide Number Placeholder 3"/>
          <p:cNvSpPr>
            <a:spLocks noGrp="1"/>
          </p:cNvSpPr>
          <p:nvPr>
            <p:ph type="sldNum" sz="quarter" idx="10"/>
          </p:nvPr>
        </p:nvSpPr>
        <p:spPr/>
        <p:txBody>
          <a:bodyPr/>
          <a:lstStyle/>
          <a:p>
            <a:fld id="{F7DF604D-C3B7-41B7-992A-9AD867AC1F65}" type="slidenum">
              <a:rPr lang="en-US" smtClean="0"/>
              <a:pPr/>
              <a:t>54</a:t>
            </a:fld>
            <a:endParaRPr lang="en-US"/>
          </a:p>
        </p:txBody>
      </p:sp>
      <p:sp>
        <p:nvSpPr>
          <p:cNvPr id="5" name="Header Placeholder 4">
            <a:extLst>
              <a:ext uri="{FF2B5EF4-FFF2-40B4-BE49-F238E27FC236}">
                <a16:creationId xmlns:a16="http://schemas.microsoft.com/office/drawing/2014/main" id="{96839748-15DB-D48C-83A6-C5E32B6D9878}"/>
              </a:ext>
            </a:extLst>
          </p:cNvPr>
          <p:cNvSpPr>
            <a:spLocks noGrp="1"/>
          </p:cNvSpPr>
          <p:nvPr>
            <p:ph type="hdr" sz="quarter"/>
          </p:nvPr>
        </p:nvSpPr>
        <p:spPr/>
        <p:txBody>
          <a:bodyPr/>
          <a:lstStyle/>
          <a:p>
            <a:r>
              <a:rPr lang="en-US"/>
              <a:t>2023 Nursing Informatics Workforce Survey</a:t>
            </a:r>
          </a:p>
        </p:txBody>
      </p:sp>
    </p:spTree>
    <p:extLst>
      <p:ext uri="{BB962C8B-B14F-4D97-AF65-F5344CB8AC3E}">
        <p14:creationId xmlns:p14="http://schemas.microsoft.com/office/powerpoint/2010/main" val="212344168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a:solidFill>
                  <a:schemeClr val="bg2"/>
                </a:solidFill>
                <a:latin typeface="Century Gothic" panose="020B0502020202020204" pitchFamily="34" charset="0"/>
              </a:rPr>
              <a:t>(21%).</a:t>
            </a:r>
            <a:endParaRPr lang="en-US"/>
          </a:p>
          <a:p>
            <a:r>
              <a:rPr lang="en-US"/>
              <a:t>Q30</a:t>
            </a:r>
          </a:p>
          <a:p>
            <a:r>
              <a:rPr lang="en-US"/>
              <a:t>N=541</a:t>
            </a:r>
          </a:p>
        </p:txBody>
      </p:sp>
      <p:sp>
        <p:nvSpPr>
          <p:cNvPr id="4" name="Slide Number Placeholder 3"/>
          <p:cNvSpPr>
            <a:spLocks noGrp="1"/>
          </p:cNvSpPr>
          <p:nvPr>
            <p:ph type="sldNum" sz="quarter" idx="10"/>
          </p:nvPr>
        </p:nvSpPr>
        <p:spPr/>
        <p:txBody>
          <a:bodyPr/>
          <a:lstStyle/>
          <a:p>
            <a:fld id="{F7DF604D-C3B7-41B7-992A-9AD867AC1F65}" type="slidenum">
              <a:rPr lang="en-US" smtClean="0"/>
              <a:pPr/>
              <a:t>55</a:t>
            </a:fld>
            <a:endParaRPr lang="en-US"/>
          </a:p>
        </p:txBody>
      </p:sp>
      <p:sp>
        <p:nvSpPr>
          <p:cNvPr id="5" name="Header Placeholder 4">
            <a:extLst>
              <a:ext uri="{FF2B5EF4-FFF2-40B4-BE49-F238E27FC236}">
                <a16:creationId xmlns:a16="http://schemas.microsoft.com/office/drawing/2014/main" id="{DA183F35-7B26-20EC-AFDC-F9B9D8DC81BB}"/>
              </a:ext>
            </a:extLst>
          </p:cNvPr>
          <p:cNvSpPr>
            <a:spLocks noGrp="1"/>
          </p:cNvSpPr>
          <p:nvPr>
            <p:ph type="hdr" sz="quarter"/>
          </p:nvPr>
        </p:nvSpPr>
        <p:spPr/>
        <p:txBody>
          <a:bodyPr/>
          <a:lstStyle/>
          <a:p>
            <a:r>
              <a:rPr lang="en-US"/>
              <a:t>2023 Nursing Informatics Workforce Survey</a:t>
            </a:r>
          </a:p>
        </p:txBody>
      </p:sp>
    </p:spTree>
    <p:extLst>
      <p:ext uri="{BB962C8B-B14F-4D97-AF65-F5344CB8AC3E}">
        <p14:creationId xmlns:p14="http://schemas.microsoft.com/office/powerpoint/2010/main" val="342746339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7DF604D-C3B7-41B7-992A-9AD867AC1F65}" type="slidenum">
              <a:rPr lang="en-US" smtClean="0"/>
              <a:pPr/>
              <a:t>56</a:t>
            </a:fld>
            <a:endParaRPr lang="en-US"/>
          </a:p>
        </p:txBody>
      </p:sp>
      <p:sp>
        <p:nvSpPr>
          <p:cNvPr id="5" name="Header Placeholder 4">
            <a:extLst>
              <a:ext uri="{FF2B5EF4-FFF2-40B4-BE49-F238E27FC236}">
                <a16:creationId xmlns:a16="http://schemas.microsoft.com/office/drawing/2014/main" id="{CD027319-DC85-E35A-3970-71237C2CFF11}"/>
              </a:ext>
            </a:extLst>
          </p:cNvPr>
          <p:cNvSpPr>
            <a:spLocks noGrp="1"/>
          </p:cNvSpPr>
          <p:nvPr>
            <p:ph type="hdr" sz="quarter"/>
          </p:nvPr>
        </p:nvSpPr>
        <p:spPr/>
        <p:txBody>
          <a:bodyPr/>
          <a:lstStyle/>
          <a:p>
            <a:r>
              <a:rPr lang="en-US"/>
              <a:t>2023 Nursing Informatics Workforce Survey</a:t>
            </a:r>
          </a:p>
        </p:txBody>
      </p:sp>
    </p:spTree>
    <p:extLst>
      <p:ext uri="{BB962C8B-B14F-4D97-AF65-F5344CB8AC3E}">
        <p14:creationId xmlns:p14="http://schemas.microsoft.com/office/powerpoint/2010/main" val="52563819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Can update</a:t>
            </a:r>
            <a:r>
              <a:rPr lang="en-US" baseline="0"/>
              <a:t> link when live</a:t>
            </a:r>
            <a:endParaRPr lang="en-US"/>
          </a:p>
        </p:txBody>
      </p:sp>
      <p:sp>
        <p:nvSpPr>
          <p:cNvPr id="4" name="Slide Number Placeholder 3"/>
          <p:cNvSpPr>
            <a:spLocks noGrp="1"/>
          </p:cNvSpPr>
          <p:nvPr>
            <p:ph type="sldNum" sz="quarter" idx="10"/>
          </p:nvPr>
        </p:nvSpPr>
        <p:spPr/>
        <p:txBody>
          <a:bodyPr/>
          <a:lstStyle/>
          <a:p>
            <a:fld id="{F7DF604D-C3B7-41B7-992A-9AD867AC1F65}" type="slidenum">
              <a:rPr lang="en-US" smtClean="0"/>
              <a:pPr/>
              <a:t>58</a:t>
            </a:fld>
            <a:endParaRPr lang="en-US"/>
          </a:p>
        </p:txBody>
      </p:sp>
      <p:sp>
        <p:nvSpPr>
          <p:cNvPr id="5" name="Header Placeholder 4">
            <a:extLst>
              <a:ext uri="{FF2B5EF4-FFF2-40B4-BE49-F238E27FC236}">
                <a16:creationId xmlns:a16="http://schemas.microsoft.com/office/drawing/2014/main" id="{FC4A2626-3E47-6919-FDBB-57D666315268}"/>
              </a:ext>
            </a:extLst>
          </p:cNvPr>
          <p:cNvSpPr>
            <a:spLocks noGrp="1"/>
          </p:cNvSpPr>
          <p:nvPr>
            <p:ph type="hdr" sz="quarter"/>
          </p:nvPr>
        </p:nvSpPr>
        <p:spPr/>
        <p:txBody>
          <a:bodyPr/>
          <a:lstStyle/>
          <a:p>
            <a:r>
              <a:rPr lang="en-US"/>
              <a:t>2023 Nursing Informatics Workforce Survey</a:t>
            </a:r>
          </a:p>
        </p:txBody>
      </p:sp>
    </p:spTree>
    <p:extLst>
      <p:ext uri="{BB962C8B-B14F-4D97-AF65-F5344CB8AC3E}">
        <p14:creationId xmlns:p14="http://schemas.microsoft.com/office/powerpoint/2010/main" val="415071866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DF604D-C3B7-41B7-992A-9AD867AC1F65}" type="slidenum">
              <a:rPr lang="en-US" smtClean="0"/>
              <a:pPr/>
              <a:t>60</a:t>
            </a:fld>
            <a:endParaRPr lang="en-US"/>
          </a:p>
        </p:txBody>
      </p:sp>
      <p:sp>
        <p:nvSpPr>
          <p:cNvPr id="5" name="Header Placeholder 4">
            <a:extLst>
              <a:ext uri="{FF2B5EF4-FFF2-40B4-BE49-F238E27FC236}">
                <a16:creationId xmlns:a16="http://schemas.microsoft.com/office/drawing/2014/main" id="{0FBF08E7-FCE2-75F3-5046-7273AAC7DEEB}"/>
              </a:ext>
            </a:extLst>
          </p:cNvPr>
          <p:cNvSpPr>
            <a:spLocks noGrp="1"/>
          </p:cNvSpPr>
          <p:nvPr>
            <p:ph type="hdr" sz="quarter"/>
          </p:nvPr>
        </p:nvSpPr>
        <p:spPr/>
        <p:txBody>
          <a:bodyPr/>
          <a:lstStyle/>
          <a:p>
            <a:r>
              <a:rPr lang="en-US"/>
              <a:t>2023 Nursing Informatics Workforce Survey</a:t>
            </a:r>
          </a:p>
        </p:txBody>
      </p:sp>
    </p:spTree>
    <p:extLst>
      <p:ext uri="{BB962C8B-B14F-4D97-AF65-F5344CB8AC3E}">
        <p14:creationId xmlns:p14="http://schemas.microsoft.com/office/powerpoint/2010/main" val="32475187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Old slide from 2020:  Different salary breaks shown in 2014-2020 vs 2022</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7DF604D-C3B7-41B7-992A-9AD867AC1F65}" type="slidenum">
              <a:rPr kumimoji="0" lang="en-US"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en-US"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
        <p:nvSpPr>
          <p:cNvPr id="5" name="Header Placeholder 4">
            <a:extLst>
              <a:ext uri="{FF2B5EF4-FFF2-40B4-BE49-F238E27FC236}">
                <a16:creationId xmlns:a16="http://schemas.microsoft.com/office/drawing/2014/main" id="{C8EF2841-32A6-766A-E799-AE97556C60DB}"/>
              </a:ext>
            </a:extLst>
          </p:cNvPr>
          <p:cNvSpPr>
            <a:spLocks noGrp="1"/>
          </p:cNvSpPr>
          <p:nvPr>
            <p:ph type="hdr" sz="quarter"/>
          </p:nvPr>
        </p:nvSpPr>
        <p:spPr/>
        <p:txBody>
          <a:bodyPr/>
          <a:lstStyle/>
          <a:p>
            <a:r>
              <a:rPr lang="en-US"/>
              <a:t>2023 Nursing Informatics Workforce Survey</a:t>
            </a:r>
          </a:p>
        </p:txBody>
      </p:sp>
    </p:spTree>
    <p:extLst>
      <p:ext uri="{BB962C8B-B14F-4D97-AF65-F5344CB8AC3E}">
        <p14:creationId xmlns:p14="http://schemas.microsoft.com/office/powerpoint/2010/main" val="230706698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Q16</a:t>
            </a:r>
          </a:p>
          <a:p>
            <a:endParaRPr lang="en-US"/>
          </a:p>
          <a:p>
            <a:r>
              <a:rPr lang="en-US" sz="1200">
                <a:effectLst/>
                <a:latin typeface="Segoe UI" panose="020B0502040204020203" pitchFamily="34" charset="0"/>
              </a:rPr>
              <a:t>Note this data was only shown to respondents who indicated that they spent at least some time on clinical care (i.e. the slide before). Is this stated clearly enough? I had to go back and check to make sure I understood. The change in terminology tripped me up (slide 50 clinical care and on this slide we refer to it as patient care activities). </a:t>
            </a:r>
            <a:endParaRPr lang="en-US"/>
          </a:p>
          <a:p>
            <a:endParaRPr lang="en-US"/>
          </a:p>
        </p:txBody>
      </p:sp>
      <p:sp>
        <p:nvSpPr>
          <p:cNvPr id="4" name="Slide Number Placeholder 3"/>
          <p:cNvSpPr>
            <a:spLocks noGrp="1"/>
          </p:cNvSpPr>
          <p:nvPr>
            <p:ph type="sldNum" sz="quarter" idx="5"/>
          </p:nvPr>
        </p:nvSpPr>
        <p:spPr/>
        <p:txBody>
          <a:bodyPr/>
          <a:lstStyle/>
          <a:p>
            <a:fld id="{F7DF604D-C3B7-41B7-992A-9AD867AC1F65}" type="slidenum">
              <a:rPr lang="en-US" smtClean="0"/>
              <a:pPr/>
              <a:t>63</a:t>
            </a:fld>
            <a:endParaRPr lang="en-US"/>
          </a:p>
        </p:txBody>
      </p:sp>
      <p:sp>
        <p:nvSpPr>
          <p:cNvPr id="5" name="Header Placeholder 4">
            <a:extLst>
              <a:ext uri="{FF2B5EF4-FFF2-40B4-BE49-F238E27FC236}">
                <a16:creationId xmlns:a16="http://schemas.microsoft.com/office/drawing/2014/main" id="{727CAE61-D65D-A777-180E-3C9A7BF6DE7C}"/>
              </a:ext>
            </a:extLst>
          </p:cNvPr>
          <p:cNvSpPr>
            <a:spLocks noGrp="1"/>
          </p:cNvSpPr>
          <p:nvPr>
            <p:ph type="hdr" sz="quarter"/>
          </p:nvPr>
        </p:nvSpPr>
        <p:spPr/>
        <p:txBody>
          <a:bodyPr/>
          <a:lstStyle/>
          <a:p>
            <a:r>
              <a:rPr lang="en-US"/>
              <a:t>2023 Nursing Informatics Workforce Survey</a:t>
            </a:r>
          </a:p>
        </p:txBody>
      </p:sp>
    </p:spTree>
    <p:extLst>
      <p:ext uri="{BB962C8B-B14F-4D97-AF65-F5344CB8AC3E}">
        <p14:creationId xmlns:p14="http://schemas.microsoft.com/office/powerpoint/2010/main" val="4548542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DF604D-C3B7-41B7-992A-9AD867AC1F65}" type="slidenum">
              <a:rPr lang="en-US" smtClean="0"/>
              <a:pPr/>
              <a:t>10</a:t>
            </a:fld>
            <a:endParaRPr lang="en-US"/>
          </a:p>
        </p:txBody>
      </p:sp>
      <p:sp>
        <p:nvSpPr>
          <p:cNvPr id="5" name="Header Placeholder 4">
            <a:extLst>
              <a:ext uri="{FF2B5EF4-FFF2-40B4-BE49-F238E27FC236}">
                <a16:creationId xmlns:a16="http://schemas.microsoft.com/office/drawing/2014/main" id="{18809904-3073-9C0A-5202-F03DF0643DE1}"/>
              </a:ext>
            </a:extLst>
          </p:cNvPr>
          <p:cNvSpPr>
            <a:spLocks noGrp="1"/>
          </p:cNvSpPr>
          <p:nvPr>
            <p:ph type="hdr" sz="quarter"/>
          </p:nvPr>
        </p:nvSpPr>
        <p:spPr/>
        <p:txBody>
          <a:bodyPr/>
          <a:lstStyle/>
          <a:p>
            <a:r>
              <a:rPr lang="en-US"/>
              <a:t>2023 Nursing Informatics Workforce Survey</a:t>
            </a:r>
          </a:p>
        </p:txBody>
      </p:sp>
    </p:spTree>
    <p:extLst>
      <p:ext uri="{BB962C8B-B14F-4D97-AF65-F5344CB8AC3E}">
        <p14:creationId xmlns:p14="http://schemas.microsoft.com/office/powerpoint/2010/main" val="140937143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Q2 &amp; Q39</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7DF604D-C3B7-41B7-992A-9AD867AC1F65}" type="slidenum">
              <a:rPr kumimoji="0" lang="en-US"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64</a:t>
            </a:fld>
            <a:endParaRPr kumimoji="0" lang="en-US"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
        <p:nvSpPr>
          <p:cNvPr id="5" name="Header Placeholder 4">
            <a:extLst>
              <a:ext uri="{FF2B5EF4-FFF2-40B4-BE49-F238E27FC236}">
                <a16:creationId xmlns:a16="http://schemas.microsoft.com/office/drawing/2014/main" id="{AA41D3C6-4130-ABC5-1505-BD00A15269F4}"/>
              </a:ext>
            </a:extLst>
          </p:cNvPr>
          <p:cNvSpPr>
            <a:spLocks noGrp="1"/>
          </p:cNvSpPr>
          <p:nvPr>
            <p:ph type="hdr" sz="quarter"/>
          </p:nvPr>
        </p:nvSpPr>
        <p:spPr/>
        <p:txBody>
          <a:bodyPr/>
          <a:lstStyle/>
          <a:p>
            <a:r>
              <a:rPr lang="en-US"/>
              <a:t>2023 Nursing Informatics Workforce Survey</a:t>
            </a:r>
          </a:p>
        </p:txBody>
      </p:sp>
    </p:spTree>
    <p:extLst>
      <p:ext uri="{BB962C8B-B14F-4D97-AF65-F5344CB8AC3E}">
        <p14:creationId xmlns:p14="http://schemas.microsoft.com/office/powerpoint/2010/main" val="140277345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Q45a</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7DF604D-C3B7-41B7-992A-9AD867AC1F65}" type="slidenum">
              <a:rPr kumimoji="0" lang="en-US"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65</a:t>
            </a:fld>
            <a:endParaRPr kumimoji="0" lang="en-US"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
        <p:nvSpPr>
          <p:cNvPr id="5" name="Header Placeholder 4">
            <a:extLst>
              <a:ext uri="{FF2B5EF4-FFF2-40B4-BE49-F238E27FC236}">
                <a16:creationId xmlns:a16="http://schemas.microsoft.com/office/drawing/2014/main" id="{ED2705EA-A134-4043-DA97-96579E8509DD}"/>
              </a:ext>
            </a:extLst>
          </p:cNvPr>
          <p:cNvSpPr>
            <a:spLocks noGrp="1"/>
          </p:cNvSpPr>
          <p:nvPr>
            <p:ph type="hdr" sz="quarter"/>
          </p:nvPr>
        </p:nvSpPr>
        <p:spPr/>
        <p:txBody>
          <a:bodyPr/>
          <a:lstStyle/>
          <a:p>
            <a:r>
              <a:rPr lang="en-US"/>
              <a:t>2023 Nursing Informatics Workforce Survey</a:t>
            </a:r>
          </a:p>
        </p:txBody>
      </p:sp>
    </p:spTree>
    <p:extLst>
      <p:ext uri="{BB962C8B-B14F-4D97-AF65-F5344CB8AC3E}">
        <p14:creationId xmlns:p14="http://schemas.microsoft.com/office/powerpoint/2010/main" val="290592264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Q45a</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7DF604D-C3B7-41B7-992A-9AD867AC1F65}" type="slidenum">
              <a:rPr kumimoji="0" lang="en-US"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66</a:t>
            </a:fld>
            <a:endParaRPr kumimoji="0" lang="en-US"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
        <p:nvSpPr>
          <p:cNvPr id="5" name="Header Placeholder 4">
            <a:extLst>
              <a:ext uri="{FF2B5EF4-FFF2-40B4-BE49-F238E27FC236}">
                <a16:creationId xmlns:a16="http://schemas.microsoft.com/office/drawing/2014/main" id="{67A0C3CE-52C6-8ADF-CED5-8B2D38F2E380}"/>
              </a:ext>
            </a:extLst>
          </p:cNvPr>
          <p:cNvSpPr>
            <a:spLocks noGrp="1"/>
          </p:cNvSpPr>
          <p:nvPr>
            <p:ph type="hdr" sz="quarter"/>
          </p:nvPr>
        </p:nvSpPr>
        <p:spPr/>
        <p:txBody>
          <a:bodyPr/>
          <a:lstStyle/>
          <a:p>
            <a:r>
              <a:rPr lang="en-US"/>
              <a:t>2023 Nursing Informatics Workforce Survey</a:t>
            </a:r>
          </a:p>
        </p:txBody>
      </p:sp>
    </p:spTree>
    <p:extLst>
      <p:ext uri="{BB962C8B-B14F-4D97-AF65-F5344CB8AC3E}">
        <p14:creationId xmlns:p14="http://schemas.microsoft.com/office/powerpoint/2010/main" val="386581301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Q44a</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7DF604D-C3B7-41B7-992A-9AD867AC1F65}" type="slidenum">
              <a:rPr kumimoji="0" lang="en-US"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67</a:t>
            </a:fld>
            <a:endParaRPr kumimoji="0" lang="en-US"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
        <p:nvSpPr>
          <p:cNvPr id="5" name="Header Placeholder 4">
            <a:extLst>
              <a:ext uri="{FF2B5EF4-FFF2-40B4-BE49-F238E27FC236}">
                <a16:creationId xmlns:a16="http://schemas.microsoft.com/office/drawing/2014/main" id="{53967BF4-D37E-EF98-4D07-AE760D092C13}"/>
              </a:ext>
            </a:extLst>
          </p:cNvPr>
          <p:cNvSpPr>
            <a:spLocks noGrp="1"/>
          </p:cNvSpPr>
          <p:nvPr>
            <p:ph type="hdr" sz="quarter"/>
          </p:nvPr>
        </p:nvSpPr>
        <p:spPr/>
        <p:txBody>
          <a:bodyPr/>
          <a:lstStyle/>
          <a:p>
            <a:r>
              <a:rPr lang="en-US"/>
              <a:t>2023 Nursing Informatics Workforce Survey</a:t>
            </a:r>
          </a:p>
        </p:txBody>
      </p:sp>
    </p:spTree>
    <p:extLst>
      <p:ext uri="{BB962C8B-B14F-4D97-AF65-F5344CB8AC3E}">
        <p14:creationId xmlns:p14="http://schemas.microsoft.com/office/powerpoint/2010/main" val="293910411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Q44a</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7DF604D-C3B7-41B7-992A-9AD867AC1F65}" type="slidenum">
              <a:rPr kumimoji="0" lang="en-US"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68</a:t>
            </a:fld>
            <a:endParaRPr kumimoji="0" lang="en-US"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
        <p:nvSpPr>
          <p:cNvPr id="5" name="Header Placeholder 4">
            <a:extLst>
              <a:ext uri="{FF2B5EF4-FFF2-40B4-BE49-F238E27FC236}">
                <a16:creationId xmlns:a16="http://schemas.microsoft.com/office/drawing/2014/main" id="{C199C1CB-5C45-BE40-ADAE-4AEE7565DE1C}"/>
              </a:ext>
            </a:extLst>
          </p:cNvPr>
          <p:cNvSpPr>
            <a:spLocks noGrp="1"/>
          </p:cNvSpPr>
          <p:nvPr>
            <p:ph type="hdr" sz="quarter"/>
          </p:nvPr>
        </p:nvSpPr>
        <p:spPr/>
        <p:txBody>
          <a:bodyPr/>
          <a:lstStyle/>
          <a:p>
            <a:r>
              <a:rPr lang="en-US"/>
              <a:t>2023 Nursing Informatics Workforce Survey</a:t>
            </a:r>
          </a:p>
        </p:txBody>
      </p:sp>
    </p:spTree>
    <p:extLst>
      <p:ext uri="{BB962C8B-B14F-4D97-AF65-F5344CB8AC3E}">
        <p14:creationId xmlns:p14="http://schemas.microsoft.com/office/powerpoint/2010/main" val="293910411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Q44d</a:t>
            </a:r>
          </a:p>
          <a:p>
            <a:r>
              <a:rPr lang="en-US">
                <a:latin typeface="Century Gothic"/>
              </a:rPr>
              <a:t>Shown to everyone the 38% is everyone that responded to the survey overall. Then the callouts on the right are specifically among the years of experience in a NI role. So, the % that said Nursing Informatics is valued for 'system design' increased to 46% for those that have 16+ yrs of experience vs only at 38% overall with everyone combined.</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7DF604D-C3B7-41B7-992A-9AD867AC1F65}" type="slidenum">
              <a:rPr kumimoji="0" lang="en-US"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69</a:t>
            </a:fld>
            <a:endParaRPr kumimoji="0" lang="en-US"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
        <p:nvSpPr>
          <p:cNvPr id="5" name="Header Placeholder 4">
            <a:extLst>
              <a:ext uri="{FF2B5EF4-FFF2-40B4-BE49-F238E27FC236}">
                <a16:creationId xmlns:a16="http://schemas.microsoft.com/office/drawing/2014/main" id="{76769833-5469-C8E6-F958-BF856138BF78}"/>
              </a:ext>
            </a:extLst>
          </p:cNvPr>
          <p:cNvSpPr>
            <a:spLocks noGrp="1"/>
          </p:cNvSpPr>
          <p:nvPr>
            <p:ph type="hdr" sz="quarter"/>
          </p:nvPr>
        </p:nvSpPr>
        <p:spPr/>
        <p:txBody>
          <a:bodyPr/>
          <a:lstStyle/>
          <a:p>
            <a:r>
              <a:rPr lang="en-US"/>
              <a:t>2023 Nursing Informatics Workforce Survey</a:t>
            </a:r>
          </a:p>
        </p:txBody>
      </p:sp>
    </p:spTree>
    <p:extLst>
      <p:ext uri="{BB962C8B-B14F-4D97-AF65-F5344CB8AC3E}">
        <p14:creationId xmlns:p14="http://schemas.microsoft.com/office/powerpoint/2010/main" val="3680274411"/>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Q33 &amp; Q.Region</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7DF604D-C3B7-41B7-992A-9AD867AC1F65}" type="slidenum">
              <a:rPr kumimoji="0" lang="en-US"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70</a:t>
            </a:fld>
            <a:endParaRPr kumimoji="0" lang="en-US"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
        <p:nvSpPr>
          <p:cNvPr id="5" name="Header Placeholder 4">
            <a:extLst>
              <a:ext uri="{FF2B5EF4-FFF2-40B4-BE49-F238E27FC236}">
                <a16:creationId xmlns:a16="http://schemas.microsoft.com/office/drawing/2014/main" id="{D2BF5EDF-7ED8-BC33-C722-A4D49FFC3F44}"/>
              </a:ext>
            </a:extLst>
          </p:cNvPr>
          <p:cNvSpPr>
            <a:spLocks noGrp="1"/>
          </p:cNvSpPr>
          <p:nvPr>
            <p:ph type="hdr" sz="quarter"/>
          </p:nvPr>
        </p:nvSpPr>
        <p:spPr/>
        <p:txBody>
          <a:bodyPr/>
          <a:lstStyle/>
          <a:p>
            <a:r>
              <a:rPr lang="en-US"/>
              <a:t>2023 Nursing Informatics Workforce Survey</a:t>
            </a:r>
          </a:p>
        </p:txBody>
      </p:sp>
    </p:spTree>
    <p:extLst>
      <p:ext uri="{BB962C8B-B14F-4D97-AF65-F5344CB8AC3E}">
        <p14:creationId xmlns:p14="http://schemas.microsoft.com/office/powerpoint/2010/main" val="317670400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Q44d</a:t>
            </a:r>
          </a:p>
          <a:p>
            <a:r>
              <a:rPr lang="en-US"/>
              <a:t>Shown to everyone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7DF604D-C3B7-41B7-992A-9AD867AC1F65}" type="slidenum">
              <a:rPr kumimoji="0" lang="en-US"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71</a:t>
            </a:fld>
            <a:endParaRPr kumimoji="0" lang="en-US"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
        <p:nvSpPr>
          <p:cNvPr id="5" name="Header Placeholder 4">
            <a:extLst>
              <a:ext uri="{FF2B5EF4-FFF2-40B4-BE49-F238E27FC236}">
                <a16:creationId xmlns:a16="http://schemas.microsoft.com/office/drawing/2014/main" id="{3F7812EA-A240-0B5E-6A9C-05B9EA614F20}"/>
              </a:ext>
            </a:extLst>
          </p:cNvPr>
          <p:cNvSpPr>
            <a:spLocks noGrp="1"/>
          </p:cNvSpPr>
          <p:nvPr>
            <p:ph type="hdr" sz="quarter"/>
          </p:nvPr>
        </p:nvSpPr>
        <p:spPr/>
        <p:txBody>
          <a:bodyPr/>
          <a:lstStyle/>
          <a:p>
            <a:r>
              <a:rPr lang="en-US"/>
              <a:t>2023 Nursing Informatics Workforce Survey</a:t>
            </a:r>
          </a:p>
        </p:txBody>
      </p:sp>
    </p:spTree>
    <p:extLst>
      <p:ext uri="{BB962C8B-B14F-4D97-AF65-F5344CB8AC3E}">
        <p14:creationId xmlns:p14="http://schemas.microsoft.com/office/powerpoint/2010/main" val="1870470417"/>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Q37</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solidFill>
                  <a:schemeClr val="bg2"/>
                </a:solidFill>
                <a:latin typeface="Century Gothic" panose="020B0502020202020204" pitchFamily="34" charset="0"/>
              </a:rPr>
              <a:t>*New question in 2020 **Survey conducted pre-pandemic</a:t>
            </a:r>
          </a:p>
          <a:p>
            <a:pPr marL="342900" marR="0" lvl="0" indent="-342900">
              <a:lnSpc>
                <a:spcPct val="83000"/>
              </a:lnSpc>
              <a:spcBef>
                <a:spcPts val="0"/>
              </a:spcBef>
              <a:spcAft>
                <a:spcPts val="0"/>
              </a:spcAft>
              <a:buFont typeface="+mj-lt"/>
              <a:buAutoNum type="arabicPeriod" startAt="27"/>
            </a:pPr>
            <a:r>
              <a:rPr lang="en-US" sz="1800" b="1">
                <a:effectLst/>
                <a:latin typeface="Arial" panose="020B0604020202020204" pitchFamily="34" charset="0"/>
                <a:ea typeface="Arial" panose="020B0604020202020204" pitchFamily="34" charset="0"/>
              </a:rPr>
              <a:t>In your current role, do you</a:t>
            </a:r>
            <a:r>
              <a:rPr lang="en-US" sz="1800">
                <a:effectLst/>
                <a:latin typeface="Calibri" panose="020F0502020204030204" pitchFamily="34" charset="0"/>
                <a:ea typeface="Calibri" panose="020F0502020204030204" pitchFamily="34" charset="0"/>
              </a:rPr>
              <a:t> </a:t>
            </a:r>
            <a:r>
              <a:rPr lang="en-US" sz="1800" b="1">
                <a:effectLst/>
                <a:latin typeface="Arial" panose="020B0604020202020204" pitchFamily="34" charset="0"/>
                <a:ea typeface="Arial" panose="020B0604020202020204" pitchFamily="34" charset="0"/>
              </a:rPr>
              <a:t> </a:t>
            </a:r>
            <a:r>
              <a:rPr lang="en-US" sz="1800" b="1" strike="sngStrike">
                <a:effectLst/>
                <a:highlight>
                  <a:srgbClr val="FFFF00"/>
                </a:highlight>
                <a:latin typeface="Arial" panose="020B0604020202020204" pitchFamily="34" charset="0"/>
                <a:ea typeface="Arial" panose="020B0604020202020204" pitchFamily="34" charset="0"/>
              </a:rPr>
              <a:t>work from a remote location or</a:t>
            </a:r>
            <a:r>
              <a:rPr lang="en-US" sz="1800" b="1">
                <a:effectLst/>
                <a:latin typeface="Arial" panose="020B0604020202020204" pitchFamily="34" charset="0"/>
                <a:ea typeface="Arial" panose="020B0604020202020204" pitchFamily="34" charset="0"/>
              </a:rPr>
              <a:t> telecommute </a:t>
            </a:r>
            <a:r>
              <a:rPr lang="en-US" sz="1800" b="1" strike="sngStrike">
                <a:effectLst/>
                <a:highlight>
                  <a:srgbClr val="FFFF00"/>
                </a:highlight>
                <a:latin typeface="Arial" panose="020B0604020202020204" pitchFamily="34" charset="0"/>
                <a:ea typeface="Arial" panose="020B0604020202020204" pitchFamily="34" charset="0"/>
              </a:rPr>
              <a:t>from home</a:t>
            </a:r>
            <a:r>
              <a:rPr lang="en-US" sz="1800" b="1">
                <a:effectLst/>
                <a:latin typeface="Arial" panose="020B0604020202020204" pitchFamily="34" charset="0"/>
                <a:ea typeface="Arial" panose="020B0604020202020204" pitchFamily="34" charset="0"/>
              </a:rPr>
              <a:t> </a:t>
            </a:r>
            <a:r>
              <a:rPr lang="en-US" sz="1800" b="1">
                <a:effectLst/>
                <a:highlight>
                  <a:srgbClr val="00FF00"/>
                </a:highlight>
                <a:latin typeface="Arial" panose="020B0604020202020204" pitchFamily="34" charset="0"/>
                <a:ea typeface="Arial" panose="020B0604020202020204" pitchFamily="34" charset="0"/>
              </a:rPr>
              <a:t>(e.g. work from home)</a:t>
            </a:r>
            <a:r>
              <a:rPr lang="en-US" sz="1800" b="1">
                <a:effectLst/>
                <a:latin typeface="Arial" panose="020B0604020202020204" pitchFamily="34" charset="0"/>
                <a:ea typeface="Arial" panose="020B0604020202020204" pitchFamily="34" charset="0"/>
              </a:rPr>
              <a:t> for any part of your average work week?  </a:t>
            </a:r>
            <a:endParaRPr lang="en-US" sz="1800">
              <a:effectLst/>
              <a:latin typeface="Calibri" panose="020F0502020204030204" pitchFamily="34" charset="0"/>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a:solidFill>
                <a:schemeClr val="bg2"/>
              </a:solidFill>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a:solidFill>
                <a:schemeClr val="bg2"/>
              </a:solidFill>
              <a:latin typeface="Century Gothic" panose="020B0502020202020204" pitchFamily="34" charset="0"/>
            </a:endParaRPr>
          </a:p>
          <a:p>
            <a:endParaRPr lang="en-US"/>
          </a:p>
        </p:txBody>
      </p:sp>
      <p:sp>
        <p:nvSpPr>
          <p:cNvPr id="4" name="Slide Number Placeholder 3"/>
          <p:cNvSpPr>
            <a:spLocks noGrp="1"/>
          </p:cNvSpPr>
          <p:nvPr>
            <p:ph type="sldNum" sz="quarter" idx="5"/>
          </p:nvPr>
        </p:nvSpPr>
        <p:spPr/>
        <p:txBody>
          <a:bodyPr/>
          <a:lstStyle/>
          <a:p>
            <a:fld id="{F7DF604D-C3B7-41B7-992A-9AD867AC1F65}" type="slidenum">
              <a:rPr lang="en-US" smtClean="0"/>
              <a:pPr/>
              <a:t>72</a:t>
            </a:fld>
            <a:endParaRPr lang="en-US"/>
          </a:p>
        </p:txBody>
      </p:sp>
      <p:sp>
        <p:nvSpPr>
          <p:cNvPr id="5" name="Header Placeholder 4">
            <a:extLst>
              <a:ext uri="{FF2B5EF4-FFF2-40B4-BE49-F238E27FC236}">
                <a16:creationId xmlns:a16="http://schemas.microsoft.com/office/drawing/2014/main" id="{36D5AEE4-8D1D-D37E-6DF7-6175A07B810F}"/>
              </a:ext>
            </a:extLst>
          </p:cNvPr>
          <p:cNvSpPr>
            <a:spLocks noGrp="1"/>
          </p:cNvSpPr>
          <p:nvPr>
            <p:ph type="hdr" sz="quarter"/>
          </p:nvPr>
        </p:nvSpPr>
        <p:spPr/>
        <p:txBody>
          <a:bodyPr/>
          <a:lstStyle/>
          <a:p>
            <a:r>
              <a:rPr lang="en-US"/>
              <a:t>2023 Nursing Informatics Workforce Survey</a:t>
            </a:r>
          </a:p>
        </p:txBody>
      </p:sp>
    </p:spTree>
    <p:extLst>
      <p:ext uri="{BB962C8B-B14F-4D97-AF65-F5344CB8AC3E}">
        <p14:creationId xmlns:p14="http://schemas.microsoft.com/office/powerpoint/2010/main" val="1266757527"/>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a:t>Q45</a:t>
            </a:r>
          </a:p>
          <a:p>
            <a:pPr marL="0" indent="0">
              <a:buNone/>
            </a:pPr>
            <a:r>
              <a:rPr lang="en-US" baseline="0"/>
              <a:t>N=1,109</a:t>
            </a:r>
          </a:p>
        </p:txBody>
      </p:sp>
      <p:sp>
        <p:nvSpPr>
          <p:cNvPr id="4" name="Slide Number Placeholder 3"/>
          <p:cNvSpPr>
            <a:spLocks noGrp="1"/>
          </p:cNvSpPr>
          <p:nvPr>
            <p:ph type="sldNum" sz="quarter" idx="10"/>
          </p:nvPr>
        </p:nvSpPr>
        <p:spPr/>
        <p:txBody>
          <a:bodyPr/>
          <a:lstStyle/>
          <a:p>
            <a:fld id="{F7DF604D-C3B7-41B7-992A-9AD867AC1F65}" type="slidenum">
              <a:rPr lang="en-US" smtClean="0"/>
              <a:pPr/>
              <a:t>73</a:t>
            </a:fld>
            <a:endParaRPr lang="en-US"/>
          </a:p>
        </p:txBody>
      </p:sp>
      <p:sp>
        <p:nvSpPr>
          <p:cNvPr id="5" name="Header Placeholder 4">
            <a:extLst>
              <a:ext uri="{FF2B5EF4-FFF2-40B4-BE49-F238E27FC236}">
                <a16:creationId xmlns:a16="http://schemas.microsoft.com/office/drawing/2014/main" id="{7BF176D5-1F20-CE70-75EE-3C8376B50BCB}"/>
              </a:ext>
            </a:extLst>
          </p:cNvPr>
          <p:cNvSpPr>
            <a:spLocks noGrp="1"/>
          </p:cNvSpPr>
          <p:nvPr>
            <p:ph type="hdr" sz="quarter"/>
          </p:nvPr>
        </p:nvSpPr>
        <p:spPr/>
        <p:txBody>
          <a:bodyPr/>
          <a:lstStyle/>
          <a:p>
            <a:r>
              <a:rPr lang="en-US"/>
              <a:t>2023 Nursing Informatics Workforce Survey</a:t>
            </a:r>
          </a:p>
        </p:txBody>
      </p:sp>
    </p:spTree>
    <p:extLst>
      <p:ext uri="{BB962C8B-B14F-4D97-AF65-F5344CB8AC3E}">
        <p14:creationId xmlns:p14="http://schemas.microsoft.com/office/powerpoint/2010/main" val="26039465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Since 2004</a:t>
            </a:r>
            <a:r>
              <a:rPr lang="en-US"/>
              <a:t>, HIMSS has surveyed the nursing informatics community to better understand the </a:t>
            </a:r>
            <a:r>
              <a:rPr lang="en-US" b="1"/>
              <a:t>functions</a:t>
            </a:r>
            <a:r>
              <a:rPr lang="en-US"/>
              <a:t>, </a:t>
            </a:r>
            <a:r>
              <a:rPr lang="en-US" b="1"/>
              <a:t>responsibilities</a:t>
            </a:r>
            <a:r>
              <a:rPr lang="en-US"/>
              <a:t>, and </a:t>
            </a:r>
            <a:r>
              <a:rPr lang="en-US" b="1"/>
              <a:t>compensation</a:t>
            </a:r>
            <a:r>
              <a:rPr lang="en-US"/>
              <a:t> related to this role.</a:t>
            </a:r>
          </a:p>
          <a:p>
            <a:r>
              <a:rPr lang="en-US"/>
              <a:t>In Nov and Dec of 2022, a total of 1,228 valid  respondents provided information about their current positions and their career trajectories, xxx. This is not the exact survey from 2004 as we have adjusted the questions based on the continued growth and changes in the workforce. Members of HIMSS Market Insights team were engaged to ensure the survey integrity, format and structure captures the accurate information and provides the relevant analysis to support the research process.  </a:t>
            </a:r>
            <a:endParaRPr lang="en-US">
              <a:cs typeface="Calibri"/>
            </a:endParaRPr>
          </a:p>
          <a:p>
            <a:r>
              <a:rPr lang="en-US"/>
              <a:t>The survey was distributed to HIMSS members and HIMSS collaborators listed here and we thank them for their support. </a:t>
            </a:r>
            <a:endParaRPr lang="en-US">
              <a:cs typeface="Calibri"/>
            </a:endParaRPr>
          </a:p>
        </p:txBody>
      </p:sp>
      <p:sp>
        <p:nvSpPr>
          <p:cNvPr id="4" name="Slide Number Placeholder 3"/>
          <p:cNvSpPr>
            <a:spLocks noGrp="1"/>
          </p:cNvSpPr>
          <p:nvPr>
            <p:ph type="sldNum" sz="quarter" idx="5"/>
          </p:nvPr>
        </p:nvSpPr>
        <p:spPr/>
        <p:txBody>
          <a:bodyPr/>
          <a:lstStyle/>
          <a:p>
            <a:fld id="{326BED9E-78BD-4C4E-B037-F792E5B37933}" type="slidenum">
              <a:rPr lang="en-US" smtClean="0"/>
              <a:t>11</a:t>
            </a:fld>
            <a:endParaRPr lang="en-US"/>
          </a:p>
        </p:txBody>
      </p:sp>
      <p:sp>
        <p:nvSpPr>
          <p:cNvPr id="5" name="Header Placeholder 4">
            <a:extLst>
              <a:ext uri="{FF2B5EF4-FFF2-40B4-BE49-F238E27FC236}">
                <a16:creationId xmlns:a16="http://schemas.microsoft.com/office/drawing/2014/main" id="{EC1C08C1-F25F-FFF0-822F-08270CC919A4}"/>
              </a:ext>
            </a:extLst>
          </p:cNvPr>
          <p:cNvSpPr>
            <a:spLocks noGrp="1"/>
          </p:cNvSpPr>
          <p:nvPr>
            <p:ph type="hdr" sz="quarter"/>
          </p:nvPr>
        </p:nvSpPr>
        <p:spPr/>
        <p:txBody>
          <a:bodyPr/>
          <a:lstStyle/>
          <a:p>
            <a:r>
              <a:rPr lang="en-US"/>
              <a:t>2023 Nursing Informatics Workforce Survey</a:t>
            </a:r>
          </a:p>
        </p:txBody>
      </p:sp>
    </p:spTree>
    <p:extLst>
      <p:ext uri="{BB962C8B-B14F-4D97-AF65-F5344CB8AC3E}">
        <p14:creationId xmlns:p14="http://schemas.microsoft.com/office/powerpoint/2010/main" val="1590723421"/>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Q44a</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7DF604D-C3B7-41B7-992A-9AD867AC1F65}" type="slidenum">
              <a:rPr kumimoji="0" lang="en-US"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74</a:t>
            </a:fld>
            <a:endParaRPr kumimoji="0" lang="en-US"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
        <p:nvSpPr>
          <p:cNvPr id="5" name="Header Placeholder 4">
            <a:extLst>
              <a:ext uri="{FF2B5EF4-FFF2-40B4-BE49-F238E27FC236}">
                <a16:creationId xmlns:a16="http://schemas.microsoft.com/office/drawing/2014/main" id="{3EDB9FDE-32BA-96D5-3E11-F11490DAC5B3}"/>
              </a:ext>
            </a:extLst>
          </p:cNvPr>
          <p:cNvSpPr>
            <a:spLocks noGrp="1"/>
          </p:cNvSpPr>
          <p:nvPr>
            <p:ph type="hdr" sz="quarter"/>
          </p:nvPr>
        </p:nvSpPr>
        <p:spPr/>
        <p:txBody>
          <a:bodyPr/>
          <a:lstStyle/>
          <a:p>
            <a:r>
              <a:rPr lang="en-US"/>
              <a:t>2023 Nursing Informatics Workforce Survey</a:t>
            </a:r>
          </a:p>
        </p:txBody>
      </p:sp>
    </p:spTree>
    <p:extLst>
      <p:ext uri="{BB962C8B-B14F-4D97-AF65-F5344CB8AC3E}">
        <p14:creationId xmlns:p14="http://schemas.microsoft.com/office/powerpoint/2010/main" val="4236162628"/>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Q44b</a:t>
            </a:r>
          </a:p>
          <a:p>
            <a:r>
              <a:rPr lang="en-US"/>
              <a:t>N=512</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7DF604D-C3B7-41B7-992A-9AD867AC1F65}" type="slidenum">
              <a:rPr kumimoji="0" lang="en-US"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75</a:t>
            </a:fld>
            <a:endParaRPr kumimoji="0" lang="en-US"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
        <p:nvSpPr>
          <p:cNvPr id="5" name="Header Placeholder 4">
            <a:extLst>
              <a:ext uri="{FF2B5EF4-FFF2-40B4-BE49-F238E27FC236}">
                <a16:creationId xmlns:a16="http://schemas.microsoft.com/office/drawing/2014/main" id="{731395FB-2A00-034A-E4E4-1EA4DD797043}"/>
              </a:ext>
            </a:extLst>
          </p:cNvPr>
          <p:cNvSpPr>
            <a:spLocks noGrp="1"/>
          </p:cNvSpPr>
          <p:nvPr>
            <p:ph type="hdr" sz="quarter"/>
          </p:nvPr>
        </p:nvSpPr>
        <p:spPr/>
        <p:txBody>
          <a:bodyPr/>
          <a:lstStyle/>
          <a:p>
            <a:r>
              <a:rPr lang="en-US"/>
              <a:t>2023 Nursing Informatics Workforce Survey</a:t>
            </a:r>
          </a:p>
        </p:txBody>
      </p:sp>
    </p:spTree>
    <p:extLst>
      <p:ext uri="{BB962C8B-B14F-4D97-AF65-F5344CB8AC3E}">
        <p14:creationId xmlns:p14="http://schemas.microsoft.com/office/powerpoint/2010/main" val="35145313"/>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Q15</a:t>
            </a:r>
          </a:p>
        </p:txBody>
      </p:sp>
      <p:sp>
        <p:nvSpPr>
          <p:cNvPr id="4" name="Slide Number Placeholder 3"/>
          <p:cNvSpPr>
            <a:spLocks noGrp="1"/>
          </p:cNvSpPr>
          <p:nvPr>
            <p:ph type="sldNum" sz="quarter" idx="5"/>
          </p:nvPr>
        </p:nvSpPr>
        <p:spPr/>
        <p:txBody>
          <a:bodyPr/>
          <a:lstStyle/>
          <a:p>
            <a:fld id="{F7DF604D-C3B7-41B7-992A-9AD867AC1F65}" type="slidenum">
              <a:rPr lang="en-US" smtClean="0"/>
              <a:pPr/>
              <a:t>76</a:t>
            </a:fld>
            <a:endParaRPr lang="en-US"/>
          </a:p>
        </p:txBody>
      </p:sp>
      <p:sp>
        <p:nvSpPr>
          <p:cNvPr id="5" name="Header Placeholder 4">
            <a:extLst>
              <a:ext uri="{FF2B5EF4-FFF2-40B4-BE49-F238E27FC236}">
                <a16:creationId xmlns:a16="http://schemas.microsoft.com/office/drawing/2014/main" id="{8CFD6DC5-4996-4E39-0582-17B4E36AE10F}"/>
              </a:ext>
            </a:extLst>
          </p:cNvPr>
          <p:cNvSpPr>
            <a:spLocks noGrp="1"/>
          </p:cNvSpPr>
          <p:nvPr>
            <p:ph type="hdr" sz="quarter"/>
          </p:nvPr>
        </p:nvSpPr>
        <p:spPr/>
        <p:txBody>
          <a:bodyPr/>
          <a:lstStyle/>
          <a:p>
            <a:r>
              <a:rPr lang="en-US"/>
              <a:t>2023 Nursing Informatics Workforce Survey</a:t>
            </a:r>
          </a:p>
        </p:txBody>
      </p:sp>
    </p:spTree>
    <p:extLst>
      <p:ext uri="{BB962C8B-B14F-4D97-AF65-F5344CB8AC3E}">
        <p14:creationId xmlns:p14="http://schemas.microsoft.com/office/powerpoint/2010/main" val="799683913"/>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Old slide from 2020:  Different breaks shown in 2014-2020 vs 2022</a:t>
            </a:r>
          </a:p>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7DF604D-C3B7-41B7-992A-9AD867AC1F65}" type="slidenum">
              <a:rPr kumimoji="0" lang="en-US"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77</a:t>
            </a:fld>
            <a:endParaRPr kumimoji="0" lang="en-US"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
        <p:nvSpPr>
          <p:cNvPr id="5" name="Header Placeholder 4">
            <a:extLst>
              <a:ext uri="{FF2B5EF4-FFF2-40B4-BE49-F238E27FC236}">
                <a16:creationId xmlns:a16="http://schemas.microsoft.com/office/drawing/2014/main" id="{E58EE04E-4248-7859-E7BA-715C5B79DEED}"/>
              </a:ext>
            </a:extLst>
          </p:cNvPr>
          <p:cNvSpPr>
            <a:spLocks noGrp="1"/>
          </p:cNvSpPr>
          <p:nvPr>
            <p:ph type="hdr" sz="quarter"/>
          </p:nvPr>
        </p:nvSpPr>
        <p:spPr/>
        <p:txBody>
          <a:bodyPr/>
          <a:lstStyle/>
          <a:p>
            <a:r>
              <a:rPr lang="en-US"/>
              <a:t>2023 Nursing Informatics Workforce Survey</a:t>
            </a:r>
          </a:p>
        </p:txBody>
      </p:sp>
    </p:spTree>
    <p:extLst>
      <p:ext uri="{BB962C8B-B14F-4D97-AF65-F5344CB8AC3E}">
        <p14:creationId xmlns:p14="http://schemas.microsoft.com/office/powerpoint/2010/main" val="1087601296"/>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Q35 – Old slide with different breaks in the number of years</a:t>
            </a:r>
          </a:p>
        </p:txBody>
      </p:sp>
      <p:sp>
        <p:nvSpPr>
          <p:cNvPr id="4" name="Slide Number Placeholder 3"/>
          <p:cNvSpPr>
            <a:spLocks noGrp="1"/>
          </p:cNvSpPr>
          <p:nvPr>
            <p:ph type="sldNum" sz="quarter" idx="10"/>
          </p:nvPr>
        </p:nvSpPr>
        <p:spPr/>
        <p:txBody>
          <a:bodyPr/>
          <a:lstStyle/>
          <a:p>
            <a:fld id="{F7DF604D-C3B7-41B7-992A-9AD867AC1F65}" type="slidenum">
              <a:rPr lang="en-US" smtClean="0"/>
              <a:pPr/>
              <a:t>78</a:t>
            </a:fld>
            <a:endParaRPr lang="en-US"/>
          </a:p>
        </p:txBody>
      </p:sp>
      <p:sp>
        <p:nvSpPr>
          <p:cNvPr id="5" name="Header Placeholder 4">
            <a:extLst>
              <a:ext uri="{FF2B5EF4-FFF2-40B4-BE49-F238E27FC236}">
                <a16:creationId xmlns:a16="http://schemas.microsoft.com/office/drawing/2014/main" id="{C12CB8F1-6DD5-ECC3-9C92-8307B6DF096C}"/>
              </a:ext>
            </a:extLst>
          </p:cNvPr>
          <p:cNvSpPr>
            <a:spLocks noGrp="1"/>
          </p:cNvSpPr>
          <p:nvPr>
            <p:ph type="hdr" sz="quarter"/>
          </p:nvPr>
        </p:nvSpPr>
        <p:spPr/>
        <p:txBody>
          <a:bodyPr/>
          <a:lstStyle/>
          <a:p>
            <a:r>
              <a:rPr lang="en-US"/>
              <a:t>2023 Nursing Informatics Workforce Survey</a:t>
            </a:r>
          </a:p>
        </p:txBody>
      </p:sp>
    </p:spTree>
    <p:extLst>
      <p:ext uri="{BB962C8B-B14F-4D97-AF65-F5344CB8AC3E}">
        <p14:creationId xmlns:p14="http://schemas.microsoft.com/office/powerpoint/2010/main" val="887066052"/>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Q34</a:t>
            </a:r>
          </a:p>
          <a:p>
            <a:r>
              <a:rPr lang="en-US"/>
              <a:t>2%/n=17 selected no benefits offered </a:t>
            </a:r>
          </a:p>
        </p:txBody>
      </p:sp>
      <p:sp>
        <p:nvSpPr>
          <p:cNvPr id="4" name="Slide Number Placeholder 3"/>
          <p:cNvSpPr>
            <a:spLocks noGrp="1"/>
          </p:cNvSpPr>
          <p:nvPr>
            <p:ph type="sldNum" sz="quarter" idx="5"/>
          </p:nvPr>
        </p:nvSpPr>
        <p:spPr/>
        <p:txBody>
          <a:bodyPr/>
          <a:lstStyle/>
          <a:p>
            <a:fld id="{F7DF604D-C3B7-41B7-992A-9AD867AC1F65}" type="slidenum">
              <a:rPr lang="en-US" smtClean="0"/>
              <a:pPr/>
              <a:t>79</a:t>
            </a:fld>
            <a:endParaRPr lang="en-US"/>
          </a:p>
        </p:txBody>
      </p:sp>
      <p:sp>
        <p:nvSpPr>
          <p:cNvPr id="5" name="Header Placeholder 4">
            <a:extLst>
              <a:ext uri="{FF2B5EF4-FFF2-40B4-BE49-F238E27FC236}">
                <a16:creationId xmlns:a16="http://schemas.microsoft.com/office/drawing/2014/main" id="{3E2FD218-0774-FF4A-5E0E-E1CF9775F06F}"/>
              </a:ext>
            </a:extLst>
          </p:cNvPr>
          <p:cNvSpPr>
            <a:spLocks noGrp="1"/>
          </p:cNvSpPr>
          <p:nvPr>
            <p:ph type="hdr" sz="quarter"/>
          </p:nvPr>
        </p:nvSpPr>
        <p:spPr/>
        <p:txBody>
          <a:bodyPr/>
          <a:lstStyle/>
          <a:p>
            <a:r>
              <a:rPr lang="en-US"/>
              <a:t>2023 Nursing Informatics Workforce Survey</a:t>
            </a:r>
          </a:p>
        </p:txBody>
      </p:sp>
    </p:spTree>
    <p:extLst>
      <p:ext uri="{BB962C8B-B14F-4D97-AF65-F5344CB8AC3E}">
        <p14:creationId xmlns:p14="http://schemas.microsoft.com/office/powerpoint/2010/main" val="3030791992"/>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Then this is just showing all three of those combined into one chart.</a:t>
            </a:r>
          </a:p>
          <a:p>
            <a:endParaRPr lang="en-US"/>
          </a:p>
          <a:p>
            <a:r>
              <a:rPr lang="en-US"/>
              <a:t>Q33, Q11 &amp; Q35</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7DF604D-C3B7-41B7-992A-9AD867AC1F65}" type="slidenum">
              <a:rPr kumimoji="0" lang="en-US"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80</a:t>
            </a:fld>
            <a:endParaRPr kumimoji="0" lang="en-US"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
        <p:nvSpPr>
          <p:cNvPr id="5" name="Header Placeholder 4">
            <a:extLst>
              <a:ext uri="{FF2B5EF4-FFF2-40B4-BE49-F238E27FC236}">
                <a16:creationId xmlns:a16="http://schemas.microsoft.com/office/drawing/2014/main" id="{40D3F397-7D10-9F50-629C-4903D1BAF510}"/>
              </a:ext>
            </a:extLst>
          </p:cNvPr>
          <p:cNvSpPr>
            <a:spLocks noGrp="1"/>
          </p:cNvSpPr>
          <p:nvPr>
            <p:ph type="hdr" sz="quarter"/>
          </p:nvPr>
        </p:nvSpPr>
        <p:spPr/>
        <p:txBody>
          <a:bodyPr/>
          <a:lstStyle/>
          <a:p>
            <a:r>
              <a:rPr lang="en-US"/>
              <a:t>2023 Nursing Informatics Workforce Survey</a:t>
            </a:r>
          </a:p>
        </p:txBody>
      </p:sp>
    </p:spTree>
    <p:extLst>
      <p:ext uri="{BB962C8B-B14F-4D97-AF65-F5344CB8AC3E}">
        <p14:creationId xmlns:p14="http://schemas.microsoft.com/office/powerpoint/2010/main" val="645402503"/>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Q36</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7DF604D-C3B7-41B7-992A-9AD867AC1F65}" type="slidenum">
              <a:rPr kumimoji="0" lang="en-US"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81</a:t>
            </a:fld>
            <a:endParaRPr kumimoji="0" lang="en-US"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
        <p:nvSpPr>
          <p:cNvPr id="5" name="Header Placeholder 4">
            <a:extLst>
              <a:ext uri="{FF2B5EF4-FFF2-40B4-BE49-F238E27FC236}">
                <a16:creationId xmlns:a16="http://schemas.microsoft.com/office/drawing/2014/main" id="{96C8962A-3F61-03BF-B85C-DD1DB3DDFADF}"/>
              </a:ext>
            </a:extLst>
          </p:cNvPr>
          <p:cNvSpPr>
            <a:spLocks noGrp="1"/>
          </p:cNvSpPr>
          <p:nvPr>
            <p:ph type="hdr" sz="quarter"/>
          </p:nvPr>
        </p:nvSpPr>
        <p:spPr/>
        <p:txBody>
          <a:bodyPr/>
          <a:lstStyle/>
          <a:p>
            <a:r>
              <a:rPr lang="en-US"/>
              <a:t>2023 Nursing Informatics Workforce Survey</a:t>
            </a:r>
          </a:p>
        </p:txBody>
      </p:sp>
    </p:spTree>
    <p:extLst>
      <p:ext uri="{BB962C8B-B14F-4D97-AF65-F5344CB8AC3E}">
        <p14:creationId xmlns:p14="http://schemas.microsoft.com/office/powerpoint/2010/main" val="2630623184"/>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Q38</a:t>
            </a:r>
          </a:p>
          <a:p>
            <a:r>
              <a:rPr lang="en-US"/>
              <a:t>2022 n=874; 2020 n=609</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solidFill>
                  <a:schemeClr val="bg2"/>
                </a:solidFill>
                <a:latin typeface="Century Gothic" panose="020B0502020202020204" pitchFamily="34" charset="0"/>
              </a:rPr>
              <a:t>*New question in 2020 **Survey conducted pre-pandemic</a:t>
            </a:r>
          </a:p>
          <a:p>
            <a:endParaRPr lang="en-US"/>
          </a:p>
        </p:txBody>
      </p:sp>
      <p:sp>
        <p:nvSpPr>
          <p:cNvPr id="4" name="Slide Number Placeholder 3"/>
          <p:cNvSpPr>
            <a:spLocks noGrp="1"/>
          </p:cNvSpPr>
          <p:nvPr>
            <p:ph type="sldNum" sz="quarter" idx="5"/>
          </p:nvPr>
        </p:nvSpPr>
        <p:spPr/>
        <p:txBody>
          <a:bodyPr/>
          <a:lstStyle/>
          <a:p>
            <a:fld id="{F7DF604D-C3B7-41B7-992A-9AD867AC1F65}" type="slidenum">
              <a:rPr lang="en-US" smtClean="0"/>
              <a:pPr/>
              <a:t>82</a:t>
            </a:fld>
            <a:endParaRPr lang="en-US"/>
          </a:p>
        </p:txBody>
      </p:sp>
      <p:sp>
        <p:nvSpPr>
          <p:cNvPr id="5" name="Header Placeholder 4">
            <a:extLst>
              <a:ext uri="{FF2B5EF4-FFF2-40B4-BE49-F238E27FC236}">
                <a16:creationId xmlns:a16="http://schemas.microsoft.com/office/drawing/2014/main" id="{4A0F4DDB-85CB-EE0E-C6F2-C54F01F1F3FF}"/>
              </a:ext>
            </a:extLst>
          </p:cNvPr>
          <p:cNvSpPr>
            <a:spLocks noGrp="1"/>
          </p:cNvSpPr>
          <p:nvPr>
            <p:ph type="hdr" sz="quarter"/>
          </p:nvPr>
        </p:nvSpPr>
        <p:spPr/>
        <p:txBody>
          <a:bodyPr/>
          <a:lstStyle/>
          <a:p>
            <a:r>
              <a:rPr lang="en-US"/>
              <a:t>2023 Nursing Informatics Workforce Survey</a:t>
            </a:r>
          </a:p>
        </p:txBody>
      </p:sp>
    </p:spTree>
    <p:extLst>
      <p:ext uri="{BB962C8B-B14F-4D97-AF65-F5344CB8AC3E}">
        <p14:creationId xmlns:p14="http://schemas.microsoft.com/office/powerpoint/2010/main" val="2491717322"/>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Q16</a:t>
            </a:r>
          </a:p>
        </p:txBody>
      </p:sp>
      <p:sp>
        <p:nvSpPr>
          <p:cNvPr id="4" name="Slide Number Placeholder 3"/>
          <p:cNvSpPr>
            <a:spLocks noGrp="1"/>
          </p:cNvSpPr>
          <p:nvPr>
            <p:ph type="sldNum" sz="quarter" idx="5"/>
          </p:nvPr>
        </p:nvSpPr>
        <p:spPr/>
        <p:txBody>
          <a:bodyPr/>
          <a:lstStyle/>
          <a:p>
            <a:fld id="{F7DF604D-C3B7-41B7-992A-9AD867AC1F65}" type="slidenum">
              <a:rPr lang="en-US" smtClean="0"/>
              <a:pPr/>
              <a:t>83</a:t>
            </a:fld>
            <a:endParaRPr lang="en-US"/>
          </a:p>
        </p:txBody>
      </p:sp>
      <p:sp>
        <p:nvSpPr>
          <p:cNvPr id="5" name="Header Placeholder 4">
            <a:extLst>
              <a:ext uri="{FF2B5EF4-FFF2-40B4-BE49-F238E27FC236}">
                <a16:creationId xmlns:a16="http://schemas.microsoft.com/office/drawing/2014/main" id="{8E2E2E62-0CF6-7082-6290-78821035CDCE}"/>
              </a:ext>
            </a:extLst>
          </p:cNvPr>
          <p:cNvSpPr>
            <a:spLocks noGrp="1"/>
          </p:cNvSpPr>
          <p:nvPr>
            <p:ph type="hdr" sz="quarter"/>
          </p:nvPr>
        </p:nvSpPr>
        <p:spPr/>
        <p:txBody>
          <a:bodyPr/>
          <a:lstStyle/>
          <a:p>
            <a:r>
              <a:rPr lang="en-US"/>
              <a:t>2023 Nursing Informatics Workforce Survey</a:t>
            </a:r>
          </a:p>
        </p:txBody>
      </p:sp>
    </p:spTree>
    <p:extLst>
      <p:ext uri="{BB962C8B-B14F-4D97-AF65-F5344CB8AC3E}">
        <p14:creationId xmlns:p14="http://schemas.microsoft.com/office/powerpoint/2010/main" val="45485428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7DF604D-C3B7-41B7-992A-9AD867AC1F65}" type="slidenum">
              <a:rPr kumimoji="0" lang="en-US"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
        <p:nvSpPr>
          <p:cNvPr id="5" name="Header Placeholder 4">
            <a:extLst>
              <a:ext uri="{FF2B5EF4-FFF2-40B4-BE49-F238E27FC236}">
                <a16:creationId xmlns:a16="http://schemas.microsoft.com/office/drawing/2014/main" id="{A0D0D5CB-F37E-C27F-7B78-E1CEB34F56FA}"/>
              </a:ext>
            </a:extLst>
          </p:cNvPr>
          <p:cNvSpPr>
            <a:spLocks noGrp="1"/>
          </p:cNvSpPr>
          <p:nvPr>
            <p:ph type="hdr" sz="quarter"/>
          </p:nvPr>
        </p:nvSpPr>
        <p:spPr/>
        <p:txBody>
          <a:bodyPr/>
          <a:lstStyle/>
          <a:p>
            <a:r>
              <a:rPr lang="en-US"/>
              <a:t>2023 Nursing Informatics Workforce Survey</a:t>
            </a:r>
          </a:p>
        </p:txBody>
      </p:sp>
    </p:spTree>
    <p:extLst>
      <p:ext uri="{BB962C8B-B14F-4D97-AF65-F5344CB8AC3E}">
        <p14:creationId xmlns:p14="http://schemas.microsoft.com/office/powerpoint/2010/main" val="3230930521"/>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Q16a</a:t>
            </a:r>
          </a:p>
          <a:p>
            <a:r>
              <a:rPr lang="en-US"/>
              <a:t>n=395</a:t>
            </a:r>
          </a:p>
          <a:p>
            <a:r>
              <a:rPr lang="en-US"/>
              <a:t>No good sig. callouts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7DF604D-C3B7-41B7-992A-9AD867AC1F65}" type="slidenum">
              <a:rPr kumimoji="0" lang="en-US"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84</a:t>
            </a:fld>
            <a:endParaRPr kumimoji="0" lang="en-US"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
        <p:nvSpPr>
          <p:cNvPr id="5" name="Header Placeholder 4">
            <a:extLst>
              <a:ext uri="{FF2B5EF4-FFF2-40B4-BE49-F238E27FC236}">
                <a16:creationId xmlns:a16="http://schemas.microsoft.com/office/drawing/2014/main" id="{D5176B28-3064-4367-BBE5-596714DCC6A6}"/>
              </a:ext>
            </a:extLst>
          </p:cNvPr>
          <p:cNvSpPr>
            <a:spLocks noGrp="1"/>
          </p:cNvSpPr>
          <p:nvPr>
            <p:ph type="hdr" sz="quarter"/>
          </p:nvPr>
        </p:nvSpPr>
        <p:spPr/>
        <p:txBody>
          <a:bodyPr/>
          <a:lstStyle/>
          <a:p>
            <a:r>
              <a:rPr lang="en-US"/>
              <a:t>2023 Nursing Informatics Workforce Survey</a:t>
            </a:r>
          </a:p>
        </p:txBody>
      </p:sp>
    </p:spTree>
    <p:extLst>
      <p:ext uri="{BB962C8B-B14F-4D97-AF65-F5344CB8AC3E}">
        <p14:creationId xmlns:p14="http://schemas.microsoft.com/office/powerpoint/2010/main" val="3791904454"/>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Q42a</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7DF604D-C3B7-41B7-992A-9AD867AC1F65}" type="slidenum">
              <a:rPr kumimoji="0" lang="en-US"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85</a:t>
            </a:fld>
            <a:endParaRPr kumimoji="0" lang="en-US"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
        <p:nvSpPr>
          <p:cNvPr id="5" name="Header Placeholder 4">
            <a:extLst>
              <a:ext uri="{FF2B5EF4-FFF2-40B4-BE49-F238E27FC236}">
                <a16:creationId xmlns:a16="http://schemas.microsoft.com/office/drawing/2014/main" id="{AD897499-7ABA-CCDD-11C3-7DF3D51C8498}"/>
              </a:ext>
            </a:extLst>
          </p:cNvPr>
          <p:cNvSpPr>
            <a:spLocks noGrp="1"/>
          </p:cNvSpPr>
          <p:nvPr>
            <p:ph type="hdr" sz="quarter"/>
          </p:nvPr>
        </p:nvSpPr>
        <p:spPr/>
        <p:txBody>
          <a:bodyPr/>
          <a:lstStyle/>
          <a:p>
            <a:r>
              <a:rPr lang="en-US"/>
              <a:t>2023 Nursing Informatics Workforce Survey</a:t>
            </a:r>
          </a:p>
        </p:txBody>
      </p:sp>
    </p:spTree>
    <p:extLst>
      <p:ext uri="{BB962C8B-B14F-4D97-AF65-F5344CB8AC3E}">
        <p14:creationId xmlns:p14="http://schemas.microsoft.com/office/powerpoint/2010/main" val="864545592"/>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Q42b</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7DF604D-C3B7-41B7-992A-9AD867AC1F65}" type="slidenum">
              <a:rPr kumimoji="0" lang="en-US"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86</a:t>
            </a:fld>
            <a:endParaRPr kumimoji="0" lang="en-US"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
        <p:nvSpPr>
          <p:cNvPr id="5" name="Header Placeholder 4">
            <a:extLst>
              <a:ext uri="{FF2B5EF4-FFF2-40B4-BE49-F238E27FC236}">
                <a16:creationId xmlns:a16="http://schemas.microsoft.com/office/drawing/2014/main" id="{96FC2632-EA05-2FD1-16D2-D2C81CCEC2F0}"/>
              </a:ext>
            </a:extLst>
          </p:cNvPr>
          <p:cNvSpPr>
            <a:spLocks noGrp="1"/>
          </p:cNvSpPr>
          <p:nvPr>
            <p:ph type="hdr" sz="quarter"/>
          </p:nvPr>
        </p:nvSpPr>
        <p:spPr/>
        <p:txBody>
          <a:bodyPr/>
          <a:lstStyle/>
          <a:p>
            <a:r>
              <a:rPr lang="en-US"/>
              <a:t>2023 Nursing Informatics Workforce Survey</a:t>
            </a:r>
          </a:p>
        </p:txBody>
      </p:sp>
    </p:spTree>
    <p:extLst>
      <p:ext uri="{BB962C8B-B14F-4D97-AF65-F5344CB8AC3E}">
        <p14:creationId xmlns:p14="http://schemas.microsoft.com/office/powerpoint/2010/main" val="1220900768"/>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Q22:  Anticipating pursuing certifications within the next year</a:t>
            </a:r>
          </a:p>
        </p:txBody>
      </p:sp>
      <p:sp>
        <p:nvSpPr>
          <p:cNvPr id="4" name="Slide Number Placeholder 3"/>
          <p:cNvSpPr>
            <a:spLocks noGrp="1"/>
          </p:cNvSpPr>
          <p:nvPr>
            <p:ph type="sldNum" sz="quarter" idx="5"/>
          </p:nvPr>
        </p:nvSpPr>
        <p:spPr/>
        <p:txBody>
          <a:bodyPr/>
          <a:lstStyle/>
          <a:p>
            <a:fld id="{F7DF604D-C3B7-41B7-992A-9AD867AC1F65}" type="slidenum">
              <a:rPr lang="en-US" smtClean="0"/>
              <a:pPr/>
              <a:t>87</a:t>
            </a:fld>
            <a:endParaRPr lang="en-US"/>
          </a:p>
        </p:txBody>
      </p:sp>
      <p:sp>
        <p:nvSpPr>
          <p:cNvPr id="5" name="Header Placeholder 4">
            <a:extLst>
              <a:ext uri="{FF2B5EF4-FFF2-40B4-BE49-F238E27FC236}">
                <a16:creationId xmlns:a16="http://schemas.microsoft.com/office/drawing/2014/main" id="{79735777-D7D2-F3D7-2F9F-763E8C2BFCC2}"/>
              </a:ext>
            </a:extLst>
          </p:cNvPr>
          <p:cNvSpPr>
            <a:spLocks noGrp="1"/>
          </p:cNvSpPr>
          <p:nvPr>
            <p:ph type="hdr" sz="quarter"/>
          </p:nvPr>
        </p:nvSpPr>
        <p:spPr/>
        <p:txBody>
          <a:bodyPr/>
          <a:lstStyle/>
          <a:p>
            <a:r>
              <a:rPr lang="en-US"/>
              <a:t>2023 Nursing Informatics Workforce Survey</a:t>
            </a:r>
          </a:p>
        </p:txBody>
      </p:sp>
    </p:spTree>
    <p:extLst>
      <p:ext uri="{BB962C8B-B14F-4D97-AF65-F5344CB8AC3E}">
        <p14:creationId xmlns:p14="http://schemas.microsoft.com/office/powerpoint/2010/main" val="1493170238"/>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Q23 – Rank up to top 3</a:t>
            </a:r>
          </a:p>
        </p:txBody>
      </p:sp>
      <p:sp>
        <p:nvSpPr>
          <p:cNvPr id="4" name="Slide Number Placeholder 3"/>
          <p:cNvSpPr>
            <a:spLocks noGrp="1"/>
          </p:cNvSpPr>
          <p:nvPr>
            <p:ph type="sldNum" sz="quarter" idx="5"/>
          </p:nvPr>
        </p:nvSpPr>
        <p:spPr/>
        <p:txBody>
          <a:bodyPr/>
          <a:lstStyle/>
          <a:p>
            <a:fld id="{F7DF604D-C3B7-41B7-992A-9AD867AC1F65}" type="slidenum">
              <a:rPr lang="en-US" smtClean="0"/>
              <a:pPr/>
              <a:t>88</a:t>
            </a:fld>
            <a:endParaRPr lang="en-US"/>
          </a:p>
        </p:txBody>
      </p:sp>
      <p:sp>
        <p:nvSpPr>
          <p:cNvPr id="5" name="Header Placeholder 4">
            <a:extLst>
              <a:ext uri="{FF2B5EF4-FFF2-40B4-BE49-F238E27FC236}">
                <a16:creationId xmlns:a16="http://schemas.microsoft.com/office/drawing/2014/main" id="{C548187D-3394-2B3D-1608-38EDB0DDCC98}"/>
              </a:ext>
            </a:extLst>
          </p:cNvPr>
          <p:cNvSpPr>
            <a:spLocks noGrp="1"/>
          </p:cNvSpPr>
          <p:nvPr>
            <p:ph type="hdr" sz="quarter"/>
          </p:nvPr>
        </p:nvSpPr>
        <p:spPr/>
        <p:txBody>
          <a:bodyPr/>
          <a:lstStyle/>
          <a:p>
            <a:r>
              <a:rPr lang="en-US"/>
              <a:t>2023 Nursing Informatics Workforce Survey</a:t>
            </a:r>
          </a:p>
        </p:txBody>
      </p:sp>
    </p:spTree>
    <p:extLst>
      <p:ext uri="{BB962C8B-B14F-4D97-AF65-F5344CB8AC3E}">
        <p14:creationId xmlns:p14="http://schemas.microsoft.com/office/powerpoint/2010/main" val="318467774"/>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Q23; 2022 data only – Same call out on overall numbers, but a great opportunity to show how each attribute came in as the #1 barrier through the 3</a:t>
            </a:r>
            <a:r>
              <a:rPr lang="en-US" baseline="30000"/>
              <a:t>rd</a:t>
            </a:r>
            <a:r>
              <a:rPr lang="en-US"/>
              <a: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7DF604D-C3B7-41B7-992A-9AD867AC1F65}" type="slidenum">
              <a:rPr kumimoji="0" lang="en-US"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89</a:t>
            </a:fld>
            <a:endParaRPr kumimoji="0" lang="en-US"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
        <p:nvSpPr>
          <p:cNvPr id="5" name="Header Placeholder 4">
            <a:extLst>
              <a:ext uri="{FF2B5EF4-FFF2-40B4-BE49-F238E27FC236}">
                <a16:creationId xmlns:a16="http://schemas.microsoft.com/office/drawing/2014/main" id="{A584A215-C7DC-24C8-DC19-69DCDEAC9EFC}"/>
              </a:ext>
            </a:extLst>
          </p:cNvPr>
          <p:cNvSpPr>
            <a:spLocks noGrp="1"/>
          </p:cNvSpPr>
          <p:nvPr>
            <p:ph type="hdr" sz="quarter"/>
          </p:nvPr>
        </p:nvSpPr>
        <p:spPr/>
        <p:txBody>
          <a:bodyPr/>
          <a:lstStyle/>
          <a:p>
            <a:r>
              <a:rPr lang="en-US"/>
              <a:t>2023 Nursing Informatics Workforce Survey</a:t>
            </a:r>
          </a:p>
        </p:txBody>
      </p:sp>
    </p:spTree>
    <p:extLst>
      <p:ext uri="{BB962C8B-B14F-4D97-AF65-F5344CB8AC3E}">
        <p14:creationId xmlns:p14="http://schemas.microsoft.com/office/powerpoint/2010/main" val="1698612281"/>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Q30 (n=541) &amp; Q31 (n=68)</a:t>
            </a:r>
          </a:p>
        </p:txBody>
      </p:sp>
      <p:sp>
        <p:nvSpPr>
          <p:cNvPr id="4" name="Slide Number Placeholder 3"/>
          <p:cNvSpPr>
            <a:spLocks noGrp="1"/>
          </p:cNvSpPr>
          <p:nvPr>
            <p:ph type="sldNum" sz="quarter" idx="10"/>
          </p:nvPr>
        </p:nvSpPr>
        <p:spPr/>
        <p:txBody>
          <a:bodyPr/>
          <a:lstStyle/>
          <a:p>
            <a:fld id="{F7DF604D-C3B7-41B7-992A-9AD867AC1F65}" type="slidenum">
              <a:rPr lang="en-US" smtClean="0"/>
              <a:pPr/>
              <a:t>90</a:t>
            </a:fld>
            <a:endParaRPr lang="en-US"/>
          </a:p>
        </p:txBody>
      </p:sp>
      <p:sp>
        <p:nvSpPr>
          <p:cNvPr id="5" name="Header Placeholder 4">
            <a:extLst>
              <a:ext uri="{FF2B5EF4-FFF2-40B4-BE49-F238E27FC236}">
                <a16:creationId xmlns:a16="http://schemas.microsoft.com/office/drawing/2014/main" id="{E4483000-1F04-1016-72D2-489A9786718E}"/>
              </a:ext>
            </a:extLst>
          </p:cNvPr>
          <p:cNvSpPr>
            <a:spLocks noGrp="1"/>
          </p:cNvSpPr>
          <p:nvPr>
            <p:ph type="hdr" sz="quarter"/>
          </p:nvPr>
        </p:nvSpPr>
        <p:spPr/>
        <p:txBody>
          <a:bodyPr/>
          <a:lstStyle/>
          <a:p>
            <a:r>
              <a:rPr lang="en-US"/>
              <a:t>2023 Nursing Informatics Workforce Survey</a:t>
            </a:r>
          </a:p>
        </p:txBody>
      </p:sp>
    </p:spTree>
    <p:extLst>
      <p:ext uri="{BB962C8B-B14F-4D97-AF65-F5344CB8AC3E}">
        <p14:creationId xmlns:p14="http://schemas.microsoft.com/office/powerpoint/2010/main" val="3474600965"/>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Q32</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7DF604D-C3B7-41B7-992A-9AD867AC1F65}" type="slidenum">
              <a:rPr kumimoji="0" lang="en-US"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91</a:t>
            </a:fld>
            <a:endParaRPr kumimoji="0" lang="en-US"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
        <p:nvSpPr>
          <p:cNvPr id="5" name="Header Placeholder 4">
            <a:extLst>
              <a:ext uri="{FF2B5EF4-FFF2-40B4-BE49-F238E27FC236}">
                <a16:creationId xmlns:a16="http://schemas.microsoft.com/office/drawing/2014/main" id="{4FE1F0AE-07AA-EB61-C3A1-337742F58BC0}"/>
              </a:ext>
            </a:extLst>
          </p:cNvPr>
          <p:cNvSpPr>
            <a:spLocks noGrp="1"/>
          </p:cNvSpPr>
          <p:nvPr>
            <p:ph type="hdr" sz="quarter"/>
          </p:nvPr>
        </p:nvSpPr>
        <p:spPr/>
        <p:txBody>
          <a:bodyPr/>
          <a:lstStyle/>
          <a:p>
            <a:r>
              <a:rPr lang="en-US"/>
              <a:t>2023 Nursing Informatics Workforce Survey</a:t>
            </a:r>
          </a:p>
        </p:txBody>
      </p:sp>
    </p:spTree>
    <p:extLst>
      <p:ext uri="{BB962C8B-B14F-4D97-AF65-F5344CB8AC3E}">
        <p14:creationId xmlns:p14="http://schemas.microsoft.com/office/powerpoint/2010/main" val="634526686"/>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Q48</a:t>
            </a:r>
          </a:p>
          <a:p>
            <a:r>
              <a:rPr lang="en-US"/>
              <a:t>N=717</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7DF604D-C3B7-41B7-992A-9AD867AC1F65}" type="slidenum">
              <a:rPr kumimoji="0" lang="en-US"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93</a:t>
            </a:fld>
            <a:endParaRPr kumimoji="0" lang="en-US"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
        <p:nvSpPr>
          <p:cNvPr id="5" name="Header Placeholder 4">
            <a:extLst>
              <a:ext uri="{FF2B5EF4-FFF2-40B4-BE49-F238E27FC236}">
                <a16:creationId xmlns:a16="http://schemas.microsoft.com/office/drawing/2014/main" id="{229B7F27-3720-A408-F5C4-C7F67D2E2DB4}"/>
              </a:ext>
            </a:extLst>
          </p:cNvPr>
          <p:cNvSpPr>
            <a:spLocks noGrp="1"/>
          </p:cNvSpPr>
          <p:nvPr>
            <p:ph type="hdr" sz="quarter"/>
          </p:nvPr>
        </p:nvSpPr>
        <p:spPr/>
        <p:txBody>
          <a:bodyPr/>
          <a:lstStyle/>
          <a:p>
            <a:r>
              <a:rPr lang="en-US"/>
              <a:t>2023 Nursing Informatics Workforce Survey</a:t>
            </a:r>
          </a:p>
        </p:txBody>
      </p:sp>
    </p:spTree>
    <p:extLst>
      <p:ext uri="{BB962C8B-B14F-4D97-AF65-F5344CB8AC3E}">
        <p14:creationId xmlns:p14="http://schemas.microsoft.com/office/powerpoint/2010/main" val="2303607245"/>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Q49</a:t>
            </a:r>
          </a:p>
          <a:p>
            <a:r>
              <a:rPr lang="en-US"/>
              <a:t>N=663</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7DF604D-C3B7-41B7-992A-9AD867AC1F65}" type="slidenum">
              <a:rPr kumimoji="0" lang="en-US"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94</a:t>
            </a:fld>
            <a:endParaRPr kumimoji="0" lang="en-US"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
        <p:nvSpPr>
          <p:cNvPr id="5" name="Header Placeholder 4">
            <a:extLst>
              <a:ext uri="{FF2B5EF4-FFF2-40B4-BE49-F238E27FC236}">
                <a16:creationId xmlns:a16="http://schemas.microsoft.com/office/drawing/2014/main" id="{E85EA31B-964A-1C44-02CA-CD1DE7FA0E94}"/>
              </a:ext>
            </a:extLst>
          </p:cNvPr>
          <p:cNvSpPr>
            <a:spLocks noGrp="1"/>
          </p:cNvSpPr>
          <p:nvPr>
            <p:ph type="hdr" sz="quarter"/>
          </p:nvPr>
        </p:nvSpPr>
        <p:spPr/>
        <p:txBody>
          <a:bodyPr/>
          <a:lstStyle/>
          <a:p>
            <a:r>
              <a:rPr lang="en-US"/>
              <a:t>2023 Nursing Informatics Workforce Survey</a:t>
            </a:r>
          </a:p>
        </p:txBody>
      </p:sp>
    </p:spTree>
    <p:extLst>
      <p:ext uri="{BB962C8B-B14F-4D97-AF65-F5344CB8AC3E}">
        <p14:creationId xmlns:p14="http://schemas.microsoft.com/office/powerpoint/2010/main" val="21533075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DF604D-C3B7-41B7-992A-9AD867AC1F65}" type="slidenum">
              <a:rPr lang="en-US" smtClean="0"/>
              <a:pPr/>
              <a:t>14</a:t>
            </a:fld>
            <a:endParaRPr lang="en-US"/>
          </a:p>
        </p:txBody>
      </p:sp>
      <p:sp>
        <p:nvSpPr>
          <p:cNvPr id="5" name="Header Placeholder 4">
            <a:extLst>
              <a:ext uri="{FF2B5EF4-FFF2-40B4-BE49-F238E27FC236}">
                <a16:creationId xmlns:a16="http://schemas.microsoft.com/office/drawing/2014/main" id="{347E9981-9DFA-75EA-6EBB-F8305F4F6527}"/>
              </a:ext>
            </a:extLst>
          </p:cNvPr>
          <p:cNvSpPr>
            <a:spLocks noGrp="1"/>
          </p:cNvSpPr>
          <p:nvPr>
            <p:ph type="hdr" sz="quarter"/>
          </p:nvPr>
        </p:nvSpPr>
        <p:spPr/>
        <p:txBody>
          <a:bodyPr/>
          <a:lstStyle/>
          <a:p>
            <a:r>
              <a:rPr lang="en-US"/>
              <a:t>2023 Nursing Informatics Workforce Survey</a:t>
            </a:r>
          </a:p>
        </p:txBody>
      </p:sp>
    </p:spTree>
    <p:extLst>
      <p:ext uri="{BB962C8B-B14F-4D97-AF65-F5344CB8AC3E}">
        <p14:creationId xmlns:p14="http://schemas.microsoft.com/office/powerpoint/2010/main" val="3172290080"/>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Q49</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7DF604D-C3B7-41B7-992A-9AD867AC1F65}" type="slidenum">
              <a:rPr kumimoji="0" lang="en-US"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95</a:t>
            </a:fld>
            <a:endParaRPr kumimoji="0" lang="en-US"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
        <p:nvSpPr>
          <p:cNvPr id="5" name="Header Placeholder 4">
            <a:extLst>
              <a:ext uri="{FF2B5EF4-FFF2-40B4-BE49-F238E27FC236}">
                <a16:creationId xmlns:a16="http://schemas.microsoft.com/office/drawing/2014/main" id="{4B6B3BB3-0835-7CD0-7B6A-768AF1AF05D2}"/>
              </a:ext>
            </a:extLst>
          </p:cNvPr>
          <p:cNvSpPr>
            <a:spLocks noGrp="1"/>
          </p:cNvSpPr>
          <p:nvPr>
            <p:ph type="hdr" sz="quarter"/>
          </p:nvPr>
        </p:nvSpPr>
        <p:spPr/>
        <p:txBody>
          <a:bodyPr/>
          <a:lstStyle/>
          <a:p>
            <a:r>
              <a:rPr lang="en-US"/>
              <a:t>2023 Nursing Informatics Workforce Survey</a:t>
            </a:r>
          </a:p>
        </p:txBody>
      </p:sp>
    </p:spTree>
    <p:extLst>
      <p:ext uri="{BB962C8B-B14F-4D97-AF65-F5344CB8AC3E}">
        <p14:creationId xmlns:p14="http://schemas.microsoft.com/office/powerpoint/2010/main" val="1870470417"/>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a:t>Q50</a:t>
            </a:r>
          </a:p>
          <a:p>
            <a:r>
              <a:rPr lang="en-US" b="0"/>
              <a:t>N=717</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7DF604D-C3B7-41B7-992A-9AD867AC1F65}" type="slidenum">
              <a:rPr kumimoji="0" lang="en-US"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96</a:t>
            </a:fld>
            <a:endParaRPr kumimoji="0" lang="en-US"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
        <p:nvSpPr>
          <p:cNvPr id="5" name="Header Placeholder 4">
            <a:extLst>
              <a:ext uri="{FF2B5EF4-FFF2-40B4-BE49-F238E27FC236}">
                <a16:creationId xmlns:a16="http://schemas.microsoft.com/office/drawing/2014/main" id="{A3B62D3E-A780-9DA7-0BCC-1E745FD85D37}"/>
              </a:ext>
            </a:extLst>
          </p:cNvPr>
          <p:cNvSpPr>
            <a:spLocks noGrp="1"/>
          </p:cNvSpPr>
          <p:nvPr>
            <p:ph type="hdr" sz="quarter"/>
          </p:nvPr>
        </p:nvSpPr>
        <p:spPr/>
        <p:txBody>
          <a:bodyPr/>
          <a:lstStyle/>
          <a:p>
            <a:r>
              <a:rPr lang="en-US"/>
              <a:t>2023 Nursing Informatics Workforce Survey</a:t>
            </a:r>
          </a:p>
        </p:txBody>
      </p:sp>
    </p:spTree>
    <p:extLst>
      <p:ext uri="{BB962C8B-B14F-4D97-AF65-F5344CB8AC3E}">
        <p14:creationId xmlns:p14="http://schemas.microsoft.com/office/powerpoint/2010/main" val="1838826204"/>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Q50</a:t>
            </a:r>
          </a:p>
          <a:p>
            <a:r>
              <a:rPr lang="en-US"/>
              <a:t>N=717</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7DF604D-C3B7-41B7-992A-9AD867AC1F65}" type="slidenum">
              <a:rPr kumimoji="0" lang="en-US"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97</a:t>
            </a:fld>
            <a:endParaRPr kumimoji="0" lang="en-US"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
        <p:nvSpPr>
          <p:cNvPr id="5" name="Header Placeholder 4">
            <a:extLst>
              <a:ext uri="{FF2B5EF4-FFF2-40B4-BE49-F238E27FC236}">
                <a16:creationId xmlns:a16="http://schemas.microsoft.com/office/drawing/2014/main" id="{0A299D66-29D1-82D2-1A58-84323A97E7FF}"/>
              </a:ext>
            </a:extLst>
          </p:cNvPr>
          <p:cNvSpPr>
            <a:spLocks noGrp="1"/>
          </p:cNvSpPr>
          <p:nvPr>
            <p:ph type="hdr" sz="quarter"/>
          </p:nvPr>
        </p:nvSpPr>
        <p:spPr/>
        <p:txBody>
          <a:bodyPr/>
          <a:lstStyle/>
          <a:p>
            <a:r>
              <a:rPr lang="en-US"/>
              <a:t>2023 Nursing Informatics Workforce Survey</a:t>
            </a:r>
          </a:p>
        </p:txBody>
      </p:sp>
    </p:spTree>
    <p:extLst>
      <p:ext uri="{BB962C8B-B14F-4D97-AF65-F5344CB8AC3E}">
        <p14:creationId xmlns:p14="http://schemas.microsoft.com/office/powerpoint/2010/main" val="130474743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Q2</a:t>
            </a:r>
          </a:p>
        </p:txBody>
      </p:sp>
      <p:sp>
        <p:nvSpPr>
          <p:cNvPr id="4" name="Slide Number Placeholder 3"/>
          <p:cNvSpPr>
            <a:spLocks noGrp="1"/>
          </p:cNvSpPr>
          <p:nvPr>
            <p:ph type="sldNum" sz="quarter" idx="5"/>
          </p:nvPr>
        </p:nvSpPr>
        <p:spPr/>
        <p:txBody>
          <a:bodyPr/>
          <a:lstStyle/>
          <a:p>
            <a:fld id="{F7DF604D-C3B7-41B7-992A-9AD867AC1F65}" type="slidenum">
              <a:rPr lang="en-US" smtClean="0"/>
              <a:pPr/>
              <a:t>15</a:t>
            </a:fld>
            <a:endParaRPr lang="en-US"/>
          </a:p>
        </p:txBody>
      </p:sp>
      <p:sp>
        <p:nvSpPr>
          <p:cNvPr id="5" name="Header Placeholder 4">
            <a:extLst>
              <a:ext uri="{FF2B5EF4-FFF2-40B4-BE49-F238E27FC236}">
                <a16:creationId xmlns:a16="http://schemas.microsoft.com/office/drawing/2014/main" id="{2EEB2B81-5993-0F36-035F-57483DC054B8}"/>
              </a:ext>
            </a:extLst>
          </p:cNvPr>
          <p:cNvSpPr>
            <a:spLocks noGrp="1"/>
          </p:cNvSpPr>
          <p:nvPr>
            <p:ph type="hdr" sz="quarter"/>
          </p:nvPr>
        </p:nvSpPr>
        <p:spPr/>
        <p:txBody>
          <a:bodyPr/>
          <a:lstStyle/>
          <a:p>
            <a:r>
              <a:rPr lang="en-US"/>
              <a:t>2023 Nursing Informatics Workforce Survey</a:t>
            </a:r>
          </a:p>
        </p:txBody>
      </p:sp>
    </p:spTree>
    <p:extLst>
      <p:ext uri="{BB962C8B-B14F-4D97-AF65-F5344CB8AC3E}">
        <p14:creationId xmlns:p14="http://schemas.microsoft.com/office/powerpoint/2010/main" val="18293477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8.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Master" Target="../slideMasters/slideMaster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833433" y="2339984"/>
            <a:ext cx="4187371" cy="1783443"/>
          </a:xfrm>
        </p:spPr>
        <p:txBody>
          <a:bodyPr wrap="square" anchor="ctr" anchorCtr="0"/>
          <a:lstStyle>
            <a:lvl1pPr>
              <a:lnSpc>
                <a:spcPct val="100000"/>
              </a:lnSpc>
              <a:defRPr sz="4000" b="0" i="1">
                <a:latin typeface="Prometo Medium" panose="020B0704030203060203" pitchFamily="34" charset="0"/>
              </a:defRPr>
            </a:lvl1pPr>
          </a:lstStyle>
          <a:p>
            <a:r>
              <a:rPr lang="en-US"/>
              <a:t>Click to edit Master title style</a:t>
            </a:r>
          </a:p>
        </p:txBody>
      </p:sp>
      <p:sp>
        <p:nvSpPr>
          <p:cNvPr id="3" name="Slide Number Placeholder 2"/>
          <p:cNvSpPr>
            <a:spLocks noGrp="1"/>
          </p:cNvSpPr>
          <p:nvPr>
            <p:ph type="sldNum" sz="quarter" idx="10"/>
          </p:nvPr>
        </p:nvSpPr>
        <p:spPr/>
        <p:txBody>
          <a:bodyPr/>
          <a:lstStyle>
            <a:lvl1pPr>
              <a:defRPr>
                <a:latin typeface="Century Gothic" panose="020B0502020202020204" pitchFamily="34" charset="0"/>
                <a:ea typeface="Century Gothic" panose="020B0502020202020204" pitchFamily="34" charset="0"/>
                <a:cs typeface="Arial" panose="020B0604020202020204" pitchFamily="34" charset="0"/>
              </a:defRPr>
            </a:lvl1pPr>
          </a:lstStyle>
          <a:p>
            <a:fld id="{D8D877B3-D348-4611-9BDB-C5374591D951}" type="slidenum">
              <a:rPr lang="en-US" smtClean="0"/>
              <a:pPr/>
              <a:t>‹#›</a:t>
            </a:fld>
            <a:endParaRPr lang="en-US"/>
          </a:p>
        </p:txBody>
      </p:sp>
    </p:spTree>
    <p:extLst>
      <p:ext uri="{BB962C8B-B14F-4D97-AF65-F5344CB8AC3E}">
        <p14:creationId xmlns:p14="http://schemas.microsoft.com/office/powerpoint/2010/main" val="39567901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9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854700" y="2307034"/>
            <a:ext cx="4187371" cy="1783443"/>
          </a:xfrm>
        </p:spPr>
        <p:txBody>
          <a:bodyPr/>
          <a:lstStyle>
            <a:lvl1pPr>
              <a:lnSpc>
                <a:spcPct val="100000"/>
              </a:lnSpc>
              <a:defRPr sz="4000">
                <a:latin typeface="Prometo Medium" panose="020B0704030203060203" pitchFamily="34" charset="0"/>
              </a:defRPr>
            </a:lvl1pPr>
          </a:lstStyle>
          <a:p>
            <a:r>
              <a:rPr lang="en-US"/>
              <a:t>Click to edit Master title style</a:t>
            </a:r>
          </a:p>
        </p:txBody>
      </p:sp>
      <p:sp>
        <p:nvSpPr>
          <p:cNvPr id="3" name="Slide Number Placeholder 2"/>
          <p:cNvSpPr>
            <a:spLocks noGrp="1"/>
          </p:cNvSpPr>
          <p:nvPr>
            <p:ph type="sldNum" sz="quarter" idx="10"/>
          </p:nvPr>
        </p:nvSpPr>
        <p:spPr/>
        <p:txBody>
          <a:bodyPr/>
          <a:lstStyle>
            <a:lvl1pPr>
              <a:defRPr>
                <a:latin typeface="Century Gothic" panose="020B0502020202020204" pitchFamily="34" charset="0"/>
              </a:defRPr>
            </a:lvl1pPr>
          </a:lstStyle>
          <a:p>
            <a:fld id="{D8D877B3-D348-4611-9BDB-C5374591D951}" type="slidenum">
              <a:rPr lang="en-US" smtClean="0"/>
              <a:pPr/>
              <a:t>‹#›</a:t>
            </a:fld>
            <a:endParaRPr lang="en-US"/>
          </a:p>
        </p:txBody>
      </p:sp>
      <p:sp>
        <p:nvSpPr>
          <p:cNvPr id="7" name="Picture Placeholder 7"/>
          <p:cNvSpPr>
            <a:spLocks noGrp="1"/>
          </p:cNvSpPr>
          <p:nvPr>
            <p:ph type="pic" sz="quarter" idx="12"/>
          </p:nvPr>
        </p:nvSpPr>
        <p:spPr>
          <a:xfrm>
            <a:off x="6407350" y="1629073"/>
            <a:ext cx="3599854" cy="3599854"/>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a:p>
        </p:txBody>
      </p:sp>
      <p:sp>
        <p:nvSpPr>
          <p:cNvPr id="8" name="Picture Placeholder 7"/>
          <p:cNvSpPr>
            <a:spLocks noGrp="1"/>
          </p:cNvSpPr>
          <p:nvPr>
            <p:ph type="pic" sz="quarter" idx="13"/>
          </p:nvPr>
        </p:nvSpPr>
        <p:spPr>
          <a:xfrm>
            <a:off x="10392073" y="1629073"/>
            <a:ext cx="3599854" cy="3599854"/>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a:p>
        </p:txBody>
      </p:sp>
    </p:spTree>
    <p:extLst>
      <p:ext uri="{BB962C8B-B14F-4D97-AF65-F5344CB8AC3E}">
        <p14:creationId xmlns:p14="http://schemas.microsoft.com/office/powerpoint/2010/main" val="36078133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0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lvl1pPr>
              <a:defRPr>
                <a:latin typeface="Century Gothic" panose="020B0502020202020204" pitchFamily="34" charset="0"/>
              </a:defRPr>
            </a:lvl1pPr>
          </a:lstStyle>
          <a:p>
            <a:fld id="{D8D877B3-D348-4611-9BDB-C5374591D951}" type="slidenum">
              <a:rPr lang="en-US" smtClean="0"/>
              <a:pPr/>
              <a:t>‹#›</a:t>
            </a:fld>
            <a:endParaRPr lang="en-US"/>
          </a:p>
        </p:txBody>
      </p:sp>
      <p:sp>
        <p:nvSpPr>
          <p:cNvPr id="7" name="Picture Placeholder 7"/>
          <p:cNvSpPr>
            <a:spLocks noGrp="1"/>
          </p:cNvSpPr>
          <p:nvPr>
            <p:ph type="pic" sz="quarter" idx="12"/>
          </p:nvPr>
        </p:nvSpPr>
        <p:spPr>
          <a:xfrm>
            <a:off x="-1797560" y="1629073"/>
            <a:ext cx="3599854" cy="3599854"/>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a:p>
        </p:txBody>
      </p:sp>
      <p:sp>
        <p:nvSpPr>
          <p:cNvPr id="8" name="Picture Placeholder 7"/>
          <p:cNvSpPr>
            <a:spLocks noGrp="1"/>
          </p:cNvSpPr>
          <p:nvPr>
            <p:ph type="pic" sz="quarter" idx="13"/>
          </p:nvPr>
        </p:nvSpPr>
        <p:spPr>
          <a:xfrm>
            <a:off x="2162471" y="1629073"/>
            <a:ext cx="3599854" cy="3599854"/>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a:p>
        </p:txBody>
      </p:sp>
      <p:sp>
        <p:nvSpPr>
          <p:cNvPr id="9" name="Picture Placeholder 7"/>
          <p:cNvSpPr>
            <a:spLocks noGrp="1"/>
          </p:cNvSpPr>
          <p:nvPr>
            <p:ph type="pic" sz="quarter" idx="14"/>
          </p:nvPr>
        </p:nvSpPr>
        <p:spPr>
          <a:xfrm>
            <a:off x="6277272" y="1629074"/>
            <a:ext cx="3599854" cy="3599854"/>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a:p>
        </p:txBody>
      </p:sp>
      <p:sp>
        <p:nvSpPr>
          <p:cNvPr id="10" name="Picture Placeholder 7"/>
          <p:cNvSpPr>
            <a:spLocks noGrp="1"/>
          </p:cNvSpPr>
          <p:nvPr>
            <p:ph type="pic" sz="quarter" idx="15"/>
          </p:nvPr>
        </p:nvSpPr>
        <p:spPr>
          <a:xfrm>
            <a:off x="10392073" y="1629073"/>
            <a:ext cx="3599854" cy="3599854"/>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a:p>
        </p:txBody>
      </p:sp>
    </p:spTree>
    <p:extLst>
      <p:ext uri="{BB962C8B-B14F-4D97-AF65-F5344CB8AC3E}">
        <p14:creationId xmlns:p14="http://schemas.microsoft.com/office/powerpoint/2010/main" val="296570635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1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lvl1pPr>
              <a:defRPr>
                <a:latin typeface="Century Gothic" panose="020B0502020202020204" pitchFamily="34" charset="0"/>
              </a:defRPr>
            </a:lvl1pPr>
          </a:lstStyle>
          <a:p>
            <a:fld id="{D8D877B3-D348-4611-9BDB-C5374591D951}" type="slidenum">
              <a:rPr lang="en-US" smtClean="0"/>
              <a:pPr/>
              <a:t>‹#›</a:t>
            </a:fld>
            <a:endParaRPr lang="en-US"/>
          </a:p>
        </p:txBody>
      </p:sp>
      <p:sp>
        <p:nvSpPr>
          <p:cNvPr id="7" name="Picture Placeholder 7"/>
          <p:cNvSpPr>
            <a:spLocks noGrp="1"/>
          </p:cNvSpPr>
          <p:nvPr>
            <p:ph type="pic" sz="quarter" idx="12"/>
          </p:nvPr>
        </p:nvSpPr>
        <p:spPr>
          <a:xfrm>
            <a:off x="-1797560" y="1629073"/>
            <a:ext cx="3599854" cy="3599854"/>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a:p>
        </p:txBody>
      </p:sp>
      <p:sp>
        <p:nvSpPr>
          <p:cNvPr id="8" name="Picture Placeholder 7"/>
          <p:cNvSpPr>
            <a:spLocks noGrp="1"/>
          </p:cNvSpPr>
          <p:nvPr>
            <p:ph type="pic" sz="quarter" idx="13"/>
          </p:nvPr>
        </p:nvSpPr>
        <p:spPr>
          <a:xfrm>
            <a:off x="2162471" y="1629073"/>
            <a:ext cx="3599854" cy="3599854"/>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a:p>
        </p:txBody>
      </p:sp>
      <p:sp>
        <p:nvSpPr>
          <p:cNvPr id="10" name="Picture Placeholder 7"/>
          <p:cNvSpPr>
            <a:spLocks noGrp="1"/>
          </p:cNvSpPr>
          <p:nvPr>
            <p:ph type="pic" sz="quarter" idx="15"/>
          </p:nvPr>
        </p:nvSpPr>
        <p:spPr>
          <a:xfrm>
            <a:off x="6122502" y="1629073"/>
            <a:ext cx="3599854" cy="3599854"/>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a:p>
        </p:txBody>
      </p:sp>
    </p:spTree>
    <p:extLst>
      <p:ext uri="{BB962C8B-B14F-4D97-AF65-F5344CB8AC3E}">
        <p14:creationId xmlns:p14="http://schemas.microsoft.com/office/powerpoint/2010/main" val="274432134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3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lvl1pPr>
              <a:defRPr>
                <a:latin typeface="Century Gothic" panose="020B0502020202020204" pitchFamily="34" charset="0"/>
              </a:defRPr>
            </a:lvl1pPr>
          </a:lstStyle>
          <a:p>
            <a:fld id="{D8D877B3-D348-4611-9BDB-C5374591D951}" type="slidenum">
              <a:rPr lang="en-US" smtClean="0"/>
              <a:pPr/>
              <a:t>‹#›</a:t>
            </a:fld>
            <a:endParaRPr lang="en-US"/>
          </a:p>
        </p:txBody>
      </p:sp>
      <p:sp>
        <p:nvSpPr>
          <p:cNvPr id="6" name="Picture Placeholder 7"/>
          <p:cNvSpPr>
            <a:spLocks noGrp="1"/>
          </p:cNvSpPr>
          <p:nvPr>
            <p:ph type="pic" sz="quarter" idx="12"/>
          </p:nvPr>
        </p:nvSpPr>
        <p:spPr>
          <a:xfrm>
            <a:off x="1596572" y="1554465"/>
            <a:ext cx="4126316" cy="4126316"/>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a:p>
        </p:txBody>
      </p:sp>
    </p:spTree>
    <p:extLst>
      <p:ext uri="{BB962C8B-B14F-4D97-AF65-F5344CB8AC3E}">
        <p14:creationId xmlns:p14="http://schemas.microsoft.com/office/powerpoint/2010/main" val="385150070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5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600">
                <a:latin typeface="Prometo Medium" panose="020B0704030203060203" pitchFamily="34" charset="0"/>
              </a:defRPr>
            </a:lvl1pPr>
          </a:lstStyle>
          <a:p>
            <a:r>
              <a:rPr lang="en-US"/>
              <a:t>Click to edit Master title style</a:t>
            </a:r>
          </a:p>
        </p:txBody>
      </p:sp>
      <p:sp>
        <p:nvSpPr>
          <p:cNvPr id="3" name="Slide Number Placeholder 2"/>
          <p:cNvSpPr>
            <a:spLocks noGrp="1"/>
          </p:cNvSpPr>
          <p:nvPr>
            <p:ph type="sldNum" sz="quarter" idx="10"/>
          </p:nvPr>
        </p:nvSpPr>
        <p:spPr/>
        <p:txBody>
          <a:bodyPr/>
          <a:lstStyle>
            <a:lvl1pPr>
              <a:defRPr>
                <a:latin typeface="Century Gothic" panose="020B0502020202020204" pitchFamily="34" charset="0"/>
              </a:defRPr>
            </a:lvl1pPr>
          </a:lstStyle>
          <a:p>
            <a:fld id="{D8D877B3-D348-4611-9BDB-C5374591D951}" type="slidenum">
              <a:rPr lang="en-US" smtClean="0"/>
              <a:pPr/>
              <a:t>‹#›</a:t>
            </a:fld>
            <a:endParaRPr lang="en-US"/>
          </a:p>
        </p:txBody>
      </p:sp>
      <p:sp>
        <p:nvSpPr>
          <p:cNvPr id="6" name="Picture Placeholder 7"/>
          <p:cNvSpPr>
            <a:spLocks noGrp="1"/>
          </p:cNvSpPr>
          <p:nvPr>
            <p:ph type="pic" sz="quarter" idx="13"/>
          </p:nvPr>
        </p:nvSpPr>
        <p:spPr>
          <a:xfrm>
            <a:off x="1755598" y="2818757"/>
            <a:ext cx="1708219" cy="1708219"/>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a:p>
        </p:txBody>
      </p:sp>
      <p:sp>
        <p:nvSpPr>
          <p:cNvPr id="7" name="Picture Placeholder 7"/>
          <p:cNvSpPr>
            <a:spLocks noGrp="1"/>
          </p:cNvSpPr>
          <p:nvPr>
            <p:ph type="pic" sz="quarter" idx="14"/>
          </p:nvPr>
        </p:nvSpPr>
        <p:spPr>
          <a:xfrm>
            <a:off x="4057059" y="2818757"/>
            <a:ext cx="1708219" cy="1708219"/>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a:p>
        </p:txBody>
      </p:sp>
      <p:sp>
        <p:nvSpPr>
          <p:cNvPr id="8" name="Picture Placeholder 7"/>
          <p:cNvSpPr>
            <a:spLocks noGrp="1"/>
          </p:cNvSpPr>
          <p:nvPr>
            <p:ph type="pic" sz="quarter" idx="15"/>
          </p:nvPr>
        </p:nvSpPr>
        <p:spPr>
          <a:xfrm>
            <a:off x="6358520" y="2818757"/>
            <a:ext cx="1708219" cy="1708219"/>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a:p>
        </p:txBody>
      </p:sp>
      <p:sp>
        <p:nvSpPr>
          <p:cNvPr id="9" name="Picture Placeholder 7"/>
          <p:cNvSpPr>
            <a:spLocks noGrp="1"/>
          </p:cNvSpPr>
          <p:nvPr>
            <p:ph type="pic" sz="quarter" idx="16"/>
          </p:nvPr>
        </p:nvSpPr>
        <p:spPr>
          <a:xfrm>
            <a:off x="8659980" y="2818757"/>
            <a:ext cx="1708219" cy="1708219"/>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a:p>
        </p:txBody>
      </p:sp>
    </p:spTree>
    <p:extLst>
      <p:ext uri="{BB962C8B-B14F-4D97-AF65-F5344CB8AC3E}">
        <p14:creationId xmlns:p14="http://schemas.microsoft.com/office/powerpoint/2010/main" val="211374750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45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lvl1pPr>
              <a:defRPr>
                <a:latin typeface="Century Gothic" panose="020B0502020202020204" pitchFamily="34" charset="0"/>
              </a:defRPr>
            </a:lvl1pPr>
          </a:lstStyle>
          <a:p>
            <a:fld id="{D8D877B3-D348-4611-9BDB-C5374591D951}" type="slidenum">
              <a:rPr lang="en-US" smtClean="0"/>
              <a:pPr/>
              <a:t>‹#›</a:t>
            </a:fld>
            <a:endParaRPr lang="en-US"/>
          </a:p>
        </p:txBody>
      </p:sp>
      <p:sp>
        <p:nvSpPr>
          <p:cNvPr id="6" name="Picture Placeholder 7"/>
          <p:cNvSpPr>
            <a:spLocks noGrp="1"/>
          </p:cNvSpPr>
          <p:nvPr>
            <p:ph type="pic" sz="quarter" idx="13"/>
          </p:nvPr>
        </p:nvSpPr>
        <p:spPr>
          <a:xfrm>
            <a:off x="1596572" y="1977275"/>
            <a:ext cx="2638602" cy="2638602"/>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a:p>
        </p:txBody>
      </p:sp>
      <p:sp>
        <p:nvSpPr>
          <p:cNvPr id="10" name="Oval 9"/>
          <p:cNvSpPr/>
          <p:nvPr userDrawn="1"/>
        </p:nvSpPr>
        <p:spPr>
          <a:xfrm>
            <a:off x="5883284" y="1060173"/>
            <a:ext cx="7261609" cy="7261609"/>
          </a:xfrm>
          <a:prstGeom prst="ellipse">
            <a:avLst/>
          </a:prstGeom>
          <a:noFill/>
          <a:ln w="6350">
            <a:solidFill>
              <a:schemeClr val="tx1">
                <a:alpha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entury Gothic" panose="020B0502020202020204" pitchFamily="34" charset="0"/>
            </a:endParaRPr>
          </a:p>
        </p:txBody>
      </p:sp>
      <p:sp>
        <p:nvSpPr>
          <p:cNvPr id="11" name="Picture Placeholder 7"/>
          <p:cNvSpPr>
            <a:spLocks noGrp="1"/>
          </p:cNvSpPr>
          <p:nvPr>
            <p:ph type="pic" sz="quarter" idx="14"/>
          </p:nvPr>
        </p:nvSpPr>
        <p:spPr>
          <a:xfrm>
            <a:off x="4736930" y="1977275"/>
            <a:ext cx="2638602" cy="2638602"/>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a:p>
        </p:txBody>
      </p:sp>
      <p:sp>
        <p:nvSpPr>
          <p:cNvPr id="12" name="Picture Placeholder 7"/>
          <p:cNvSpPr>
            <a:spLocks noGrp="1"/>
          </p:cNvSpPr>
          <p:nvPr>
            <p:ph type="pic" sz="quarter" idx="15"/>
          </p:nvPr>
        </p:nvSpPr>
        <p:spPr>
          <a:xfrm>
            <a:off x="7877287" y="1977275"/>
            <a:ext cx="2638602" cy="2638602"/>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a:p>
        </p:txBody>
      </p:sp>
    </p:spTree>
    <p:extLst>
      <p:ext uri="{BB962C8B-B14F-4D97-AF65-F5344CB8AC3E}">
        <p14:creationId xmlns:p14="http://schemas.microsoft.com/office/powerpoint/2010/main" val="322345542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6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lvl1pPr>
              <a:defRPr>
                <a:latin typeface="Century Gothic" panose="020B0502020202020204" pitchFamily="34" charset="0"/>
              </a:defRPr>
            </a:lvl1pPr>
          </a:lstStyle>
          <a:p>
            <a:fld id="{D8D877B3-D348-4611-9BDB-C5374591D951}" type="slidenum">
              <a:rPr lang="en-US" smtClean="0"/>
              <a:pPr/>
              <a:t>‹#›</a:t>
            </a:fld>
            <a:endParaRPr lang="en-US"/>
          </a:p>
        </p:txBody>
      </p:sp>
      <p:sp>
        <p:nvSpPr>
          <p:cNvPr id="7" name="Picture Placeholder 7"/>
          <p:cNvSpPr>
            <a:spLocks noGrp="1"/>
          </p:cNvSpPr>
          <p:nvPr>
            <p:ph type="pic" sz="quarter" idx="13"/>
          </p:nvPr>
        </p:nvSpPr>
        <p:spPr>
          <a:xfrm>
            <a:off x="-246506" y="2506570"/>
            <a:ext cx="2222106" cy="2222106"/>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a:p>
        </p:txBody>
      </p:sp>
      <p:sp>
        <p:nvSpPr>
          <p:cNvPr id="6" name="Picture Placeholder 7"/>
          <p:cNvSpPr>
            <a:spLocks noGrp="1"/>
          </p:cNvSpPr>
          <p:nvPr>
            <p:ph type="pic" sz="quarter" idx="12"/>
          </p:nvPr>
        </p:nvSpPr>
        <p:spPr>
          <a:xfrm>
            <a:off x="1729094" y="1554465"/>
            <a:ext cx="4126316" cy="4126316"/>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a:p>
        </p:txBody>
      </p:sp>
      <p:sp>
        <p:nvSpPr>
          <p:cNvPr id="8" name="Oval 7"/>
          <p:cNvSpPr/>
          <p:nvPr userDrawn="1"/>
        </p:nvSpPr>
        <p:spPr>
          <a:xfrm>
            <a:off x="4610912" y="-340575"/>
            <a:ext cx="7916398" cy="7916396"/>
          </a:xfrm>
          <a:prstGeom prst="ellipse">
            <a:avLst/>
          </a:prstGeom>
          <a:noFill/>
          <a:ln w="6350">
            <a:solidFill>
              <a:schemeClr val="tx1">
                <a:alpha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entury Gothic" panose="020B0502020202020204" pitchFamily="34" charset="0"/>
            </a:endParaRPr>
          </a:p>
        </p:txBody>
      </p:sp>
    </p:spTree>
    <p:extLst>
      <p:ext uri="{BB962C8B-B14F-4D97-AF65-F5344CB8AC3E}">
        <p14:creationId xmlns:p14="http://schemas.microsoft.com/office/powerpoint/2010/main" val="379222258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7_Custom Layou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BD26AAE-1113-4B4E-915B-C360D35D8537}"/>
              </a:ext>
            </a:extLst>
          </p:cNvPr>
          <p:cNvSpPr/>
          <p:nvPr userDrawn="1"/>
        </p:nvSpPr>
        <p:spPr>
          <a:xfrm>
            <a:off x="712381" y="361507"/>
            <a:ext cx="2574516" cy="4678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entury Gothic" panose="020B0502020202020204" pitchFamily="34" charset="0"/>
            </a:endParaRPr>
          </a:p>
        </p:txBody>
      </p:sp>
      <p:sp>
        <p:nvSpPr>
          <p:cNvPr id="10" name="Oval 9"/>
          <p:cNvSpPr/>
          <p:nvPr userDrawn="1"/>
        </p:nvSpPr>
        <p:spPr>
          <a:xfrm>
            <a:off x="2675390" y="-529198"/>
            <a:ext cx="7916398" cy="7916396"/>
          </a:xfrm>
          <a:prstGeom prst="ellipse">
            <a:avLst/>
          </a:prstGeom>
          <a:noFill/>
          <a:ln w="6350">
            <a:solidFill>
              <a:schemeClr val="tx1">
                <a:alpha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entury Gothic" panose="020B0502020202020204" pitchFamily="34" charset="0"/>
            </a:endParaRPr>
          </a:p>
        </p:txBody>
      </p:sp>
      <p:sp>
        <p:nvSpPr>
          <p:cNvPr id="3" name="Slide Number Placeholder 2"/>
          <p:cNvSpPr>
            <a:spLocks noGrp="1"/>
          </p:cNvSpPr>
          <p:nvPr>
            <p:ph type="sldNum" sz="quarter" idx="10"/>
          </p:nvPr>
        </p:nvSpPr>
        <p:spPr/>
        <p:txBody>
          <a:bodyPr/>
          <a:lstStyle>
            <a:lvl1pPr>
              <a:defRPr>
                <a:latin typeface="Century Gothic" panose="020B0502020202020204" pitchFamily="34" charset="0"/>
              </a:defRPr>
            </a:lvl1pPr>
          </a:lstStyle>
          <a:p>
            <a:fld id="{D8D877B3-D348-4611-9BDB-C5374591D951}" type="slidenum">
              <a:rPr lang="en-US" smtClean="0"/>
              <a:pPr/>
              <a:t>‹#›</a:t>
            </a:fld>
            <a:endParaRPr lang="en-US"/>
          </a:p>
        </p:txBody>
      </p:sp>
      <p:sp>
        <p:nvSpPr>
          <p:cNvPr id="5" name="Picture Placeholder 7"/>
          <p:cNvSpPr>
            <a:spLocks noGrp="1"/>
          </p:cNvSpPr>
          <p:nvPr>
            <p:ph type="pic" sz="quarter" idx="12"/>
          </p:nvPr>
        </p:nvSpPr>
        <p:spPr>
          <a:xfrm>
            <a:off x="4034972" y="1355682"/>
            <a:ext cx="4126316" cy="4126316"/>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a:p>
        </p:txBody>
      </p:sp>
      <p:sp>
        <p:nvSpPr>
          <p:cNvPr id="6" name="Picture Placeholder 7"/>
          <p:cNvSpPr>
            <a:spLocks noGrp="1"/>
          </p:cNvSpPr>
          <p:nvPr>
            <p:ph type="pic" sz="quarter" idx="13"/>
          </p:nvPr>
        </p:nvSpPr>
        <p:spPr>
          <a:xfrm>
            <a:off x="1729093" y="606879"/>
            <a:ext cx="2305879" cy="2305879"/>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a:p>
        </p:txBody>
      </p:sp>
      <p:sp>
        <p:nvSpPr>
          <p:cNvPr id="7" name="Picture Placeholder 7"/>
          <p:cNvSpPr>
            <a:spLocks noGrp="1"/>
          </p:cNvSpPr>
          <p:nvPr>
            <p:ph type="pic" sz="quarter" idx="14"/>
          </p:nvPr>
        </p:nvSpPr>
        <p:spPr>
          <a:xfrm>
            <a:off x="8161288" y="3924922"/>
            <a:ext cx="2305879" cy="2305879"/>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a:p>
        </p:txBody>
      </p:sp>
    </p:spTree>
    <p:extLst>
      <p:ext uri="{BB962C8B-B14F-4D97-AF65-F5344CB8AC3E}">
        <p14:creationId xmlns:p14="http://schemas.microsoft.com/office/powerpoint/2010/main" val="126251982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4_Custom Layout">
    <p:bg>
      <p:bgPr>
        <a:solidFill>
          <a:schemeClr val="accent1"/>
        </a:solidFill>
        <a:effectLst/>
      </p:bgPr>
    </p:bg>
    <p:spTree>
      <p:nvGrpSpPr>
        <p:cNvPr id="1" name=""/>
        <p:cNvGrpSpPr/>
        <p:nvPr/>
      </p:nvGrpSpPr>
      <p:grpSpPr>
        <a:xfrm>
          <a:off x="0" y="0"/>
          <a:ext cx="0" cy="0"/>
          <a:chOff x="0" y="0"/>
          <a:chExt cx="0" cy="0"/>
        </a:xfrm>
      </p:grpSpPr>
      <p:sp>
        <p:nvSpPr>
          <p:cNvPr id="5" name="Title 1"/>
          <p:cNvSpPr>
            <a:spLocks noGrp="1"/>
          </p:cNvSpPr>
          <p:nvPr>
            <p:ph type="title"/>
          </p:nvPr>
        </p:nvSpPr>
        <p:spPr>
          <a:xfrm>
            <a:off x="854697" y="2298794"/>
            <a:ext cx="4187371" cy="1783443"/>
          </a:xfrm>
        </p:spPr>
        <p:txBody>
          <a:bodyPr wrap="square" anchor="ctr" anchorCtr="0"/>
          <a:lstStyle>
            <a:lvl1pPr>
              <a:lnSpc>
                <a:spcPct val="100000"/>
              </a:lnSpc>
              <a:defRPr sz="4000" b="0" i="1" spc="0">
                <a:solidFill>
                  <a:schemeClr val="bg1"/>
                </a:solidFill>
                <a:latin typeface="Prometo Medium" panose="020B0704030203060203" pitchFamily="34" charset="0"/>
              </a:defRPr>
            </a:lvl1pPr>
          </a:lstStyle>
          <a:p>
            <a:r>
              <a:rPr lang="en-US"/>
              <a:t>Click to edit Master title style</a:t>
            </a:r>
          </a:p>
        </p:txBody>
      </p:sp>
      <p:sp>
        <p:nvSpPr>
          <p:cNvPr id="8" name="Picture Placeholder 7"/>
          <p:cNvSpPr>
            <a:spLocks noGrp="1"/>
          </p:cNvSpPr>
          <p:nvPr>
            <p:ph type="pic" sz="quarter" idx="12"/>
          </p:nvPr>
        </p:nvSpPr>
        <p:spPr>
          <a:xfrm>
            <a:off x="9500097" y="1285773"/>
            <a:ext cx="4286454" cy="4286454"/>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a:p>
        </p:txBody>
      </p:sp>
      <p:pic>
        <p:nvPicPr>
          <p:cNvPr id="9" name="Picture 8">
            <a:extLst>
              <a:ext uri="{FF2B5EF4-FFF2-40B4-BE49-F238E27FC236}">
                <a16:creationId xmlns:a16="http://schemas.microsoft.com/office/drawing/2014/main" id="{5A8A8D22-515C-AA4A-B312-CDAD2323D27C}"/>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39866"/>
          <a:stretch/>
        </p:blipFill>
        <p:spPr>
          <a:xfrm>
            <a:off x="810883" y="6188663"/>
            <a:ext cx="828818" cy="643457"/>
          </a:xfrm>
          <a:prstGeom prst="rect">
            <a:avLst/>
          </a:prstGeom>
        </p:spPr>
      </p:pic>
      <p:sp>
        <p:nvSpPr>
          <p:cNvPr id="26" name="Picture Placeholder 25">
            <a:extLst>
              <a:ext uri="{FF2B5EF4-FFF2-40B4-BE49-F238E27FC236}">
                <a16:creationId xmlns:a16="http://schemas.microsoft.com/office/drawing/2014/main" id="{949844E0-98A1-1D44-87EC-127C1B229E53}"/>
              </a:ext>
            </a:extLst>
          </p:cNvPr>
          <p:cNvSpPr>
            <a:spLocks noGrp="1"/>
          </p:cNvSpPr>
          <p:nvPr>
            <p:ph type="pic" sz="quarter" idx="13"/>
          </p:nvPr>
        </p:nvSpPr>
        <p:spPr>
          <a:xfrm>
            <a:off x="4599369" y="1285774"/>
            <a:ext cx="4370387" cy="4286453"/>
          </a:xfrm>
          <a:prstGeom prst="ellipse">
            <a:avLst/>
          </a:prstGeom>
          <a:gradFill>
            <a:gsLst>
              <a:gs pos="0">
                <a:schemeClr val="bg1">
                  <a:lumMod val="85000"/>
                </a:schemeClr>
              </a:gs>
              <a:gs pos="99000">
                <a:schemeClr val="bg1">
                  <a:lumMod val="75000"/>
                </a:schemeClr>
              </a:gs>
            </a:gsLst>
            <a:lin ang="5400000" scaled="1"/>
          </a:gradFill>
        </p:spPr>
        <p:txBody>
          <a:bodyPr anchor="ctr" anchorCtr="0">
            <a:normAutofit/>
          </a:bodyPr>
          <a:lstStyle>
            <a:lvl1pPr algn="ctr">
              <a:defRPr sz="1200">
                <a:latin typeface="Century Gothic" panose="020B0502020202020204" pitchFamily="34" charset="0"/>
              </a:defRPr>
            </a:lvl1pPr>
          </a:lstStyle>
          <a:p>
            <a:endParaRPr lang="en-US"/>
          </a:p>
        </p:txBody>
      </p:sp>
      <p:sp>
        <p:nvSpPr>
          <p:cNvPr id="7" name="Oval 6"/>
          <p:cNvSpPr/>
          <p:nvPr userDrawn="1"/>
        </p:nvSpPr>
        <p:spPr>
          <a:xfrm>
            <a:off x="11432327" y="6318703"/>
            <a:ext cx="370114" cy="37011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entury Gothic" panose="020B0502020202020204" pitchFamily="34" charset="0"/>
            </a:endParaRPr>
          </a:p>
        </p:txBody>
      </p:sp>
      <p:sp>
        <p:nvSpPr>
          <p:cNvPr id="10" name="Номер слайда 21"/>
          <p:cNvSpPr>
            <a:spLocks noGrp="1"/>
          </p:cNvSpPr>
          <p:nvPr>
            <p:ph type="sldNum" sz="quarter" idx="4"/>
          </p:nvPr>
        </p:nvSpPr>
        <p:spPr>
          <a:xfrm>
            <a:off x="11360517" y="6390178"/>
            <a:ext cx="513735" cy="227164"/>
          </a:xfrm>
          <a:prstGeom prst="rect">
            <a:avLst/>
          </a:prstGeom>
          <a:noFill/>
        </p:spPr>
        <p:txBody>
          <a:bodyPr vert="horz" wrap="square" lIns="0" tIns="0" rIns="0" bIns="0" rtlCol="0" anchor="ctr"/>
          <a:lstStyle>
            <a:lvl1pPr algn="ctr">
              <a:defRPr sz="803" b="0" i="0">
                <a:solidFill>
                  <a:schemeClr val="accent1"/>
                </a:solidFill>
                <a:latin typeface="Century Gothic" panose="020B0502020202020204" pitchFamily="34" charset="0"/>
                <a:ea typeface="Century Gothic" panose="020B0502020202020204" pitchFamily="34" charset="0"/>
                <a:cs typeface="Arial" panose="020B0604020202020204" pitchFamily="34" charset="0"/>
              </a:defRPr>
            </a:lvl1pPr>
          </a:lstStyle>
          <a:p>
            <a:fld id="{D8D877B3-D348-4611-9BDB-C5374591D951}" type="slidenum">
              <a:rPr lang="en-US" smtClean="0"/>
              <a:pPr/>
              <a:t>‹#›</a:t>
            </a:fld>
            <a:endParaRPr lang="en-US"/>
          </a:p>
        </p:txBody>
      </p:sp>
    </p:spTree>
    <p:extLst>
      <p:ext uri="{BB962C8B-B14F-4D97-AF65-F5344CB8AC3E}">
        <p14:creationId xmlns:p14="http://schemas.microsoft.com/office/powerpoint/2010/main" val="239263080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4_Custom Layout">
    <p:bg>
      <p:bgPr>
        <a:solidFill>
          <a:srgbClr val="1E22AA"/>
        </a:solidFill>
        <a:effectLst/>
      </p:bgPr>
    </p:bg>
    <p:spTree>
      <p:nvGrpSpPr>
        <p:cNvPr id="1" name=""/>
        <p:cNvGrpSpPr/>
        <p:nvPr/>
      </p:nvGrpSpPr>
      <p:grpSpPr>
        <a:xfrm>
          <a:off x="0" y="0"/>
          <a:ext cx="0" cy="0"/>
          <a:chOff x="0" y="0"/>
          <a:chExt cx="0" cy="0"/>
        </a:xfrm>
      </p:grpSpPr>
      <p:pic>
        <p:nvPicPr>
          <p:cNvPr id="13" name="Picture Placeholder 4">
            <a:extLst>
              <a:ext uri="{FF2B5EF4-FFF2-40B4-BE49-F238E27FC236}">
                <a16:creationId xmlns:a16="http://schemas.microsoft.com/office/drawing/2014/main" id="{95BB23AD-A3FC-0744-B471-3A03C4FF9A09}"/>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7848" t="23095" r="27906" b="13962"/>
          <a:stretch/>
        </p:blipFill>
        <p:spPr>
          <a:xfrm>
            <a:off x="10284984" y="512060"/>
            <a:ext cx="2716679" cy="2666394"/>
          </a:xfrm>
          <a:prstGeom prst="rect">
            <a:avLst/>
          </a:prstGeom>
          <a:noFill/>
        </p:spPr>
      </p:pic>
      <p:sp>
        <p:nvSpPr>
          <p:cNvPr id="5" name="Title 1"/>
          <p:cNvSpPr>
            <a:spLocks noGrp="1"/>
          </p:cNvSpPr>
          <p:nvPr>
            <p:ph type="title"/>
          </p:nvPr>
        </p:nvSpPr>
        <p:spPr>
          <a:xfrm>
            <a:off x="810882" y="2335945"/>
            <a:ext cx="4187371" cy="1783443"/>
          </a:xfrm>
        </p:spPr>
        <p:txBody>
          <a:bodyPr/>
          <a:lstStyle>
            <a:lvl1pPr>
              <a:lnSpc>
                <a:spcPct val="100000"/>
              </a:lnSpc>
              <a:defRPr sz="4000">
                <a:solidFill>
                  <a:schemeClr val="bg1"/>
                </a:solidFill>
                <a:latin typeface="Prometo Medium" panose="020B0704030203060203" pitchFamily="34" charset="0"/>
              </a:defRPr>
            </a:lvl1pPr>
          </a:lstStyle>
          <a:p>
            <a:r>
              <a:rPr lang="en-US"/>
              <a:t>Click to edit Master title style</a:t>
            </a:r>
          </a:p>
        </p:txBody>
      </p:sp>
      <p:sp>
        <p:nvSpPr>
          <p:cNvPr id="7" name="Picture Placeholder 7"/>
          <p:cNvSpPr>
            <a:spLocks noGrp="1"/>
          </p:cNvSpPr>
          <p:nvPr>
            <p:ph type="pic" sz="quarter" idx="12"/>
          </p:nvPr>
        </p:nvSpPr>
        <p:spPr>
          <a:xfrm>
            <a:off x="4983440" y="1385926"/>
            <a:ext cx="3683482" cy="3683482"/>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a:p>
        </p:txBody>
      </p:sp>
      <p:sp>
        <p:nvSpPr>
          <p:cNvPr id="8" name="Picture Placeholder 7"/>
          <p:cNvSpPr>
            <a:spLocks noGrp="1"/>
          </p:cNvSpPr>
          <p:nvPr>
            <p:ph type="pic" sz="quarter" idx="13"/>
          </p:nvPr>
        </p:nvSpPr>
        <p:spPr>
          <a:xfrm>
            <a:off x="8998848" y="1385926"/>
            <a:ext cx="3683482" cy="3683482"/>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a:p>
        </p:txBody>
      </p:sp>
      <p:pic>
        <p:nvPicPr>
          <p:cNvPr id="10" name="Picture 9">
            <a:extLst>
              <a:ext uri="{FF2B5EF4-FFF2-40B4-BE49-F238E27FC236}">
                <a16:creationId xmlns:a16="http://schemas.microsoft.com/office/drawing/2014/main" id="{052C5D15-A821-3B44-86EC-A97D6D63769C}"/>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39866"/>
          <a:stretch/>
        </p:blipFill>
        <p:spPr>
          <a:xfrm>
            <a:off x="810883" y="6188663"/>
            <a:ext cx="828818" cy="643457"/>
          </a:xfrm>
          <a:prstGeom prst="rect">
            <a:avLst/>
          </a:prstGeom>
        </p:spPr>
      </p:pic>
      <p:sp>
        <p:nvSpPr>
          <p:cNvPr id="9" name="Oval 8"/>
          <p:cNvSpPr/>
          <p:nvPr userDrawn="1"/>
        </p:nvSpPr>
        <p:spPr>
          <a:xfrm>
            <a:off x="11432327" y="6318703"/>
            <a:ext cx="370114" cy="37011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entury Gothic" panose="020B0502020202020204" pitchFamily="34" charset="0"/>
            </a:endParaRPr>
          </a:p>
        </p:txBody>
      </p:sp>
      <p:sp>
        <p:nvSpPr>
          <p:cNvPr id="11" name="Номер слайда 21"/>
          <p:cNvSpPr>
            <a:spLocks noGrp="1"/>
          </p:cNvSpPr>
          <p:nvPr>
            <p:ph type="sldNum" sz="quarter" idx="4"/>
          </p:nvPr>
        </p:nvSpPr>
        <p:spPr>
          <a:xfrm>
            <a:off x="11360517" y="6390178"/>
            <a:ext cx="513735" cy="227164"/>
          </a:xfrm>
          <a:prstGeom prst="rect">
            <a:avLst/>
          </a:prstGeom>
          <a:noFill/>
        </p:spPr>
        <p:txBody>
          <a:bodyPr vert="horz" wrap="square" lIns="0" tIns="0" rIns="0" bIns="0" rtlCol="0" anchor="ctr"/>
          <a:lstStyle>
            <a:lvl1pPr algn="ctr">
              <a:defRPr sz="803" b="0" i="0">
                <a:solidFill>
                  <a:schemeClr val="accent1"/>
                </a:solidFill>
                <a:latin typeface="Century Gothic" panose="020B0502020202020204" pitchFamily="34" charset="0"/>
                <a:ea typeface="Century Gothic" panose="020B0502020202020204" pitchFamily="34" charset="0"/>
                <a:cs typeface="Arial" panose="020B0604020202020204" pitchFamily="34" charset="0"/>
              </a:defRPr>
            </a:lvl1pPr>
          </a:lstStyle>
          <a:p>
            <a:fld id="{D8D877B3-D348-4611-9BDB-C5374591D951}" type="slidenum">
              <a:rPr lang="en-US" smtClean="0"/>
              <a:pPr/>
              <a:t>‹#›</a:t>
            </a:fld>
            <a:endParaRPr lang="en-US"/>
          </a:p>
        </p:txBody>
      </p:sp>
    </p:spTree>
    <p:extLst>
      <p:ext uri="{BB962C8B-B14F-4D97-AF65-F5344CB8AC3E}">
        <p14:creationId xmlns:p14="http://schemas.microsoft.com/office/powerpoint/2010/main" val="3834601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wrap="square"/>
          <a:lstStyle>
            <a:lvl1pPr>
              <a:defRPr sz="3600">
                <a:latin typeface="Prometo Medium" panose="020B0704030203060203" pitchFamily="34" charset="0"/>
              </a:defRPr>
            </a:lvl1pPr>
          </a:lstStyle>
          <a:p>
            <a:r>
              <a:rPr lang="en-US"/>
              <a:t>Click to edit Master title style</a:t>
            </a:r>
          </a:p>
        </p:txBody>
      </p:sp>
      <p:sp>
        <p:nvSpPr>
          <p:cNvPr id="3" name="Slide Number Placeholder 2"/>
          <p:cNvSpPr>
            <a:spLocks noGrp="1"/>
          </p:cNvSpPr>
          <p:nvPr>
            <p:ph type="sldNum" sz="quarter" idx="10"/>
          </p:nvPr>
        </p:nvSpPr>
        <p:spPr/>
        <p:txBody>
          <a:bodyPr/>
          <a:lstStyle>
            <a:lvl1pPr>
              <a:defRPr>
                <a:latin typeface="Century Gothic" panose="020B0502020202020204" pitchFamily="34" charset="0"/>
              </a:defRPr>
            </a:lvl1pPr>
          </a:lstStyle>
          <a:p>
            <a:fld id="{D8D877B3-D348-4611-9BDB-C5374591D951}" type="slidenum">
              <a:rPr lang="en-US" smtClean="0"/>
              <a:pPr/>
              <a:t>‹#›</a:t>
            </a:fld>
            <a:endParaRPr lang="en-US"/>
          </a:p>
        </p:txBody>
      </p:sp>
    </p:spTree>
    <p:extLst>
      <p:ext uri="{BB962C8B-B14F-4D97-AF65-F5344CB8AC3E}">
        <p14:creationId xmlns:p14="http://schemas.microsoft.com/office/powerpoint/2010/main" val="151713432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5 Custom Layout">
    <p:bg>
      <p:bgPr>
        <a:solidFill>
          <a:srgbClr val="1E22AA"/>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8D9B09EF-B7CF-7B40-BCCF-4D3D95697FCB}"/>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39866"/>
          <a:stretch/>
        </p:blipFill>
        <p:spPr>
          <a:xfrm>
            <a:off x="810883" y="6188663"/>
            <a:ext cx="828818" cy="643457"/>
          </a:xfrm>
          <a:prstGeom prst="rect">
            <a:avLst/>
          </a:prstGeom>
        </p:spPr>
      </p:pic>
      <p:sp>
        <p:nvSpPr>
          <p:cNvPr id="12" name="Oval 11"/>
          <p:cNvSpPr/>
          <p:nvPr userDrawn="1"/>
        </p:nvSpPr>
        <p:spPr>
          <a:xfrm>
            <a:off x="11432327" y="6318703"/>
            <a:ext cx="370114" cy="37011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entury Gothic" panose="020B0502020202020204" pitchFamily="34" charset="0"/>
            </a:endParaRPr>
          </a:p>
        </p:txBody>
      </p:sp>
      <p:sp>
        <p:nvSpPr>
          <p:cNvPr id="14" name="Номер слайда 21"/>
          <p:cNvSpPr>
            <a:spLocks noGrp="1"/>
          </p:cNvSpPr>
          <p:nvPr>
            <p:ph type="sldNum" sz="quarter" idx="4"/>
          </p:nvPr>
        </p:nvSpPr>
        <p:spPr>
          <a:xfrm>
            <a:off x="11360517" y="6390178"/>
            <a:ext cx="513735" cy="227164"/>
          </a:xfrm>
          <a:prstGeom prst="rect">
            <a:avLst/>
          </a:prstGeom>
          <a:noFill/>
        </p:spPr>
        <p:txBody>
          <a:bodyPr vert="horz" wrap="square" lIns="0" tIns="0" rIns="0" bIns="0" rtlCol="0" anchor="ctr"/>
          <a:lstStyle>
            <a:lvl1pPr algn="ctr">
              <a:defRPr sz="803" b="0" i="0">
                <a:solidFill>
                  <a:schemeClr val="accent1"/>
                </a:solidFill>
                <a:latin typeface="Century Gothic" panose="020B0502020202020204" pitchFamily="34" charset="0"/>
                <a:ea typeface="Century Gothic" panose="020B0502020202020204" pitchFamily="34" charset="0"/>
                <a:cs typeface="Arial" panose="020B0604020202020204" pitchFamily="34" charset="0"/>
              </a:defRPr>
            </a:lvl1pPr>
          </a:lstStyle>
          <a:p>
            <a:fld id="{D8D877B3-D348-4611-9BDB-C5374591D951}" type="slidenum">
              <a:rPr lang="en-US" smtClean="0"/>
              <a:pPr/>
              <a:t>‹#›</a:t>
            </a:fld>
            <a:endParaRPr lang="en-US"/>
          </a:p>
        </p:txBody>
      </p:sp>
      <p:pic>
        <p:nvPicPr>
          <p:cNvPr id="15" name="Picture Placeholder 6">
            <a:extLst>
              <a:ext uri="{FF2B5EF4-FFF2-40B4-BE49-F238E27FC236}">
                <a16:creationId xmlns:a16="http://schemas.microsoft.com/office/drawing/2014/main" id="{AAD6EEF9-E311-244B-B02A-B96F631DAC47}"/>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7927" t="32270" r="25074" b="731"/>
          <a:stretch/>
        </p:blipFill>
        <p:spPr>
          <a:xfrm rot="6494833">
            <a:off x="5655107" y="4394355"/>
            <a:ext cx="3369983" cy="3374798"/>
          </a:xfrm>
          <a:prstGeom prst="ellipse">
            <a:avLst/>
          </a:prstGeom>
          <a:noFill/>
          <a:ln>
            <a:noFill/>
          </a:ln>
        </p:spPr>
      </p:pic>
      <p:pic>
        <p:nvPicPr>
          <p:cNvPr id="16" name="Picture Placeholder 6">
            <a:extLst>
              <a:ext uri="{FF2B5EF4-FFF2-40B4-BE49-F238E27FC236}">
                <a16:creationId xmlns:a16="http://schemas.microsoft.com/office/drawing/2014/main" id="{85AF8291-D8AA-4E49-9676-7FAE8A9972BC}"/>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l="61905" t="8701" r="13093" b="66296"/>
          <a:stretch/>
        </p:blipFill>
        <p:spPr>
          <a:xfrm>
            <a:off x="4101399" y="354496"/>
            <a:ext cx="1714398" cy="1716847"/>
          </a:xfrm>
          <a:prstGeom prst="ellipse">
            <a:avLst/>
          </a:prstGeom>
          <a:noFill/>
          <a:ln>
            <a:noFill/>
          </a:ln>
        </p:spPr>
      </p:pic>
      <p:pic>
        <p:nvPicPr>
          <p:cNvPr id="17" name="Picture Placeholder 6">
            <a:extLst>
              <a:ext uri="{FF2B5EF4-FFF2-40B4-BE49-F238E27FC236}">
                <a16:creationId xmlns:a16="http://schemas.microsoft.com/office/drawing/2014/main" id="{9F89A836-C596-8C45-ACEE-24B7F5A51708}"/>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l="33852" t="13974" r="16054" b="35931"/>
          <a:stretch/>
        </p:blipFill>
        <p:spPr>
          <a:xfrm rot="5400000">
            <a:off x="7088050" y="-1544331"/>
            <a:ext cx="2612092" cy="2615824"/>
          </a:xfrm>
          <a:prstGeom prst="ellipse">
            <a:avLst/>
          </a:prstGeom>
          <a:noFill/>
          <a:ln>
            <a:noFill/>
          </a:ln>
        </p:spPr>
      </p:pic>
      <p:pic>
        <p:nvPicPr>
          <p:cNvPr id="19" name="Picture Placeholder 6">
            <a:extLst>
              <a:ext uri="{FF2B5EF4-FFF2-40B4-BE49-F238E27FC236}">
                <a16:creationId xmlns:a16="http://schemas.microsoft.com/office/drawing/2014/main" id="{AD8883EE-92E5-7F4D-8E79-60436087CB6A}"/>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20875" r="20875"/>
          <a:stretch/>
        </p:blipFill>
        <p:spPr>
          <a:xfrm rot="2700000">
            <a:off x="-1290358" y="-1242955"/>
            <a:ext cx="3878838" cy="3884379"/>
          </a:xfrm>
          <a:prstGeom prst="ellipse">
            <a:avLst/>
          </a:prstGeom>
          <a:noFill/>
          <a:ln>
            <a:noFill/>
          </a:ln>
        </p:spPr>
      </p:pic>
      <p:pic>
        <p:nvPicPr>
          <p:cNvPr id="20" name="Picture Placeholder 6">
            <a:extLst>
              <a:ext uri="{FF2B5EF4-FFF2-40B4-BE49-F238E27FC236}">
                <a16:creationId xmlns:a16="http://schemas.microsoft.com/office/drawing/2014/main" id="{F1E3399B-E354-5A4A-B609-586F0639F980}"/>
              </a:ext>
            </a:extLst>
          </p:cNvPr>
          <p:cNvPicPr>
            <a:picLocks noChangeAspect="1"/>
          </p:cNvPicPr>
          <p:nvPr userDrawn="1"/>
        </p:nvPicPr>
        <p:blipFill rotWithShape="1">
          <a:blip r:embed="rId7" cstate="print">
            <a:extLst>
              <a:ext uri="{28A0092B-C50C-407E-A947-70E740481C1C}">
                <a14:useLocalDpi xmlns:a14="http://schemas.microsoft.com/office/drawing/2010/main" val="0"/>
              </a:ext>
            </a:extLst>
          </a:blip>
          <a:srcRect l="28178" t="28178"/>
          <a:stretch/>
        </p:blipFill>
        <p:spPr>
          <a:xfrm rot="20179082">
            <a:off x="10124394" y="835410"/>
            <a:ext cx="3878838" cy="3884380"/>
          </a:xfrm>
          <a:prstGeom prst="ellipse">
            <a:avLst/>
          </a:prstGeom>
          <a:noFill/>
          <a:ln>
            <a:noFill/>
          </a:ln>
        </p:spPr>
      </p:pic>
    </p:spTree>
    <p:extLst>
      <p:ext uri="{BB962C8B-B14F-4D97-AF65-F5344CB8AC3E}">
        <p14:creationId xmlns:p14="http://schemas.microsoft.com/office/powerpoint/2010/main" val="311706088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_5 Custom Layout">
    <p:bg>
      <p:bgPr>
        <a:solidFill>
          <a:srgbClr val="1E22AA"/>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8D9B09EF-B7CF-7B40-BCCF-4D3D95697FCB}"/>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39866"/>
          <a:stretch/>
        </p:blipFill>
        <p:spPr>
          <a:xfrm>
            <a:off x="810883" y="6188663"/>
            <a:ext cx="828818" cy="643457"/>
          </a:xfrm>
          <a:prstGeom prst="rect">
            <a:avLst/>
          </a:prstGeom>
        </p:spPr>
      </p:pic>
      <p:sp>
        <p:nvSpPr>
          <p:cNvPr id="12" name="Oval 11"/>
          <p:cNvSpPr/>
          <p:nvPr userDrawn="1"/>
        </p:nvSpPr>
        <p:spPr>
          <a:xfrm>
            <a:off x="11432327" y="6318703"/>
            <a:ext cx="370114" cy="37011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entury Gothic" panose="020B0502020202020204" pitchFamily="34" charset="0"/>
            </a:endParaRPr>
          </a:p>
        </p:txBody>
      </p:sp>
      <p:sp>
        <p:nvSpPr>
          <p:cNvPr id="14" name="Номер слайда 21"/>
          <p:cNvSpPr>
            <a:spLocks noGrp="1"/>
          </p:cNvSpPr>
          <p:nvPr>
            <p:ph type="sldNum" sz="quarter" idx="4"/>
          </p:nvPr>
        </p:nvSpPr>
        <p:spPr>
          <a:xfrm>
            <a:off x="11360517" y="6390178"/>
            <a:ext cx="513735" cy="227164"/>
          </a:xfrm>
          <a:prstGeom prst="rect">
            <a:avLst/>
          </a:prstGeom>
          <a:noFill/>
        </p:spPr>
        <p:txBody>
          <a:bodyPr vert="horz" wrap="square" lIns="0" tIns="0" rIns="0" bIns="0" rtlCol="0" anchor="ctr"/>
          <a:lstStyle>
            <a:lvl1pPr algn="ctr">
              <a:defRPr sz="803" b="0" i="0">
                <a:solidFill>
                  <a:schemeClr val="accent1"/>
                </a:solidFill>
                <a:latin typeface="Century Gothic" panose="020B0502020202020204" pitchFamily="34" charset="0"/>
                <a:ea typeface="Century Gothic" panose="020B0502020202020204" pitchFamily="34" charset="0"/>
                <a:cs typeface="Arial" panose="020B0604020202020204" pitchFamily="34" charset="0"/>
              </a:defRPr>
            </a:lvl1pPr>
          </a:lstStyle>
          <a:p>
            <a:fld id="{D8D877B3-D348-4611-9BDB-C5374591D951}" type="slidenum">
              <a:rPr lang="en-US" smtClean="0"/>
              <a:pPr/>
              <a:t>‹#›</a:t>
            </a:fld>
            <a:endParaRPr lang="en-US"/>
          </a:p>
        </p:txBody>
      </p:sp>
    </p:spTree>
    <p:extLst>
      <p:ext uri="{BB962C8B-B14F-4D97-AF65-F5344CB8AC3E}">
        <p14:creationId xmlns:p14="http://schemas.microsoft.com/office/powerpoint/2010/main" val="70877723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5 Custom Layout">
    <p:bg>
      <p:bgPr>
        <a:solidFill>
          <a:srgbClr val="1E22AA"/>
        </a:solidFill>
        <a:effectLst/>
      </p:bgPr>
    </p:bg>
    <p:spTree>
      <p:nvGrpSpPr>
        <p:cNvPr id="1" name=""/>
        <p:cNvGrpSpPr/>
        <p:nvPr/>
      </p:nvGrpSpPr>
      <p:grpSpPr>
        <a:xfrm>
          <a:off x="0" y="0"/>
          <a:ext cx="0" cy="0"/>
          <a:chOff x="0" y="0"/>
          <a:chExt cx="0" cy="0"/>
        </a:xfrm>
      </p:grpSpPr>
      <p:pic>
        <p:nvPicPr>
          <p:cNvPr id="18" name="Picture Placeholder 6">
            <a:extLst>
              <a:ext uri="{FF2B5EF4-FFF2-40B4-BE49-F238E27FC236}">
                <a16:creationId xmlns:a16="http://schemas.microsoft.com/office/drawing/2014/main" id="{91D1851B-4A72-D147-AC0E-C10A50EF8D48}"/>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29499" t="25172" r="-1321" b="3006"/>
          <a:stretch/>
        </p:blipFill>
        <p:spPr>
          <a:xfrm rot="20179082">
            <a:off x="1663253" y="1709168"/>
            <a:ext cx="3878838" cy="3884380"/>
          </a:xfrm>
          <a:prstGeom prst="ellipse">
            <a:avLst/>
          </a:prstGeom>
          <a:noFill/>
          <a:ln>
            <a:noFill/>
          </a:ln>
        </p:spPr>
      </p:pic>
      <p:sp>
        <p:nvSpPr>
          <p:cNvPr id="5" name="Picture Placeholder 7"/>
          <p:cNvSpPr>
            <a:spLocks noGrp="1"/>
          </p:cNvSpPr>
          <p:nvPr>
            <p:ph type="pic" sz="quarter" idx="12"/>
          </p:nvPr>
        </p:nvSpPr>
        <p:spPr>
          <a:xfrm>
            <a:off x="-2504116" y="1429305"/>
            <a:ext cx="3885470" cy="3885470"/>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a:p>
        </p:txBody>
      </p:sp>
      <p:sp>
        <p:nvSpPr>
          <p:cNvPr id="6" name="Oval 5"/>
          <p:cNvSpPr/>
          <p:nvPr userDrawn="1"/>
        </p:nvSpPr>
        <p:spPr>
          <a:xfrm>
            <a:off x="2001636" y="1427057"/>
            <a:ext cx="3887718" cy="388771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Prometo Medium" panose="020B0704030203060203" pitchFamily="34" charset="0"/>
            </a:endParaRPr>
          </a:p>
        </p:txBody>
      </p:sp>
      <p:sp>
        <p:nvSpPr>
          <p:cNvPr id="10" name="Text Placeholder 9"/>
          <p:cNvSpPr>
            <a:spLocks noGrp="1"/>
          </p:cNvSpPr>
          <p:nvPr>
            <p:ph type="body" sz="quarter" idx="13"/>
          </p:nvPr>
        </p:nvSpPr>
        <p:spPr>
          <a:xfrm>
            <a:off x="2226712" y="3141041"/>
            <a:ext cx="3406166" cy="914400"/>
          </a:xfrm>
          <a:prstGeom prst="rect">
            <a:avLst/>
          </a:prstGeom>
        </p:spPr>
        <p:txBody>
          <a:bodyPr>
            <a:normAutofit/>
          </a:bodyPr>
          <a:lstStyle>
            <a:lvl1pPr algn="ctr">
              <a:lnSpc>
                <a:spcPct val="100000"/>
              </a:lnSpc>
              <a:defRPr sz="1800" b="0" i="1" u="none">
                <a:solidFill>
                  <a:srgbClr val="1E22AA"/>
                </a:solidFill>
                <a:latin typeface="Prometo Medium" panose="020B0704030203060203" pitchFamily="34" charset="0"/>
                <a:ea typeface="Prometo Medium" panose="020B0704030203060203" pitchFamily="34" charset="0"/>
                <a:cs typeface="Prometo Medium" panose="020B0704030203060203" pitchFamily="34" charset="0"/>
              </a:defRPr>
            </a:lvl1pPr>
          </a:lstStyle>
          <a:p>
            <a:pPr lvl="0"/>
            <a:r>
              <a:rPr lang="en-US"/>
              <a:t>Click to edit Master text styles</a:t>
            </a:r>
          </a:p>
        </p:txBody>
      </p:sp>
      <p:sp>
        <p:nvSpPr>
          <p:cNvPr id="11" name="TextBox 10"/>
          <p:cNvSpPr txBox="1"/>
          <p:nvPr userDrawn="1"/>
        </p:nvSpPr>
        <p:spPr>
          <a:xfrm>
            <a:off x="3611796" y="4299112"/>
            <a:ext cx="538930" cy="1015663"/>
          </a:xfrm>
          <a:prstGeom prst="rect">
            <a:avLst/>
          </a:prstGeom>
          <a:noFill/>
        </p:spPr>
        <p:txBody>
          <a:bodyPr wrap="none" rtlCol="0">
            <a:spAutoFit/>
          </a:bodyPr>
          <a:lstStyle/>
          <a:p>
            <a:pPr algn="ctr"/>
            <a:r>
              <a:rPr lang="en-US" sz="6000" b="0" i="1">
                <a:solidFill>
                  <a:schemeClr val="accent3"/>
                </a:solidFill>
                <a:latin typeface="Prometo Medium" panose="020B0704030203060203" pitchFamily="34" charset="0"/>
              </a:rPr>
              <a:t>“</a:t>
            </a:r>
          </a:p>
        </p:txBody>
      </p:sp>
      <p:pic>
        <p:nvPicPr>
          <p:cNvPr id="9" name="Picture 8">
            <a:extLst>
              <a:ext uri="{FF2B5EF4-FFF2-40B4-BE49-F238E27FC236}">
                <a16:creationId xmlns:a16="http://schemas.microsoft.com/office/drawing/2014/main" id="{8D9B09EF-B7CF-7B40-BCCF-4D3D95697FCB}"/>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39866"/>
          <a:stretch/>
        </p:blipFill>
        <p:spPr>
          <a:xfrm>
            <a:off x="810883" y="6188663"/>
            <a:ext cx="828818" cy="643457"/>
          </a:xfrm>
          <a:prstGeom prst="rect">
            <a:avLst/>
          </a:prstGeom>
        </p:spPr>
      </p:pic>
      <p:sp>
        <p:nvSpPr>
          <p:cNvPr id="13" name="Picture Placeholder 7">
            <a:extLst>
              <a:ext uri="{FF2B5EF4-FFF2-40B4-BE49-F238E27FC236}">
                <a16:creationId xmlns:a16="http://schemas.microsoft.com/office/drawing/2014/main" id="{E24E9FB1-80D9-E24B-8D32-3AB86CC50EDC}"/>
              </a:ext>
            </a:extLst>
          </p:cNvPr>
          <p:cNvSpPr>
            <a:spLocks noGrp="1"/>
          </p:cNvSpPr>
          <p:nvPr>
            <p:ph type="pic" sz="quarter" idx="15"/>
          </p:nvPr>
        </p:nvSpPr>
        <p:spPr>
          <a:xfrm>
            <a:off x="11100544" y="1429305"/>
            <a:ext cx="3885470" cy="3885470"/>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a:p>
        </p:txBody>
      </p:sp>
      <p:sp>
        <p:nvSpPr>
          <p:cNvPr id="4" name="Picture Placeholder 3">
            <a:extLst>
              <a:ext uri="{FF2B5EF4-FFF2-40B4-BE49-F238E27FC236}">
                <a16:creationId xmlns:a16="http://schemas.microsoft.com/office/drawing/2014/main" id="{BF7053BB-1F93-3F4C-8EB7-1D03DFC39531}"/>
              </a:ext>
            </a:extLst>
          </p:cNvPr>
          <p:cNvSpPr>
            <a:spLocks noGrp="1"/>
          </p:cNvSpPr>
          <p:nvPr>
            <p:ph type="pic" sz="quarter" idx="16"/>
          </p:nvPr>
        </p:nvSpPr>
        <p:spPr>
          <a:xfrm>
            <a:off x="6509636" y="1427057"/>
            <a:ext cx="3970625" cy="3887718"/>
          </a:xfrm>
          <a:prstGeom prst="ellipse">
            <a:avLst/>
          </a:prstGeom>
          <a:gradFill>
            <a:gsLst>
              <a:gs pos="0">
                <a:schemeClr val="bg1">
                  <a:lumMod val="85000"/>
                </a:schemeClr>
              </a:gs>
              <a:gs pos="99000">
                <a:schemeClr val="bg1">
                  <a:lumMod val="75000"/>
                </a:schemeClr>
              </a:gs>
            </a:gsLst>
            <a:lin ang="5400000" scaled="1"/>
          </a:gradFill>
        </p:spPr>
        <p:txBody>
          <a:bodyPr anchor="ctr" anchorCtr="0">
            <a:normAutofit/>
          </a:bodyPr>
          <a:lstStyle>
            <a:lvl1pPr algn="ctr">
              <a:defRPr sz="1200">
                <a:latin typeface="Century Gothic" panose="020B0502020202020204" pitchFamily="34" charset="0"/>
              </a:defRPr>
            </a:lvl1pPr>
          </a:lstStyle>
          <a:p>
            <a:endParaRPr lang="en-US"/>
          </a:p>
        </p:txBody>
      </p:sp>
      <p:sp>
        <p:nvSpPr>
          <p:cNvPr id="12" name="Oval 11"/>
          <p:cNvSpPr/>
          <p:nvPr userDrawn="1"/>
        </p:nvSpPr>
        <p:spPr>
          <a:xfrm>
            <a:off x="11432327" y="6318703"/>
            <a:ext cx="370114" cy="37011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entury Gothic" panose="020B0502020202020204" pitchFamily="34" charset="0"/>
            </a:endParaRPr>
          </a:p>
        </p:txBody>
      </p:sp>
      <p:sp>
        <p:nvSpPr>
          <p:cNvPr id="14" name="Номер слайда 21"/>
          <p:cNvSpPr>
            <a:spLocks noGrp="1"/>
          </p:cNvSpPr>
          <p:nvPr>
            <p:ph type="sldNum" sz="quarter" idx="4"/>
          </p:nvPr>
        </p:nvSpPr>
        <p:spPr>
          <a:xfrm>
            <a:off x="11360517" y="6390178"/>
            <a:ext cx="513735" cy="227164"/>
          </a:xfrm>
          <a:prstGeom prst="rect">
            <a:avLst/>
          </a:prstGeom>
          <a:noFill/>
        </p:spPr>
        <p:txBody>
          <a:bodyPr vert="horz" wrap="square" lIns="0" tIns="0" rIns="0" bIns="0" rtlCol="0" anchor="ctr"/>
          <a:lstStyle>
            <a:lvl1pPr algn="ctr">
              <a:defRPr sz="803" b="0" i="0">
                <a:solidFill>
                  <a:schemeClr val="accent1"/>
                </a:solidFill>
                <a:latin typeface="Century Gothic" panose="020B0502020202020204" pitchFamily="34" charset="0"/>
                <a:ea typeface="Century Gothic" panose="020B0502020202020204" pitchFamily="34" charset="0"/>
                <a:cs typeface="Arial" panose="020B0604020202020204" pitchFamily="34" charset="0"/>
              </a:defRPr>
            </a:lvl1pPr>
          </a:lstStyle>
          <a:p>
            <a:fld id="{D8D877B3-D348-4611-9BDB-C5374591D951}" type="slidenum">
              <a:rPr lang="en-US" smtClean="0"/>
              <a:pPr/>
              <a:t>‹#›</a:t>
            </a:fld>
            <a:endParaRPr lang="en-US"/>
          </a:p>
        </p:txBody>
      </p:sp>
    </p:spTree>
    <p:extLst>
      <p:ext uri="{BB962C8B-B14F-4D97-AF65-F5344CB8AC3E}">
        <p14:creationId xmlns:p14="http://schemas.microsoft.com/office/powerpoint/2010/main" val="190908305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2_Custom Layout">
    <p:bg>
      <p:bgPr>
        <a:solidFill>
          <a:srgbClr val="1E22AA"/>
        </a:solidFill>
        <a:effectLst/>
      </p:bgPr>
    </p:bg>
    <p:spTree>
      <p:nvGrpSpPr>
        <p:cNvPr id="1" name=""/>
        <p:cNvGrpSpPr/>
        <p:nvPr/>
      </p:nvGrpSpPr>
      <p:grpSpPr>
        <a:xfrm>
          <a:off x="0" y="0"/>
          <a:ext cx="0" cy="0"/>
          <a:chOff x="0" y="0"/>
          <a:chExt cx="0" cy="0"/>
        </a:xfrm>
      </p:grpSpPr>
      <p:sp>
        <p:nvSpPr>
          <p:cNvPr id="5" name="Picture Placeholder 7"/>
          <p:cNvSpPr>
            <a:spLocks noGrp="1"/>
          </p:cNvSpPr>
          <p:nvPr>
            <p:ph type="pic" sz="quarter" idx="12"/>
          </p:nvPr>
        </p:nvSpPr>
        <p:spPr>
          <a:xfrm>
            <a:off x="948068" y="-1924878"/>
            <a:ext cx="10707756" cy="10707756"/>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a:p>
        </p:txBody>
      </p:sp>
      <p:sp>
        <p:nvSpPr>
          <p:cNvPr id="4" name="Title 1"/>
          <p:cNvSpPr>
            <a:spLocks noGrp="1"/>
          </p:cNvSpPr>
          <p:nvPr>
            <p:ph type="title"/>
          </p:nvPr>
        </p:nvSpPr>
        <p:spPr>
          <a:xfrm>
            <a:off x="1802517" y="2389412"/>
            <a:ext cx="4187371" cy="1783443"/>
          </a:xfrm>
        </p:spPr>
        <p:txBody>
          <a:bodyPr/>
          <a:lstStyle>
            <a:lvl1pPr>
              <a:lnSpc>
                <a:spcPct val="100000"/>
              </a:lnSpc>
              <a:defRPr sz="4000">
                <a:solidFill>
                  <a:srgbClr val="FFFFFF"/>
                </a:solidFill>
                <a:latin typeface="Prometo Medium" panose="020B0704030203060203" pitchFamily="34" charset="0"/>
              </a:defRPr>
            </a:lvl1pPr>
          </a:lstStyle>
          <a:p>
            <a:r>
              <a:rPr lang="en-US"/>
              <a:t>Click to edit Master title style</a:t>
            </a:r>
          </a:p>
        </p:txBody>
      </p:sp>
      <p:pic>
        <p:nvPicPr>
          <p:cNvPr id="8" name="Picture 7">
            <a:extLst>
              <a:ext uri="{FF2B5EF4-FFF2-40B4-BE49-F238E27FC236}">
                <a16:creationId xmlns:a16="http://schemas.microsoft.com/office/drawing/2014/main" id="{FA086156-E11E-AF46-8F88-7B60B00053CA}"/>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39866"/>
          <a:stretch/>
        </p:blipFill>
        <p:spPr>
          <a:xfrm>
            <a:off x="810883" y="6188663"/>
            <a:ext cx="828818" cy="643457"/>
          </a:xfrm>
          <a:prstGeom prst="rect">
            <a:avLst/>
          </a:prstGeom>
        </p:spPr>
      </p:pic>
      <p:sp>
        <p:nvSpPr>
          <p:cNvPr id="6" name="Oval 5"/>
          <p:cNvSpPr/>
          <p:nvPr userDrawn="1"/>
        </p:nvSpPr>
        <p:spPr>
          <a:xfrm>
            <a:off x="11432327" y="6318703"/>
            <a:ext cx="370114" cy="37011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entury Gothic" panose="020B0502020202020204" pitchFamily="34" charset="0"/>
            </a:endParaRPr>
          </a:p>
        </p:txBody>
      </p:sp>
      <p:sp>
        <p:nvSpPr>
          <p:cNvPr id="7" name="Номер слайда 21"/>
          <p:cNvSpPr>
            <a:spLocks noGrp="1"/>
          </p:cNvSpPr>
          <p:nvPr>
            <p:ph type="sldNum" sz="quarter" idx="4"/>
          </p:nvPr>
        </p:nvSpPr>
        <p:spPr>
          <a:xfrm>
            <a:off x="11360517" y="6390178"/>
            <a:ext cx="513735" cy="227164"/>
          </a:xfrm>
          <a:prstGeom prst="rect">
            <a:avLst/>
          </a:prstGeom>
          <a:noFill/>
        </p:spPr>
        <p:txBody>
          <a:bodyPr vert="horz" wrap="square" lIns="0" tIns="0" rIns="0" bIns="0" rtlCol="0" anchor="ctr"/>
          <a:lstStyle>
            <a:lvl1pPr algn="ctr">
              <a:defRPr sz="803" b="0" i="0">
                <a:solidFill>
                  <a:schemeClr val="accent1"/>
                </a:solidFill>
                <a:latin typeface="Century Gothic" panose="020B0502020202020204" pitchFamily="34" charset="0"/>
                <a:ea typeface="Century Gothic" panose="020B0502020202020204" pitchFamily="34" charset="0"/>
                <a:cs typeface="Arial" panose="020B0604020202020204" pitchFamily="34" charset="0"/>
              </a:defRPr>
            </a:lvl1pPr>
          </a:lstStyle>
          <a:p>
            <a:fld id="{D8D877B3-D348-4611-9BDB-C5374591D951}" type="slidenum">
              <a:rPr lang="en-US" smtClean="0"/>
              <a:pPr/>
              <a:t>‹#›</a:t>
            </a:fld>
            <a:endParaRPr lang="en-US"/>
          </a:p>
        </p:txBody>
      </p:sp>
    </p:spTree>
    <p:extLst>
      <p:ext uri="{BB962C8B-B14F-4D97-AF65-F5344CB8AC3E}">
        <p14:creationId xmlns:p14="http://schemas.microsoft.com/office/powerpoint/2010/main" val="398092482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4_Custom Layout">
    <p:bg>
      <p:bgPr>
        <a:solidFill>
          <a:srgbClr val="1E22AA"/>
        </a:solidFill>
        <a:effectLst/>
      </p:bgPr>
    </p:bg>
    <p:spTree>
      <p:nvGrpSpPr>
        <p:cNvPr id="1" name=""/>
        <p:cNvGrpSpPr/>
        <p:nvPr/>
      </p:nvGrpSpPr>
      <p:grpSpPr>
        <a:xfrm>
          <a:off x="0" y="0"/>
          <a:ext cx="0" cy="0"/>
          <a:chOff x="0" y="0"/>
          <a:chExt cx="0" cy="0"/>
        </a:xfrm>
      </p:grpSpPr>
      <p:sp>
        <p:nvSpPr>
          <p:cNvPr id="6" name="Picture Placeholder 7"/>
          <p:cNvSpPr>
            <a:spLocks noGrp="1"/>
          </p:cNvSpPr>
          <p:nvPr>
            <p:ph type="pic" sz="quarter" idx="12"/>
          </p:nvPr>
        </p:nvSpPr>
        <p:spPr>
          <a:xfrm>
            <a:off x="4117702" y="-2038880"/>
            <a:ext cx="9089318" cy="9089318"/>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a:p>
        </p:txBody>
      </p:sp>
      <p:sp>
        <p:nvSpPr>
          <p:cNvPr id="7" name="Title 1"/>
          <p:cNvSpPr>
            <a:spLocks noGrp="1"/>
          </p:cNvSpPr>
          <p:nvPr>
            <p:ph type="title" hasCustomPrompt="1"/>
          </p:nvPr>
        </p:nvSpPr>
        <p:spPr>
          <a:xfrm>
            <a:off x="863324" y="2142277"/>
            <a:ext cx="4187371" cy="1783443"/>
          </a:xfrm>
        </p:spPr>
        <p:txBody>
          <a:bodyPr/>
          <a:lstStyle>
            <a:lvl1pPr>
              <a:lnSpc>
                <a:spcPct val="100000"/>
              </a:lnSpc>
              <a:defRPr sz="5400">
                <a:solidFill>
                  <a:srgbClr val="FFFFFF"/>
                </a:solidFill>
                <a:latin typeface="Prometo Medium" panose="020B0704030203060203" pitchFamily="34" charset="0"/>
              </a:defRPr>
            </a:lvl1pPr>
          </a:lstStyle>
          <a:p>
            <a:r>
              <a:rPr lang="en-US"/>
              <a:t>Click To Edit Master Title Style</a:t>
            </a:r>
          </a:p>
        </p:txBody>
      </p:sp>
      <p:pic>
        <p:nvPicPr>
          <p:cNvPr id="9" name="Picture 8">
            <a:extLst>
              <a:ext uri="{FF2B5EF4-FFF2-40B4-BE49-F238E27FC236}">
                <a16:creationId xmlns:a16="http://schemas.microsoft.com/office/drawing/2014/main" id="{C5A3D5D4-954C-9140-83B8-C4B485788930}"/>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39866"/>
          <a:stretch/>
        </p:blipFill>
        <p:spPr>
          <a:xfrm>
            <a:off x="810883" y="6188663"/>
            <a:ext cx="828818" cy="643457"/>
          </a:xfrm>
          <a:prstGeom prst="rect">
            <a:avLst/>
          </a:prstGeom>
        </p:spPr>
      </p:pic>
      <p:sp>
        <p:nvSpPr>
          <p:cNvPr id="5" name="Oval 4"/>
          <p:cNvSpPr/>
          <p:nvPr userDrawn="1"/>
        </p:nvSpPr>
        <p:spPr>
          <a:xfrm>
            <a:off x="11432327" y="6318703"/>
            <a:ext cx="370114" cy="37011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entury Gothic" panose="020B0502020202020204" pitchFamily="34" charset="0"/>
            </a:endParaRPr>
          </a:p>
        </p:txBody>
      </p:sp>
      <p:sp>
        <p:nvSpPr>
          <p:cNvPr id="8" name="Номер слайда 21"/>
          <p:cNvSpPr>
            <a:spLocks noGrp="1"/>
          </p:cNvSpPr>
          <p:nvPr>
            <p:ph type="sldNum" sz="quarter" idx="4"/>
          </p:nvPr>
        </p:nvSpPr>
        <p:spPr>
          <a:xfrm>
            <a:off x="11360517" y="6390178"/>
            <a:ext cx="513735" cy="227164"/>
          </a:xfrm>
          <a:prstGeom prst="rect">
            <a:avLst/>
          </a:prstGeom>
          <a:noFill/>
        </p:spPr>
        <p:txBody>
          <a:bodyPr vert="horz" wrap="square" lIns="0" tIns="0" rIns="0" bIns="0" rtlCol="0" anchor="ctr"/>
          <a:lstStyle>
            <a:lvl1pPr algn="ctr">
              <a:defRPr sz="803" b="0" i="0">
                <a:solidFill>
                  <a:schemeClr val="accent1"/>
                </a:solidFill>
                <a:latin typeface="Century Gothic" panose="020B0502020202020204" pitchFamily="34" charset="0"/>
                <a:ea typeface="Century Gothic" panose="020B0502020202020204" pitchFamily="34" charset="0"/>
                <a:cs typeface="Arial" panose="020B0604020202020204" pitchFamily="34" charset="0"/>
              </a:defRPr>
            </a:lvl1pPr>
          </a:lstStyle>
          <a:p>
            <a:fld id="{D8D877B3-D348-4611-9BDB-C5374591D951}" type="slidenum">
              <a:rPr lang="en-US" smtClean="0"/>
              <a:pPr/>
              <a:t>‹#›</a:t>
            </a:fld>
            <a:endParaRPr lang="en-US"/>
          </a:p>
        </p:txBody>
      </p:sp>
    </p:spTree>
    <p:extLst>
      <p:ext uri="{BB962C8B-B14F-4D97-AF65-F5344CB8AC3E}">
        <p14:creationId xmlns:p14="http://schemas.microsoft.com/office/powerpoint/2010/main" val="63803028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8_Custom Layout">
    <p:spTree>
      <p:nvGrpSpPr>
        <p:cNvPr id="1" name=""/>
        <p:cNvGrpSpPr/>
        <p:nvPr/>
      </p:nvGrpSpPr>
      <p:grpSpPr>
        <a:xfrm>
          <a:off x="0" y="0"/>
          <a:ext cx="0" cy="0"/>
          <a:chOff x="0" y="0"/>
          <a:chExt cx="0" cy="0"/>
        </a:xfrm>
      </p:grpSpPr>
      <p:sp>
        <p:nvSpPr>
          <p:cNvPr id="13" name="Oval 12"/>
          <p:cNvSpPr/>
          <p:nvPr userDrawn="1"/>
        </p:nvSpPr>
        <p:spPr>
          <a:xfrm>
            <a:off x="2139931" y="-529198"/>
            <a:ext cx="7916398" cy="7916396"/>
          </a:xfrm>
          <a:prstGeom prst="ellipse">
            <a:avLst/>
          </a:prstGeom>
          <a:noFill/>
          <a:ln w="6350">
            <a:solidFill>
              <a:schemeClr val="tx1">
                <a:alpha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entury Gothic" panose="020B0502020202020204" pitchFamily="34" charset="0"/>
            </a:endParaRPr>
          </a:p>
        </p:txBody>
      </p:sp>
      <p:sp>
        <p:nvSpPr>
          <p:cNvPr id="3" name="Slide Number Placeholder 2"/>
          <p:cNvSpPr>
            <a:spLocks noGrp="1"/>
          </p:cNvSpPr>
          <p:nvPr>
            <p:ph type="sldNum" sz="quarter" idx="10"/>
          </p:nvPr>
        </p:nvSpPr>
        <p:spPr/>
        <p:txBody>
          <a:bodyPr/>
          <a:lstStyle>
            <a:lvl1pPr>
              <a:defRPr>
                <a:latin typeface="Century Gothic" panose="020B0502020202020204" pitchFamily="34" charset="0"/>
              </a:defRPr>
            </a:lvl1pPr>
          </a:lstStyle>
          <a:p>
            <a:fld id="{D8D877B3-D348-4611-9BDB-C5374591D951}" type="slidenum">
              <a:rPr lang="en-US" smtClean="0"/>
              <a:pPr/>
              <a:t>‹#›</a:t>
            </a:fld>
            <a:endParaRPr lang="en-US"/>
          </a:p>
        </p:txBody>
      </p:sp>
      <p:sp>
        <p:nvSpPr>
          <p:cNvPr id="5" name="Picture Placeholder 7"/>
          <p:cNvSpPr>
            <a:spLocks noGrp="1"/>
          </p:cNvSpPr>
          <p:nvPr>
            <p:ph type="pic" sz="quarter" idx="16"/>
          </p:nvPr>
        </p:nvSpPr>
        <p:spPr>
          <a:xfrm>
            <a:off x="1846312" y="1129899"/>
            <a:ext cx="1486294" cy="1486294"/>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a:p>
        </p:txBody>
      </p:sp>
      <p:sp>
        <p:nvSpPr>
          <p:cNvPr id="6" name="Picture Placeholder 7"/>
          <p:cNvSpPr>
            <a:spLocks noGrp="1"/>
          </p:cNvSpPr>
          <p:nvPr>
            <p:ph type="pic" sz="quarter" idx="17"/>
          </p:nvPr>
        </p:nvSpPr>
        <p:spPr>
          <a:xfrm>
            <a:off x="4152190" y="1129899"/>
            <a:ext cx="1486294" cy="1486294"/>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a:p>
        </p:txBody>
      </p:sp>
      <p:sp>
        <p:nvSpPr>
          <p:cNvPr id="7" name="Picture Placeholder 7"/>
          <p:cNvSpPr>
            <a:spLocks noGrp="1"/>
          </p:cNvSpPr>
          <p:nvPr>
            <p:ph type="pic" sz="quarter" idx="18"/>
          </p:nvPr>
        </p:nvSpPr>
        <p:spPr>
          <a:xfrm>
            <a:off x="6458068" y="1129899"/>
            <a:ext cx="1486294" cy="1486294"/>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a:p>
        </p:txBody>
      </p:sp>
      <p:sp>
        <p:nvSpPr>
          <p:cNvPr id="8" name="Picture Placeholder 7"/>
          <p:cNvSpPr>
            <a:spLocks noGrp="1"/>
          </p:cNvSpPr>
          <p:nvPr>
            <p:ph type="pic" sz="quarter" idx="19"/>
          </p:nvPr>
        </p:nvSpPr>
        <p:spPr>
          <a:xfrm>
            <a:off x="8763946" y="1129899"/>
            <a:ext cx="1486294" cy="1486294"/>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a:p>
        </p:txBody>
      </p:sp>
      <p:sp>
        <p:nvSpPr>
          <p:cNvPr id="9" name="Picture Placeholder 7"/>
          <p:cNvSpPr>
            <a:spLocks noGrp="1"/>
          </p:cNvSpPr>
          <p:nvPr>
            <p:ph type="pic" sz="quarter" idx="20"/>
          </p:nvPr>
        </p:nvSpPr>
        <p:spPr>
          <a:xfrm>
            <a:off x="1846312" y="3753830"/>
            <a:ext cx="1486294" cy="1486294"/>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a:p>
        </p:txBody>
      </p:sp>
      <p:sp>
        <p:nvSpPr>
          <p:cNvPr id="10" name="Picture Placeholder 7"/>
          <p:cNvSpPr>
            <a:spLocks noGrp="1"/>
          </p:cNvSpPr>
          <p:nvPr>
            <p:ph type="pic" sz="quarter" idx="21"/>
          </p:nvPr>
        </p:nvSpPr>
        <p:spPr>
          <a:xfrm>
            <a:off x="4152190" y="3753830"/>
            <a:ext cx="1486294" cy="1486294"/>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a:p>
        </p:txBody>
      </p:sp>
      <p:sp>
        <p:nvSpPr>
          <p:cNvPr id="11" name="Picture Placeholder 7"/>
          <p:cNvSpPr>
            <a:spLocks noGrp="1"/>
          </p:cNvSpPr>
          <p:nvPr>
            <p:ph type="pic" sz="quarter" idx="22"/>
          </p:nvPr>
        </p:nvSpPr>
        <p:spPr>
          <a:xfrm>
            <a:off x="6458068" y="3753830"/>
            <a:ext cx="1486294" cy="1486294"/>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a:p>
        </p:txBody>
      </p:sp>
      <p:sp>
        <p:nvSpPr>
          <p:cNvPr id="12" name="Picture Placeholder 7"/>
          <p:cNvSpPr>
            <a:spLocks noGrp="1"/>
          </p:cNvSpPr>
          <p:nvPr>
            <p:ph type="pic" sz="quarter" idx="23"/>
          </p:nvPr>
        </p:nvSpPr>
        <p:spPr>
          <a:xfrm>
            <a:off x="8763946" y="3753830"/>
            <a:ext cx="1486294" cy="1486294"/>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a:p>
        </p:txBody>
      </p:sp>
    </p:spTree>
    <p:extLst>
      <p:ext uri="{BB962C8B-B14F-4D97-AF65-F5344CB8AC3E}">
        <p14:creationId xmlns:p14="http://schemas.microsoft.com/office/powerpoint/2010/main" val="284224830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0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880579" y="4388424"/>
            <a:ext cx="9833429" cy="1028700"/>
          </a:xfrm>
        </p:spPr>
        <p:txBody>
          <a:bodyPr/>
          <a:lstStyle>
            <a:lvl1pPr>
              <a:lnSpc>
                <a:spcPct val="100000"/>
              </a:lnSpc>
              <a:defRPr sz="3600">
                <a:latin typeface="Prometo Medium" panose="020B0704030203060203" pitchFamily="34" charset="0"/>
              </a:defRPr>
            </a:lvl1pPr>
          </a:lstStyle>
          <a:p>
            <a:r>
              <a:rPr lang="en-US"/>
              <a:t>Click to edit Master title style</a:t>
            </a:r>
          </a:p>
        </p:txBody>
      </p:sp>
      <p:sp>
        <p:nvSpPr>
          <p:cNvPr id="3" name="Slide Number Placeholder 2"/>
          <p:cNvSpPr>
            <a:spLocks noGrp="1"/>
          </p:cNvSpPr>
          <p:nvPr>
            <p:ph type="sldNum" sz="quarter" idx="10"/>
          </p:nvPr>
        </p:nvSpPr>
        <p:spPr/>
        <p:txBody>
          <a:bodyPr/>
          <a:lstStyle>
            <a:lvl1pPr>
              <a:defRPr>
                <a:latin typeface="Century Gothic" panose="020B0502020202020204" pitchFamily="34" charset="0"/>
              </a:defRPr>
            </a:lvl1pPr>
          </a:lstStyle>
          <a:p>
            <a:fld id="{D8D877B3-D348-4611-9BDB-C5374591D951}" type="slidenum">
              <a:rPr lang="en-US" smtClean="0"/>
              <a:pPr/>
              <a:t>‹#›</a:t>
            </a:fld>
            <a:endParaRPr lang="en-US"/>
          </a:p>
        </p:txBody>
      </p:sp>
      <p:sp>
        <p:nvSpPr>
          <p:cNvPr id="6" name="Picture Placeholder 7"/>
          <p:cNvSpPr>
            <a:spLocks noGrp="1"/>
          </p:cNvSpPr>
          <p:nvPr>
            <p:ph type="pic" sz="quarter" idx="13"/>
          </p:nvPr>
        </p:nvSpPr>
        <p:spPr>
          <a:xfrm>
            <a:off x="1596571" y="1625593"/>
            <a:ext cx="2498351" cy="2498351"/>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a:p>
        </p:txBody>
      </p:sp>
      <p:sp>
        <p:nvSpPr>
          <p:cNvPr id="7" name="Picture Placeholder 7"/>
          <p:cNvSpPr>
            <a:spLocks noGrp="1"/>
          </p:cNvSpPr>
          <p:nvPr>
            <p:ph type="pic" sz="quarter" idx="14"/>
          </p:nvPr>
        </p:nvSpPr>
        <p:spPr>
          <a:xfrm>
            <a:off x="4846824" y="1625593"/>
            <a:ext cx="2498351" cy="2498351"/>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a:p>
        </p:txBody>
      </p:sp>
      <p:sp>
        <p:nvSpPr>
          <p:cNvPr id="8" name="Picture Placeholder 7"/>
          <p:cNvSpPr>
            <a:spLocks noGrp="1"/>
          </p:cNvSpPr>
          <p:nvPr>
            <p:ph type="pic" sz="quarter" idx="15"/>
          </p:nvPr>
        </p:nvSpPr>
        <p:spPr>
          <a:xfrm>
            <a:off x="8097077" y="1625593"/>
            <a:ext cx="2498351" cy="2498351"/>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a:p>
        </p:txBody>
      </p:sp>
    </p:spTree>
    <p:extLst>
      <p:ext uri="{BB962C8B-B14F-4D97-AF65-F5344CB8AC3E}">
        <p14:creationId xmlns:p14="http://schemas.microsoft.com/office/powerpoint/2010/main" val="67630400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1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865566" y="2216418"/>
            <a:ext cx="4187371" cy="1783443"/>
          </a:xfrm>
        </p:spPr>
        <p:txBody>
          <a:bodyPr/>
          <a:lstStyle>
            <a:lvl1pPr>
              <a:lnSpc>
                <a:spcPct val="100000"/>
              </a:lnSpc>
              <a:defRPr sz="4000">
                <a:latin typeface="Prometo Medium" panose="020B0704030203060203" pitchFamily="34" charset="0"/>
              </a:defRPr>
            </a:lvl1pPr>
          </a:lstStyle>
          <a:p>
            <a:r>
              <a:rPr lang="en-US"/>
              <a:t>Click to edit Master title style</a:t>
            </a:r>
          </a:p>
        </p:txBody>
      </p:sp>
      <p:sp>
        <p:nvSpPr>
          <p:cNvPr id="3" name="Slide Number Placeholder 2"/>
          <p:cNvSpPr>
            <a:spLocks noGrp="1"/>
          </p:cNvSpPr>
          <p:nvPr>
            <p:ph type="sldNum" sz="quarter" idx="10"/>
          </p:nvPr>
        </p:nvSpPr>
        <p:spPr/>
        <p:txBody>
          <a:bodyPr/>
          <a:lstStyle>
            <a:lvl1pPr>
              <a:defRPr>
                <a:latin typeface="Century Gothic" panose="020B0502020202020204" pitchFamily="34" charset="0"/>
              </a:defRPr>
            </a:lvl1pPr>
          </a:lstStyle>
          <a:p>
            <a:fld id="{D8D877B3-D348-4611-9BDB-C5374591D951}" type="slidenum">
              <a:rPr lang="en-US" smtClean="0"/>
              <a:pPr/>
              <a:t>‹#›</a:t>
            </a:fld>
            <a:endParaRPr lang="en-US"/>
          </a:p>
        </p:txBody>
      </p:sp>
      <p:sp>
        <p:nvSpPr>
          <p:cNvPr id="9" name="Picture Placeholder 8"/>
          <p:cNvSpPr>
            <a:spLocks noGrp="1"/>
          </p:cNvSpPr>
          <p:nvPr>
            <p:ph type="pic" sz="quarter" idx="12"/>
          </p:nvPr>
        </p:nvSpPr>
        <p:spPr>
          <a:xfrm>
            <a:off x="5000496" y="3429000"/>
            <a:ext cx="7191504" cy="3429000"/>
          </a:xfrm>
          <a:custGeom>
            <a:avLst/>
            <a:gdLst>
              <a:gd name="connsiteX0" fmla="*/ 4106744 w 7191504"/>
              <a:gd name="connsiteY0" fmla="*/ 0 h 3429000"/>
              <a:gd name="connsiteX1" fmla="*/ 7058515 w 7191504"/>
              <a:gd name="connsiteY1" fmla="*/ 1222664 h 3429000"/>
              <a:gd name="connsiteX2" fmla="*/ 7191504 w 7191504"/>
              <a:gd name="connsiteY2" fmla="*/ 1368988 h 3429000"/>
              <a:gd name="connsiteX3" fmla="*/ 7191504 w 7191504"/>
              <a:gd name="connsiteY3" fmla="*/ 3429000 h 3429000"/>
              <a:gd name="connsiteX4" fmla="*/ 0 w 7191504"/>
              <a:gd name="connsiteY4" fmla="*/ 3429000 h 3429000"/>
              <a:gd name="connsiteX5" fmla="*/ 17119 w 7191504"/>
              <a:gd name="connsiteY5" fmla="*/ 3333141 h 3429000"/>
              <a:gd name="connsiteX6" fmla="*/ 4106744 w 7191504"/>
              <a:gd name="connsiteY6" fmla="*/ 0 h 3429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91504" h="3429000">
                <a:moveTo>
                  <a:pt x="4106744" y="0"/>
                </a:moveTo>
                <a:cubicBezTo>
                  <a:pt x="5259482" y="0"/>
                  <a:pt x="6303091" y="467240"/>
                  <a:pt x="7058515" y="1222664"/>
                </a:cubicBezTo>
                <a:lnTo>
                  <a:pt x="7191504" y="1368988"/>
                </a:lnTo>
                <a:lnTo>
                  <a:pt x="7191504" y="3429000"/>
                </a:lnTo>
                <a:lnTo>
                  <a:pt x="0" y="3429000"/>
                </a:lnTo>
                <a:lnTo>
                  <a:pt x="17119" y="3333141"/>
                </a:lnTo>
                <a:cubicBezTo>
                  <a:pt x="406370" y="1430921"/>
                  <a:pt x="2089452" y="0"/>
                  <a:pt x="4106744" y="0"/>
                </a:cubicBezTo>
                <a:close/>
              </a:path>
            </a:pathLst>
          </a:custGeom>
          <a:gradFill>
            <a:gsLst>
              <a:gs pos="0">
                <a:schemeClr val="bg1">
                  <a:lumMod val="85000"/>
                </a:schemeClr>
              </a:gs>
              <a:gs pos="99000">
                <a:schemeClr val="bg1">
                  <a:lumMod val="75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Tree>
    <p:extLst>
      <p:ext uri="{BB962C8B-B14F-4D97-AF65-F5344CB8AC3E}">
        <p14:creationId xmlns:p14="http://schemas.microsoft.com/office/powerpoint/2010/main" val="248389483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35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863328" y="2230840"/>
            <a:ext cx="4187371" cy="1783443"/>
          </a:xfrm>
        </p:spPr>
        <p:txBody>
          <a:bodyPr/>
          <a:lstStyle>
            <a:lvl1pPr>
              <a:lnSpc>
                <a:spcPct val="100000"/>
              </a:lnSpc>
              <a:defRPr sz="4000">
                <a:latin typeface="Prometo Medium" panose="020B0704030203060203" pitchFamily="34" charset="0"/>
              </a:defRPr>
            </a:lvl1pPr>
          </a:lstStyle>
          <a:p>
            <a:r>
              <a:rPr lang="en-US"/>
              <a:t>Click to edit Master title style</a:t>
            </a:r>
          </a:p>
        </p:txBody>
      </p:sp>
      <p:sp>
        <p:nvSpPr>
          <p:cNvPr id="3" name="Slide Number Placeholder 2"/>
          <p:cNvSpPr>
            <a:spLocks noGrp="1"/>
          </p:cNvSpPr>
          <p:nvPr>
            <p:ph type="sldNum" sz="quarter" idx="10"/>
          </p:nvPr>
        </p:nvSpPr>
        <p:spPr/>
        <p:txBody>
          <a:bodyPr/>
          <a:lstStyle>
            <a:lvl1pPr>
              <a:defRPr>
                <a:latin typeface="Century Gothic" panose="020B0502020202020204" pitchFamily="34" charset="0"/>
              </a:defRPr>
            </a:lvl1pPr>
          </a:lstStyle>
          <a:p>
            <a:fld id="{D8D877B3-D348-4611-9BDB-C5374591D951}" type="slidenum">
              <a:rPr lang="en-US" smtClean="0"/>
              <a:pPr/>
              <a:t>‹#›</a:t>
            </a:fld>
            <a:endParaRPr lang="en-US"/>
          </a:p>
        </p:txBody>
      </p:sp>
      <p:sp>
        <p:nvSpPr>
          <p:cNvPr id="7" name="Picture Placeholder 7"/>
          <p:cNvSpPr>
            <a:spLocks noGrp="1"/>
          </p:cNvSpPr>
          <p:nvPr>
            <p:ph type="pic" sz="quarter" idx="14"/>
          </p:nvPr>
        </p:nvSpPr>
        <p:spPr>
          <a:xfrm>
            <a:off x="6096000" y="524535"/>
            <a:ext cx="1722783" cy="1722781"/>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a:p>
        </p:txBody>
      </p:sp>
      <p:sp>
        <p:nvSpPr>
          <p:cNvPr id="8" name="Picture Placeholder 7"/>
          <p:cNvSpPr>
            <a:spLocks noGrp="1"/>
          </p:cNvSpPr>
          <p:nvPr>
            <p:ph type="pic" sz="quarter" idx="15"/>
          </p:nvPr>
        </p:nvSpPr>
        <p:spPr>
          <a:xfrm>
            <a:off x="6096000" y="2553237"/>
            <a:ext cx="1722783" cy="1722781"/>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a:p>
        </p:txBody>
      </p:sp>
      <p:sp>
        <p:nvSpPr>
          <p:cNvPr id="10" name="Picture Placeholder 7"/>
          <p:cNvSpPr>
            <a:spLocks noGrp="1"/>
          </p:cNvSpPr>
          <p:nvPr>
            <p:ph type="pic" sz="quarter" idx="16"/>
          </p:nvPr>
        </p:nvSpPr>
        <p:spPr>
          <a:xfrm>
            <a:off x="6096000" y="4581940"/>
            <a:ext cx="1722783" cy="1722781"/>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a:p>
        </p:txBody>
      </p:sp>
    </p:spTree>
    <p:extLst>
      <p:ext uri="{BB962C8B-B14F-4D97-AF65-F5344CB8AC3E}">
        <p14:creationId xmlns:p14="http://schemas.microsoft.com/office/powerpoint/2010/main" val="1255638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22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lvl1pPr>
              <a:defRPr>
                <a:latin typeface="Century Gothic" panose="020B0502020202020204" pitchFamily="34" charset="0"/>
              </a:defRPr>
            </a:lvl1pPr>
          </a:lstStyle>
          <a:p>
            <a:fld id="{D8D877B3-D348-4611-9BDB-C5374591D951}" type="slidenum">
              <a:rPr lang="en-US" smtClean="0"/>
              <a:pPr/>
              <a:t>‹#›</a:t>
            </a:fld>
            <a:endParaRPr lang="en-US"/>
          </a:p>
        </p:txBody>
      </p:sp>
      <p:sp>
        <p:nvSpPr>
          <p:cNvPr id="5" name="Picture Placeholder 7"/>
          <p:cNvSpPr>
            <a:spLocks noGrp="1"/>
          </p:cNvSpPr>
          <p:nvPr>
            <p:ph type="pic" sz="quarter" idx="12"/>
          </p:nvPr>
        </p:nvSpPr>
        <p:spPr>
          <a:xfrm>
            <a:off x="2478157" y="-188843"/>
            <a:ext cx="7235686" cy="7235686"/>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a:p>
        </p:txBody>
      </p:sp>
    </p:spTree>
    <p:extLst>
      <p:ext uri="{BB962C8B-B14F-4D97-AF65-F5344CB8AC3E}">
        <p14:creationId xmlns:p14="http://schemas.microsoft.com/office/powerpoint/2010/main" val="40409309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8B709-FAB3-FC4D-8C28-31CDE8076FFA}"/>
              </a:ext>
            </a:extLst>
          </p:cNvPr>
          <p:cNvSpPr>
            <a:spLocks noGrp="1"/>
          </p:cNvSpPr>
          <p:nvPr>
            <p:ph type="title"/>
          </p:nvPr>
        </p:nvSpPr>
        <p:spPr>
          <a:xfrm>
            <a:off x="854699" y="1162796"/>
            <a:ext cx="9833429" cy="1028700"/>
          </a:xfrm>
        </p:spPr>
        <p:txBody>
          <a:bodyPr/>
          <a:lstStyle>
            <a:lvl1pPr>
              <a:defRPr>
                <a:latin typeface="Prometo Medium" panose="020B0704030203060203"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4B8D4806-3DB5-6142-AB3F-0CFC82A34357}"/>
              </a:ext>
            </a:extLst>
          </p:cNvPr>
          <p:cNvSpPr>
            <a:spLocks noGrp="1"/>
          </p:cNvSpPr>
          <p:nvPr>
            <p:ph idx="1"/>
          </p:nvPr>
        </p:nvSpPr>
        <p:spPr>
          <a:xfrm>
            <a:off x="854699" y="2017946"/>
            <a:ext cx="9833429" cy="3429000"/>
          </a:xfrm>
          <a:prstGeom prst="rect">
            <a:avLst/>
          </a:prstGeom>
        </p:spPr>
        <p:txBody>
          <a:bodyPr wrap="square"/>
          <a:lstStyle>
            <a:lvl1pPr marL="295275" indent="-295275">
              <a:buClr>
                <a:srgbClr val="FF5A5A"/>
              </a:buClr>
              <a:buFont typeface="Arial" panose="020B0604020202020204" pitchFamily="34" charset="0"/>
              <a:buChar char="•"/>
              <a:tabLst/>
              <a:defRPr sz="2000" b="1">
                <a:latin typeface="Century Gothic" panose="020B0502020202020204" pitchFamily="34" charset="0"/>
              </a:defRPr>
            </a:lvl1pPr>
            <a:lvl2pPr marL="517525" indent="-168275">
              <a:lnSpc>
                <a:spcPct val="100000"/>
              </a:lnSpc>
              <a:buClr>
                <a:srgbClr val="FF5A5A"/>
              </a:buClr>
              <a:buFont typeface="Arial" panose="020B0604020202020204" pitchFamily="34" charset="0"/>
              <a:buChar char="•"/>
              <a:tabLst/>
              <a:defRPr sz="1800" b="0" i="0">
                <a:solidFill>
                  <a:schemeClr val="bg2"/>
                </a:solidFill>
                <a:latin typeface="Century Gothic" panose="020B0502020202020204" pitchFamily="34" charset="0"/>
              </a:defRPr>
            </a:lvl2pPr>
            <a:lvl3pPr marL="687388" indent="-169863">
              <a:lnSpc>
                <a:spcPct val="100000"/>
              </a:lnSpc>
              <a:buClr>
                <a:srgbClr val="FF5A5A"/>
              </a:buClr>
              <a:buFont typeface="Arial" panose="020B0604020202020204" pitchFamily="34" charset="0"/>
              <a:buChar char="•"/>
              <a:tabLst/>
              <a:defRPr sz="1600">
                <a:solidFill>
                  <a:schemeClr val="bg2"/>
                </a:solidFill>
                <a:latin typeface="Century Gothic" panose="020B0502020202020204" pitchFamily="34" charset="0"/>
              </a:defRPr>
            </a:lvl3pPr>
            <a:lvl4pPr marL="866775" indent="-179388">
              <a:lnSpc>
                <a:spcPct val="100000"/>
              </a:lnSpc>
              <a:buClr>
                <a:srgbClr val="FF5A5A"/>
              </a:buClr>
              <a:buFont typeface="Arial" panose="020B0604020202020204" pitchFamily="34" charset="0"/>
              <a:buChar char="•"/>
              <a:tabLst/>
              <a:defRPr sz="1400">
                <a:solidFill>
                  <a:schemeClr val="bg2"/>
                </a:solidFill>
                <a:latin typeface="Century Gothic" panose="020B0502020202020204" pitchFamily="34" charset="0"/>
              </a:defRPr>
            </a:lvl4pPr>
            <a:lvl5pPr marL="1036638" indent="-169863">
              <a:lnSpc>
                <a:spcPct val="150000"/>
              </a:lnSpc>
              <a:buClr>
                <a:srgbClr val="FF5A5A"/>
              </a:buClr>
              <a:buFont typeface="Arial" panose="020B0604020202020204" pitchFamily="34" charset="0"/>
              <a:buChar char="•"/>
              <a:tabLst/>
              <a:defRPr sz="1200">
                <a:solidFill>
                  <a:schemeClr val="bg2"/>
                </a:solidFill>
                <a:latin typeface="Century Gothic" panose="020B0502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4737283B-E040-3A45-A872-FBF3D45B805A}"/>
              </a:ext>
            </a:extLst>
          </p:cNvPr>
          <p:cNvSpPr>
            <a:spLocks noGrp="1"/>
          </p:cNvSpPr>
          <p:nvPr>
            <p:ph type="sldNum" sz="quarter" idx="12"/>
          </p:nvPr>
        </p:nvSpPr>
        <p:spPr/>
        <p:txBody>
          <a:bodyPr/>
          <a:lstStyle>
            <a:lvl1pPr>
              <a:defRPr>
                <a:latin typeface="Century Gothic" panose="020B0502020202020204" pitchFamily="34" charset="0"/>
              </a:defRPr>
            </a:lvl1pPr>
          </a:lstStyle>
          <a:p>
            <a:fld id="{2F8AF2E6-64A8-0F46-AF27-0A96D82A033B}" type="slidenum">
              <a:rPr lang="en-US" smtClean="0"/>
              <a:pPr/>
              <a:t>‹#›</a:t>
            </a:fld>
            <a:endParaRPr lang="en-US"/>
          </a:p>
        </p:txBody>
      </p:sp>
    </p:spTree>
    <p:extLst>
      <p:ext uri="{BB962C8B-B14F-4D97-AF65-F5344CB8AC3E}">
        <p14:creationId xmlns:p14="http://schemas.microsoft.com/office/powerpoint/2010/main" val="112790955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26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854583" y="1171169"/>
            <a:ext cx="9833429" cy="1028700"/>
          </a:xfrm>
        </p:spPr>
        <p:txBody>
          <a:bodyPr/>
          <a:lstStyle>
            <a:lvl1pPr>
              <a:defRPr sz="3200">
                <a:latin typeface="Prometo Medium" panose="020B0704030203060203" pitchFamily="34" charset="0"/>
              </a:defRPr>
            </a:lvl1pPr>
          </a:lstStyle>
          <a:p>
            <a:r>
              <a:rPr lang="en-US"/>
              <a:t>Click to edit Master title style</a:t>
            </a:r>
          </a:p>
        </p:txBody>
      </p:sp>
      <p:sp>
        <p:nvSpPr>
          <p:cNvPr id="3" name="Slide Number Placeholder 2"/>
          <p:cNvSpPr>
            <a:spLocks noGrp="1"/>
          </p:cNvSpPr>
          <p:nvPr>
            <p:ph type="sldNum" sz="quarter" idx="10"/>
          </p:nvPr>
        </p:nvSpPr>
        <p:spPr/>
        <p:txBody>
          <a:bodyPr/>
          <a:lstStyle>
            <a:lvl1pPr>
              <a:defRPr>
                <a:latin typeface="Century Gothic" panose="020B0502020202020204" pitchFamily="34" charset="0"/>
              </a:defRPr>
            </a:lvl1pPr>
          </a:lstStyle>
          <a:p>
            <a:fld id="{D8D877B3-D348-4611-9BDB-C5374591D951}" type="slidenum">
              <a:rPr lang="en-US" smtClean="0"/>
              <a:pPr/>
              <a:t>‹#›</a:t>
            </a:fld>
            <a:endParaRPr lang="en-US"/>
          </a:p>
        </p:txBody>
      </p:sp>
      <p:sp>
        <p:nvSpPr>
          <p:cNvPr id="6" name="Picture Placeholder 7"/>
          <p:cNvSpPr>
            <a:spLocks noGrp="1"/>
          </p:cNvSpPr>
          <p:nvPr>
            <p:ph type="pic" sz="quarter" idx="13"/>
          </p:nvPr>
        </p:nvSpPr>
        <p:spPr>
          <a:xfrm>
            <a:off x="1596571" y="2318838"/>
            <a:ext cx="2273064" cy="2273064"/>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a:p>
        </p:txBody>
      </p:sp>
      <p:sp>
        <p:nvSpPr>
          <p:cNvPr id="11" name="Picture Placeholder 7"/>
          <p:cNvSpPr>
            <a:spLocks noGrp="1"/>
          </p:cNvSpPr>
          <p:nvPr>
            <p:ph type="pic" sz="quarter" idx="14"/>
          </p:nvPr>
        </p:nvSpPr>
        <p:spPr>
          <a:xfrm>
            <a:off x="4959468" y="2318838"/>
            <a:ext cx="2273064" cy="2273064"/>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a:p>
        </p:txBody>
      </p:sp>
      <p:sp>
        <p:nvSpPr>
          <p:cNvPr id="12" name="Picture Placeholder 7"/>
          <p:cNvSpPr>
            <a:spLocks noGrp="1"/>
          </p:cNvSpPr>
          <p:nvPr>
            <p:ph type="pic" sz="quarter" idx="15"/>
          </p:nvPr>
        </p:nvSpPr>
        <p:spPr>
          <a:xfrm>
            <a:off x="8322365" y="2318838"/>
            <a:ext cx="2273064" cy="2273064"/>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a:p>
        </p:txBody>
      </p:sp>
    </p:spTree>
    <p:extLst>
      <p:ext uri="{BB962C8B-B14F-4D97-AF65-F5344CB8AC3E}">
        <p14:creationId xmlns:p14="http://schemas.microsoft.com/office/powerpoint/2010/main" val="426548525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34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lvl1pPr>
              <a:defRPr>
                <a:latin typeface="Century Gothic" panose="020B0502020202020204" pitchFamily="34" charset="0"/>
              </a:defRPr>
            </a:lvl1pPr>
          </a:lstStyle>
          <a:p>
            <a:fld id="{D8D877B3-D348-4611-9BDB-C5374591D951}" type="slidenum">
              <a:rPr lang="en-US" smtClean="0"/>
              <a:pPr/>
              <a:t>‹#›</a:t>
            </a:fld>
            <a:endParaRPr lang="en-US"/>
          </a:p>
        </p:txBody>
      </p:sp>
      <p:sp>
        <p:nvSpPr>
          <p:cNvPr id="5" name="Picture Placeholder 4"/>
          <p:cNvSpPr>
            <a:spLocks noGrp="1"/>
          </p:cNvSpPr>
          <p:nvPr>
            <p:ph type="pic" sz="quarter" idx="14"/>
          </p:nvPr>
        </p:nvSpPr>
        <p:spPr>
          <a:xfrm>
            <a:off x="0" y="0"/>
            <a:ext cx="12192000" cy="6858000"/>
          </a:xfrm>
          <a:prstGeom prst="rect">
            <a:avLst/>
          </a:prstGeom>
          <a:gradFill>
            <a:gsLst>
              <a:gs pos="0">
                <a:schemeClr val="bg1">
                  <a:lumMod val="85000"/>
                </a:schemeClr>
              </a:gs>
              <a:gs pos="99000">
                <a:schemeClr val="bg1">
                  <a:lumMod val="75000"/>
                </a:schemeClr>
              </a:gs>
            </a:gsLst>
            <a:lin ang="5400000" scaled="1"/>
          </a:gradFill>
          <a:ln>
            <a:noFill/>
          </a:ln>
        </p:spPr>
        <p:txBody>
          <a:bodyPr wrap="square" anchor="ctr">
            <a:noAutofit/>
          </a:bodyPr>
          <a:lstStyle>
            <a:lvl1pPr algn="ctr">
              <a:defRPr sz="1200">
                <a:solidFill>
                  <a:schemeClr val="tx1"/>
                </a:solidFill>
                <a:latin typeface="Century Gothic" panose="020B0502020202020204" pitchFamily="34" charset="0"/>
              </a:defRPr>
            </a:lvl1pPr>
          </a:lstStyle>
          <a:p>
            <a:endParaRPr lang="en-US"/>
          </a:p>
        </p:txBody>
      </p:sp>
    </p:spTree>
    <p:extLst>
      <p:ext uri="{BB962C8B-B14F-4D97-AF65-F5344CB8AC3E}">
        <p14:creationId xmlns:p14="http://schemas.microsoft.com/office/powerpoint/2010/main" val="13597984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46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lvl1pPr>
              <a:defRPr>
                <a:latin typeface="Century Gothic" panose="020B0502020202020204" pitchFamily="34" charset="0"/>
              </a:defRPr>
            </a:lvl1pPr>
          </a:lstStyle>
          <a:p>
            <a:fld id="{D8D877B3-D348-4611-9BDB-C5374591D951}" type="slidenum">
              <a:rPr lang="en-US" smtClean="0"/>
              <a:pPr/>
              <a:t>‹#›</a:t>
            </a:fld>
            <a:endParaRPr lang="en-US"/>
          </a:p>
        </p:txBody>
      </p:sp>
      <p:sp>
        <p:nvSpPr>
          <p:cNvPr id="5" name="Picture Placeholder 4"/>
          <p:cNvSpPr>
            <a:spLocks noGrp="1"/>
          </p:cNvSpPr>
          <p:nvPr>
            <p:ph type="pic" sz="quarter" idx="14"/>
          </p:nvPr>
        </p:nvSpPr>
        <p:spPr>
          <a:xfrm>
            <a:off x="-1" y="0"/>
            <a:ext cx="6134793" cy="6858000"/>
          </a:xfrm>
          <a:prstGeom prst="rect">
            <a:avLst/>
          </a:prstGeom>
          <a:gradFill>
            <a:gsLst>
              <a:gs pos="0">
                <a:schemeClr val="bg1">
                  <a:lumMod val="85000"/>
                </a:schemeClr>
              </a:gs>
              <a:gs pos="99000">
                <a:schemeClr val="bg1">
                  <a:lumMod val="75000"/>
                </a:schemeClr>
              </a:gs>
            </a:gsLst>
            <a:lin ang="5400000" scaled="1"/>
          </a:gradFill>
          <a:ln>
            <a:noFill/>
          </a:ln>
        </p:spPr>
        <p:txBody>
          <a:bodyPr wrap="square" anchor="ctr">
            <a:noAutofit/>
          </a:bodyPr>
          <a:lstStyle>
            <a:lvl1pPr algn="ctr">
              <a:defRPr sz="1200">
                <a:solidFill>
                  <a:schemeClr val="tx1"/>
                </a:solidFill>
                <a:latin typeface="Century Gothic" panose="020B0502020202020204" pitchFamily="34" charset="0"/>
              </a:defRPr>
            </a:lvl1pPr>
          </a:lstStyle>
          <a:p>
            <a:endParaRPr lang="en-US"/>
          </a:p>
        </p:txBody>
      </p:sp>
      <p:sp>
        <p:nvSpPr>
          <p:cNvPr id="6" name="Picture Placeholder 4"/>
          <p:cNvSpPr>
            <a:spLocks noGrp="1"/>
          </p:cNvSpPr>
          <p:nvPr>
            <p:ph type="pic" sz="quarter" idx="15"/>
          </p:nvPr>
        </p:nvSpPr>
        <p:spPr>
          <a:xfrm>
            <a:off x="6057207" y="0"/>
            <a:ext cx="6134793" cy="6858000"/>
          </a:xfrm>
          <a:prstGeom prst="rect">
            <a:avLst/>
          </a:prstGeom>
          <a:gradFill>
            <a:gsLst>
              <a:gs pos="0">
                <a:schemeClr val="bg1">
                  <a:lumMod val="85000"/>
                </a:schemeClr>
              </a:gs>
              <a:gs pos="99000">
                <a:schemeClr val="bg1">
                  <a:lumMod val="75000"/>
                </a:schemeClr>
              </a:gs>
            </a:gsLst>
            <a:lin ang="5400000" scaled="1"/>
          </a:gradFill>
          <a:ln>
            <a:noFill/>
          </a:ln>
        </p:spPr>
        <p:txBody>
          <a:bodyPr wrap="square" anchor="ctr">
            <a:noAutofit/>
          </a:bodyPr>
          <a:lstStyle>
            <a:lvl1pPr algn="ctr">
              <a:defRPr sz="1200">
                <a:solidFill>
                  <a:schemeClr val="tx1"/>
                </a:solidFill>
                <a:latin typeface="Century Gothic" panose="020B0502020202020204" pitchFamily="34" charset="0"/>
              </a:defRPr>
            </a:lvl1pPr>
          </a:lstStyle>
          <a:p>
            <a:endParaRPr lang="en-US"/>
          </a:p>
        </p:txBody>
      </p:sp>
    </p:spTree>
    <p:extLst>
      <p:ext uri="{BB962C8B-B14F-4D97-AF65-F5344CB8AC3E}">
        <p14:creationId xmlns:p14="http://schemas.microsoft.com/office/powerpoint/2010/main" val="5137219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36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863329" y="2307032"/>
            <a:ext cx="4187371" cy="1783443"/>
          </a:xfrm>
        </p:spPr>
        <p:txBody>
          <a:bodyPr/>
          <a:lstStyle>
            <a:lvl1pPr>
              <a:lnSpc>
                <a:spcPct val="100000"/>
              </a:lnSpc>
              <a:defRPr sz="4000">
                <a:latin typeface="Prometo Medium" panose="020B0704030203060203" pitchFamily="34" charset="0"/>
              </a:defRPr>
            </a:lvl1pPr>
          </a:lstStyle>
          <a:p>
            <a:r>
              <a:rPr lang="en-US"/>
              <a:t>Click to edit Master title style</a:t>
            </a:r>
          </a:p>
        </p:txBody>
      </p:sp>
      <p:sp>
        <p:nvSpPr>
          <p:cNvPr id="3" name="Slide Number Placeholder 2"/>
          <p:cNvSpPr>
            <a:spLocks noGrp="1"/>
          </p:cNvSpPr>
          <p:nvPr>
            <p:ph type="sldNum" sz="quarter" idx="10"/>
          </p:nvPr>
        </p:nvSpPr>
        <p:spPr/>
        <p:txBody>
          <a:bodyPr/>
          <a:lstStyle>
            <a:lvl1pPr>
              <a:defRPr>
                <a:latin typeface="Century Gothic" panose="020B0502020202020204" pitchFamily="34" charset="0"/>
              </a:defRPr>
            </a:lvl1pPr>
          </a:lstStyle>
          <a:p>
            <a:fld id="{D8D877B3-D348-4611-9BDB-C5374591D951}" type="slidenum">
              <a:rPr lang="en-US" smtClean="0"/>
              <a:pPr/>
              <a:t>‹#›</a:t>
            </a:fld>
            <a:endParaRPr lang="en-US"/>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H="1">
            <a:off x="2514600" y="-412387"/>
            <a:ext cx="5359399" cy="9161367"/>
          </a:xfrm>
          <a:prstGeom prst="rect">
            <a:avLst/>
          </a:prstGeom>
        </p:spPr>
      </p:pic>
      <p:pic>
        <p:nvPicPr>
          <p:cNvPr id="7" name="Picture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234302" y="1633719"/>
            <a:ext cx="2064897" cy="4209756"/>
          </a:xfrm>
          <a:prstGeom prst="rect">
            <a:avLst/>
          </a:prstGeom>
        </p:spPr>
      </p:pic>
      <p:sp>
        <p:nvSpPr>
          <p:cNvPr id="8" name="Picture Placeholder 4"/>
          <p:cNvSpPr>
            <a:spLocks noGrp="1"/>
          </p:cNvSpPr>
          <p:nvPr>
            <p:ph type="pic" sz="quarter" idx="14"/>
          </p:nvPr>
        </p:nvSpPr>
        <p:spPr>
          <a:xfrm>
            <a:off x="4368800" y="2171700"/>
            <a:ext cx="1790700" cy="3162300"/>
          </a:xfrm>
          <a:prstGeom prst="rect">
            <a:avLst/>
          </a:prstGeom>
          <a:gradFill>
            <a:gsLst>
              <a:gs pos="0">
                <a:schemeClr val="bg1">
                  <a:lumMod val="85000"/>
                </a:schemeClr>
              </a:gs>
              <a:gs pos="99000">
                <a:schemeClr val="bg1">
                  <a:lumMod val="75000"/>
                </a:schemeClr>
              </a:gs>
            </a:gsLst>
            <a:lin ang="5400000" scaled="1"/>
          </a:gradFill>
          <a:ln>
            <a:noFill/>
          </a:ln>
        </p:spPr>
        <p:txBody>
          <a:bodyPr wrap="square" anchor="ctr">
            <a:noAutofit/>
          </a:bodyPr>
          <a:lstStyle>
            <a:lvl1pPr algn="ctr">
              <a:defRPr sz="1200">
                <a:solidFill>
                  <a:schemeClr val="tx1"/>
                </a:solidFill>
                <a:latin typeface="Century Gothic" panose="020B0502020202020204" pitchFamily="34" charset="0"/>
              </a:defRPr>
            </a:lvl1pPr>
          </a:lstStyle>
          <a:p>
            <a:endParaRPr lang="en-US"/>
          </a:p>
        </p:txBody>
      </p:sp>
    </p:spTree>
    <p:extLst>
      <p:ext uri="{BB962C8B-B14F-4D97-AF65-F5344CB8AC3E}">
        <p14:creationId xmlns:p14="http://schemas.microsoft.com/office/powerpoint/2010/main" val="140101280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44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lvl1pPr>
              <a:defRPr>
                <a:latin typeface="Century Gothic" panose="020B0502020202020204" pitchFamily="34" charset="0"/>
              </a:defRPr>
            </a:lvl1pPr>
          </a:lstStyle>
          <a:p>
            <a:fld id="{D8D877B3-D348-4611-9BDB-C5374591D951}" type="slidenum">
              <a:rPr lang="en-US" smtClean="0"/>
              <a:pPr/>
              <a:t>‹#›</a:t>
            </a:fld>
            <a:endParaRPr lang="en-US"/>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602997" y="465318"/>
            <a:ext cx="2915798" cy="5944509"/>
          </a:xfrm>
          <a:prstGeom prst="rect">
            <a:avLst/>
          </a:prstGeom>
        </p:spPr>
      </p:pic>
      <p:sp>
        <p:nvSpPr>
          <p:cNvPr id="8" name="Picture Placeholder 4"/>
          <p:cNvSpPr>
            <a:spLocks noGrp="1"/>
          </p:cNvSpPr>
          <p:nvPr>
            <p:ph type="pic" sz="quarter" idx="14"/>
          </p:nvPr>
        </p:nvSpPr>
        <p:spPr>
          <a:xfrm>
            <a:off x="4796591" y="1211482"/>
            <a:ext cx="2528610" cy="4465418"/>
          </a:xfrm>
          <a:prstGeom prst="rect">
            <a:avLst/>
          </a:prstGeom>
          <a:gradFill>
            <a:gsLst>
              <a:gs pos="0">
                <a:schemeClr val="bg1">
                  <a:lumMod val="85000"/>
                </a:schemeClr>
              </a:gs>
              <a:gs pos="99000">
                <a:schemeClr val="bg1">
                  <a:lumMod val="75000"/>
                </a:schemeClr>
              </a:gs>
            </a:gsLst>
            <a:lin ang="5400000" scaled="1"/>
          </a:gradFill>
          <a:ln>
            <a:noFill/>
          </a:ln>
        </p:spPr>
        <p:txBody>
          <a:bodyPr wrap="square" anchor="ctr">
            <a:noAutofit/>
          </a:bodyPr>
          <a:lstStyle>
            <a:lvl1pPr algn="ctr">
              <a:defRPr sz="1200">
                <a:solidFill>
                  <a:schemeClr val="tx1"/>
                </a:solidFill>
                <a:latin typeface="Century Gothic" panose="020B0502020202020204" pitchFamily="34" charset="0"/>
              </a:defRPr>
            </a:lvl1pPr>
          </a:lstStyle>
          <a:p>
            <a:endParaRPr lang="en-US"/>
          </a:p>
        </p:txBody>
      </p:sp>
      <p:sp>
        <p:nvSpPr>
          <p:cNvPr id="9" name="Picture Placeholder 4"/>
          <p:cNvSpPr>
            <a:spLocks noGrp="1"/>
          </p:cNvSpPr>
          <p:nvPr>
            <p:ph type="pic" sz="quarter" idx="15"/>
          </p:nvPr>
        </p:nvSpPr>
        <p:spPr>
          <a:xfrm>
            <a:off x="7641391" y="1211482"/>
            <a:ext cx="2528610" cy="4465418"/>
          </a:xfrm>
          <a:prstGeom prst="rect">
            <a:avLst/>
          </a:prstGeom>
          <a:gradFill>
            <a:gsLst>
              <a:gs pos="0">
                <a:schemeClr val="bg1">
                  <a:lumMod val="85000"/>
                </a:schemeClr>
              </a:gs>
              <a:gs pos="99000">
                <a:schemeClr val="bg1">
                  <a:lumMod val="75000"/>
                </a:schemeClr>
              </a:gs>
            </a:gsLst>
            <a:lin ang="5400000" scaled="1"/>
          </a:gradFill>
          <a:ln>
            <a:noFill/>
          </a:ln>
        </p:spPr>
        <p:txBody>
          <a:bodyPr wrap="square" anchor="ctr">
            <a:noAutofit/>
          </a:bodyPr>
          <a:lstStyle>
            <a:lvl1pPr algn="ctr">
              <a:defRPr sz="1200">
                <a:solidFill>
                  <a:schemeClr val="tx1"/>
                </a:solidFill>
                <a:latin typeface="Century Gothic" panose="020B0502020202020204" pitchFamily="34" charset="0"/>
              </a:defRPr>
            </a:lvl1pPr>
          </a:lstStyle>
          <a:p>
            <a:endParaRPr lang="en-US"/>
          </a:p>
        </p:txBody>
      </p:sp>
      <p:sp>
        <p:nvSpPr>
          <p:cNvPr id="12" name="Picture Placeholder 4"/>
          <p:cNvSpPr>
            <a:spLocks noGrp="1"/>
          </p:cNvSpPr>
          <p:nvPr>
            <p:ph type="pic" sz="quarter" idx="18"/>
          </p:nvPr>
        </p:nvSpPr>
        <p:spPr>
          <a:xfrm>
            <a:off x="1918893" y="1211482"/>
            <a:ext cx="2528610" cy="4465418"/>
          </a:xfrm>
          <a:prstGeom prst="rect">
            <a:avLst/>
          </a:prstGeom>
          <a:gradFill>
            <a:gsLst>
              <a:gs pos="0">
                <a:schemeClr val="bg1">
                  <a:lumMod val="85000"/>
                </a:schemeClr>
              </a:gs>
              <a:gs pos="99000">
                <a:schemeClr val="bg1">
                  <a:lumMod val="75000"/>
                </a:schemeClr>
              </a:gs>
            </a:gsLst>
            <a:lin ang="5400000" scaled="1"/>
          </a:gradFill>
          <a:ln>
            <a:noFill/>
          </a:ln>
        </p:spPr>
        <p:txBody>
          <a:bodyPr wrap="square" anchor="ctr">
            <a:noAutofit/>
          </a:bodyPr>
          <a:lstStyle>
            <a:lvl1pPr algn="ctr">
              <a:defRPr sz="1200">
                <a:solidFill>
                  <a:schemeClr val="tx1"/>
                </a:solidFill>
                <a:latin typeface="Century Gothic" panose="020B0502020202020204" pitchFamily="34" charset="0"/>
              </a:defRPr>
            </a:lvl1pPr>
          </a:lstStyle>
          <a:p>
            <a:endParaRPr lang="en-US"/>
          </a:p>
        </p:txBody>
      </p:sp>
    </p:spTree>
    <p:extLst>
      <p:ext uri="{BB962C8B-B14F-4D97-AF65-F5344CB8AC3E}">
        <p14:creationId xmlns:p14="http://schemas.microsoft.com/office/powerpoint/2010/main" val="320766464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37_Custom Layout">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136523" y="-7716539"/>
            <a:ext cx="2935516" cy="22532368"/>
          </a:xfrm>
          <a:prstGeom prst="rect">
            <a:avLst/>
          </a:prstGeom>
        </p:spPr>
      </p:pic>
      <p:sp>
        <p:nvSpPr>
          <p:cNvPr id="11" name="Picture Placeholder 4"/>
          <p:cNvSpPr>
            <a:spLocks noGrp="1"/>
          </p:cNvSpPr>
          <p:nvPr>
            <p:ph type="pic" sz="quarter" idx="14"/>
          </p:nvPr>
        </p:nvSpPr>
        <p:spPr>
          <a:xfrm>
            <a:off x="4683531" y="2389412"/>
            <a:ext cx="1829708" cy="2286000"/>
          </a:xfrm>
          <a:prstGeom prst="rect">
            <a:avLst/>
          </a:prstGeom>
          <a:gradFill>
            <a:gsLst>
              <a:gs pos="0">
                <a:schemeClr val="bg1">
                  <a:lumMod val="85000"/>
                </a:schemeClr>
              </a:gs>
              <a:gs pos="99000">
                <a:schemeClr val="bg1">
                  <a:lumMod val="75000"/>
                </a:schemeClr>
              </a:gs>
            </a:gsLst>
            <a:lin ang="5400000" scaled="1"/>
          </a:gradFill>
          <a:ln>
            <a:noFill/>
          </a:ln>
        </p:spPr>
        <p:txBody>
          <a:bodyPr wrap="square" anchor="ctr">
            <a:noAutofit/>
          </a:bodyPr>
          <a:lstStyle>
            <a:lvl1pPr algn="ctr">
              <a:defRPr sz="1200">
                <a:solidFill>
                  <a:schemeClr val="tx1"/>
                </a:solidFill>
                <a:latin typeface="Century Gothic" panose="020B0502020202020204" pitchFamily="34" charset="0"/>
              </a:defRPr>
            </a:lvl1pPr>
          </a:lstStyle>
          <a:p>
            <a:endParaRPr lang="en-US"/>
          </a:p>
        </p:txBody>
      </p:sp>
      <p:sp>
        <p:nvSpPr>
          <p:cNvPr id="2" name="Title 1"/>
          <p:cNvSpPr>
            <a:spLocks noGrp="1"/>
          </p:cNvSpPr>
          <p:nvPr>
            <p:ph type="title"/>
          </p:nvPr>
        </p:nvSpPr>
        <p:spPr>
          <a:xfrm>
            <a:off x="859827" y="2307032"/>
            <a:ext cx="4187371" cy="1783443"/>
          </a:xfrm>
        </p:spPr>
        <p:txBody>
          <a:bodyPr/>
          <a:lstStyle>
            <a:lvl1pPr>
              <a:lnSpc>
                <a:spcPct val="100000"/>
              </a:lnSpc>
              <a:defRPr sz="4000">
                <a:latin typeface="Prometo Medium" panose="020B0704030203060203" pitchFamily="34" charset="0"/>
              </a:defRPr>
            </a:lvl1pPr>
          </a:lstStyle>
          <a:p>
            <a:r>
              <a:rPr lang="en-US"/>
              <a:t>Click to edit Master title style</a:t>
            </a:r>
          </a:p>
        </p:txBody>
      </p:sp>
      <p:sp>
        <p:nvSpPr>
          <p:cNvPr id="3" name="Slide Number Placeholder 2"/>
          <p:cNvSpPr>
            <a:spLocks noGrp="1"/>
          </p:cNvSpPr>
          <p:nvPr>
            <p:ph type="sldNum" sz="quarter" idx="10"/>
          </p:nvPr>
        </p:nvSpPr>
        <p:spPr/>
        <p:txBody>
          <a:bodyPr/>
          <a:lstStyle>
            <a:lvl1pPr>
              <a:defRPr>
                <a:latin typeface="Century Gothic" panose="020B0502020202020204" pitchFamily="34" charset="0"/>
              </a:defRPr>
            </a:lvl1pPr>
          </a:lstStyle>
          <a:p>
            <a:fld id="{D8D877B3-D348-4611-9BDB-C5374591D951}" type="slidenum">
              <a:rPr lang="en-US" smtClean="0"/>
              <a:pPr/>
              <a:t>‹#›</a:t>
            </a:fld>
            <a:endParaRPr lang="en-US"/>
          </a:p>
        </p:txBody>
      </p:sp>
    </p:spTree>
    <p:extLst>
      <p:ext uri="{BB962C8B-B14F-4D97-AF65-F5344CB8AC3E}">
        <p14:creationId xmlns:p14="http://schemas.microsoft.com/office/powerpoint/2010/main" val="106437913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38_Custom Layou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694264" y="1551026"/>
            <a:ext cx="5189635" cy="4363312"/>
          </a:xfrm>
          <a:prstGeom prst="rect">
            <a:avLst/>
          </a:prstGeom>
        </p:spPr>
      </p:pic>
      <p:sp>
        <p:nvSpPr>
          <p:cNvPr id="11" name="Picture Placeholder 4"/>
          <p:cNvSpPr>
            <a:spLocks noGrp="1"/>
          </p:cNvSpPr>
          <p:nvPr>
            <p:ph type="pic" sz="quarter" idx="14"/>
          </p:nvPr>
        </p:nvSpPr>
        <p:spPr>
          <a:xfrm>
            <a:off x="5884154" y="1805212"/>
            <a:ext cx="4809245" cy="2703288"/>
          </a:xfrm>
          <a:prstGeom prst="rect">
            <a:avLst/>
          </a:prstGeom>
          <a:gradFill>
            <a:gsLst>
              <a:gs pos="0">
                <a:schemeClr val="bg1">
                  <a:lumMod val="85000"/>
                </a:schemeClr>
              </a:gs>
              <a:gs pos="99000">
                <a:schemeClr val="bg1">
                  <a:lumMod val="75000"/>
                </a:schemeClr>
              </a:gs>
            </a:gsLst>
            <a:lin ang="5400000" scaled="1"/>
          </a:gradFill>
          <a:ln>
            <a:noFill/>
          </a:ln>
        </p:spPr>
        <p:txBody>
          <a:bodyPr wrap="square" anchor="ctr">
            <a:noAutofit/>
          </a:bodyPr>
          <a:lstStyle>
            <a:lvl1pPr algn="ctr">
              <a:defRPr sz="1200">
                <a:solidFill>
                  <a:schemeClr val="tx1"/>
                </a:solidFill>
                <a:latin typeface="Century Gothic" panose="020B0502020202020204" pitchFamily="34" charset="0"/>
              </a:defRPr>
            </a:lvl1pPr>
          </a:lstStyle>
          <a:p>
            <a:endParaRPr lang="en-US"/>
          </a:p>
        </p:txBody>
      </p:sp>
      <p:sp>
        <p:nvSpPr>
          <p:cNvPr id="2" name="Title 1"/>
          <p:cNvSpPr>
            <a:spLocks noGrp="1"/>
          </p:cNvSpPr>
          <p:nvPr>
            <p:ph type="title"/>
          </p:nvPr>
        </p:nvSpPr>
        <p:spPr>
          <a:xfrm>
            <a:off x="863325" y="2307032"/>
            <a:ext cx="4187371" cy="1783443"/>
          </a:xfrm>
        </p:spPr>
        <p:txBody>
          <a:bodyPr/>
          <a:lstStyle>
            <a:lvl1pPr>
              <a:lnSpc>
                <a:spcPct val="100000"/>
              </a:lnSpc>
              <a:defRPr sz="4000">
                <a:latin typeface="Prometo Medium" panose="020B0704030203060203" pitchFamily="34" charset="0"/>
              </a:defRPr>
            </a:lvl1pPr>
          </a:lstStyle>
          <a:p>
            <a:r>
              <a:rPr lang="en-US"/>
              <a:t>Click to edit Master title style</a:t>
            </a:r>
          </a:p>
        </p:txBody>
      </p:sp>
      <p:sp>
        <p:nvSpPr>
          <p:cNvPr id="3" name="Slide Number Placeholder 2"/>
          <p:cNvSpPr>
            <a:spLocks noGrp="1"/>
          </p:cNvSpPr>
          <p:nvPr>
            <p:ph type="sldNum" sz="quarter" idx="10"/>
          </p:nvPr>
        </p:nvSpPr>
        <p:spPr/>
        <p:txBody>
          <a:bodyPr/>
          <a:lstStyle>
            <a:lvl1pPr>
              <a:defRPr>
                <a:latin typeface="Century Gothic" panose="020B0502020202020204" pitchFamily="34" charset="0"/>
              </a:defRPr>
            </a:lvl1pPr>
          </a:lstStyle>
          <a:p>
            <a:fld id="{D8D877B3-D348-4611-9BDB-C5374591D951}" type="slidenum">
              <a:rPr lang="en-US" smtClean="0"/>
              <a:pPr/>
              <a:t>‹#›</a:t>
            </a:fld>
            <a:endParaRPr lang="en-US"/>
          </a:p>
        </p:txBody>
      </p:sp>
    </p:spTree>
    <p:extLst>
      <p:ext uri="{BB962C8B-B14F-4D97-AF65-F5344CB8AC3E}">
        <p14:creationId xmlns:p14="http://schemas.microsoft.com/office/powerpoint/2010/main" val="164352457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39_Custom Layout">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285240" y="1277828"/>
            <a:ext cx="7470157" cy="4386036"/>
          </a:xfrm>
          <a:prstGeom prst="rect">
            <a:avLst/>
          </a:prstGeom>
        </p:spPr>
      </p:pic>
      <p:sp>
        <p:nvSpPr>
          <p:cNvPr id="11" name="Picture Placeholder 4"/>
          <p:cNvSpPr>
            <a:spLocks noGrp="1"/>
          </p:cNvSpPr>
          <p:nvPr>
            <p:ph type="pic" sz="quarter" idx="14"/>
          </p:nvPr>
        </p:nvSpPr>
        <p:spPr>
          <a:xfrm>
            <a:off x="5200072" y="1602012"/>
            <a:ext cx="5641445" cy="3537119"/>
          </a:xfrm>
          <a:prstGeom prst="rect">
            <a:avLst/>
          </a:prstGeom>
          <a:gradFill>
            <a:gsLst>
              <a:gs pos="0">
                <a:schemeClr val="bg1">
                  <a:lumMod val="85000"/>
                </a:schemeClr>
              </a:gs>
              <a:gs pos="99000">
                <a:schemeClr val="bg1">
                  <a:lumMod val="75000"/>
                </a:schemeClr>
              </a:gs>
            </a:gsLst>
            <a:lin ang="5400000" scaled="1"/>
          </a:gradFill>
          <a:ln>
            <a:noFill/>
          </a:ln>
        </p:spPr>
        <p:txBody>
          <a:bodyPr wrap="square" anchor="ctr">
            <a:noAutofit/>
          </a:bodyPr>
          <a:lstStyle>
            <a:lvl1pPr algn="ctr">
              <a:defRPr sz="1200">
                <a:solidFill>
                  <a:schemeClr val="tx1"/>
                </a:solidFill>
                <a:latin typeface="Century Gothic" panose="020B0502020202020204" pitchFamily="34" charset="0"/>
              </a:defRPr>
            </a:lvl1pPr>
          </a:lstStyle>
          <a:p>
            <a:endParaRPr lang="en-US"/>
          </a:p>
        </p:txBody>
      </p:sp>
      <p:sp>
        <p:nvSpPr>
          <p:cNvPr id="3" name="Slide Number Placeholder 2"/>
          <p:cNvSpPr>
            <a:spLocks noGrp="1"/>
          </p:cNvSpPr>
          <p:nvPr>
            <p:ph type="sldNum" sz="quarter" idx="10"/>
          </p:nvPr>
        </p:nvSpPr>
        <p:spPr/>
        <p:txBody>
          <a:bodyPr/>
          <a:lstStyle>
            <a:lvl1pPr>
              <a:defRPr>
                <a:latin typeface="Century Gothic" panose="020B0502020202020204" pitchFamily="34" charset="0"/>
              </a:defRPr>
            </a:lvl1pPr>
          </a:lstStyle>
          <a:p>
            <a:fld id="{D8D877B3-D348-4611-9BDB-C5374591D951}" type="slidenum">
              <a:rPr lang="en-US" smtClean="0"/>
              <a:pPr/>
              <a:t>‹#›</a:t>
            </a:fld>
            <a:endParaRPr lang="en-US"/>
          </a:p>
        </p:txBody>
      </p:sp>
      <p:sp>
        <p:nvSpPr>
          <p:cNvPr id="6" name="Title 1">
            <a:extLst>
              <a:ext uri="{FF2B5EF4-FFF2-40B4-BE49-F238E27FC236}">
                <a16:creationId xmlns:a16="http://schemas.microsoft.com/office/drawing/2014/main" id="{2AC6E2F5-516F-A44D-B464-9D7A095798B3}"/>
              </a:ext>
            </a:extLst>
          </p:cNvPr>
          <p:cNvSpPr>
            <a:spLocks noGrp="1"/>
          </p:cNvSpPr>
          <p:nvPr>
            <p:ph type="title"/>
          </p:nvPr>
        </p:nvSpPr>
        <p:spPr>
          <a:xfrm>
            <a:off x="863325" y="2307032"/>
            <a:ext cx="4187371" cy="1783443"/>
          </a:xfrm>
        </p:spPr>
        <p:txBody>
          <a:bodyPr/>
          <a:lstStyle>
            <a:lvl1pPr>
              <a:lnSpc>
                <a:spcPct val="100000"/>
              </a:lnSpc>
              <a:defRPr sz="4000">
                <a:latin typeface="Prometo Medium" panose="020B0704030203060203" pitchFamily="34" charset="0"/>
              </a:defRPr>
            </a:lvl1pPr>
          </a:lstStyle>
          <a:p>
            <a:r>
              <a:rPr lang="en-US"/>
              <a:t>Click to edit Master title style</a:t>
            </a:r>
          </a:p>
        </p:txBody>
      </p:sp>
    </p:spTree>
    <p:extLst>
      <p:ext uri="{BB962C8B-B14F-4D97-AF65-F5344CB8AC3E}">
        <p14:creationId xmlns:p14="http://schemas.microsoft.com/office/powerpoint/2010/main" val="222367063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40_Custom Layou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109454" y="913305"/>
            <a:ext cx="5343632" cy="7508718"/>
          </a:xfrm>
          <a:prstGeom prst="rect">
            <a:avLst/>
          </a:prstGeom>
        </p:spPr>
      </p:pic>
      <p:sp>
        <p:nvSpPr>
          <p:cNvPr id="11" name="Picture Placeholder 4"/>
          <p:cNvSpPr>
            <a:spLocks noGrp="1"/>
          </p:cNvSpPr>
          <p:nvPr>
            <p:ph type="pic" sz="quarter" idx="14"/>
          </p:nvPr>
        </p:nvSpPr>
        <p:spPr>
          <a:xfrm>
            <a:off x="5553954" y="1690912"/>
            <a:ext cx="4453646" cy="5941788"/>
          </a:xfrm>
          <a:prstGeom prst="rect">
            <a:avLst/>
          </a:prstGeom>
          <a:gradFill>
            <a:gsLst>
              <a:gs pos="0">
                <a:schemeClr val="bg1">
                  <a:lumMod val="85000"/>
                </a:schemeClr>
              </a:gs>
              <a:gs pos="99000">
                <a:schemeClr val="bg1">
                  <a:lumMod val="75000"/>
                </a:schemeClr>
              </a:gs>
            </a:gsLst>
            <a:lin ang="5400000" scaled="1"/>
          </a:gradFill>
          <a:ln>
            <a:noFill/>
          </a:ln>
        </p:spPr>
        <p:txBody>
          <a:bodyPr wrap="square" anchor="ctr">
            <a:noAutofit/>
          </a:bodyPr>
          <a:lstStyle>
            <a:lvl1pPr algn="ctr">
              <a:defRPr sz="1200">
                <a:solidFill>
                  <a:schemeClr val="tx1"/>
                </a:solidFill>
                <a:latin typeface="Century Gothic" panose="020B0502020202020204" pitchFamily="34" charset="0"/>
              </a:defRPr>
            </a:lvl1pPr>
          </a:lstStyle>
          <a:p>
            <a:endParaRPr lang="en-US"/>
          </a:p>
        </p:txBody>
      </p:sp>
      <p:sp>
        <p:nvSpPr>
          <p:cNvPr id="3" name="Slide Number Placeholder 2"/>
          <p:cNvSpPr>
            <a:spLocks noGrp="1"/>
          </p:cNvSpPr>
          <p:nvPr>
            <p:ph type="sldNum" sz="quarter" idx="10"/>
          </p:nvPr>
        </p:nvSpPr>
        <p:spPr/>
        <p:txBody>
          <a:bodyPr/>
          <a:lstStyle>
            <a:lvl1pPr>
              <a:defRPr>
                <a:latin typeface="Century Gothic" panose="020B0502020202020204" pitchFamily="34" charset="0"/>
              </a:defRPr>
            </a:lvl1pPr>
          </a:lstStyle>
          <a:p>
            <a:fld id="{D8D877B3-D348-4611-9BDB-C5374591D951}" type="slidenum">
              <a:rPr lang="en-US" smtClean="0"/>
              <a:pPr/>
              <a:t>‹#›</a:t>
            </a:fld>
            <a:endParaRPr lang="en-US"/>
          </a:p>
        </p:txBody>
      </p:sp>
      <p:sp>
        <p:nvSpPr>
          <p:cNvPr id="6" name="Title 1">
            <a:extLst>
              <a:ext uri="{FF2B5EF4-FFF2-40B4-BE49-F238E27FC236}">
                <a16:creationId xmlns:a16="http://schemas.microsoft.com/office/drawing/2014/main" id="{23AC0103-C813-EA42-943D-A7EB9354902F}"/>
              </a:ext>
            </a:extLst>
          </p:cNvPr>
          <p:cNvSpPr>
            <a:spLocks noGrp="1"/>
          </p:cNvSpPr>
          <p:nvPr>
            <p:ph type="title"/>
          </p:nvPr>
        </p:nvSpPr>
        <p:spPr>
          <a:xfrm>
            <a:off x="863325" y="2307032"/>
            <a:ext cx="4187371" cy="1783443"/>
          </a:xfrm>
        </p:spPr>
        <p:txBody>
          <a:bodyPr/>
          <a:lstStyle>
            <a:lvl1pPr>
              <a:lnSpc>
                <a:spcPct val="100000"/>
              </a:lnSpc>
              <a:defRPr sz="4000">
                <a:latin typeface="Prometo Medium" panose="020B0704030203060203" pitchFamily="34" charset="0"/>
              </a:defRPr>
            </a:lvl1pPr>
          </a:lstStyle>
          <a:p>
            <a:r>
              <a:rPr lang="en-US"/>
              <a:t>Click to edit Master title style</a:t>
            </a:r>
          </a:p>
        </p:txBody>
      </p:sp>
    </p:spTree>
    <p:extLst>
      <p:ext uri="{BB962C8B-B14F-4D97-AF65-F5344CB8AC3E}">
        <p14:creationId xmlns:p14="http://schemas.microsoft.com/office/powerpoint/2010/main" val="210527207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41_Custom Layout">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942839" y="1106866"/>
            <a:ext cx="2408238" cy="4909739"/>
          </a:xfrm>
          <a:prstGeom prst="rect">
            <a:avLst/>
          </a:prstGeom>
        </p:spPr>
      </p:pic>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546761" y="1106866"/>
            <a:ext cx="2408238" cy="4909739"/>
          </a:xfrm>
          <a:prstGeom prst="rect">
            <a:avLst/>
          </a:prstGeom>
        </p:spPr>
      </p:pic>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150683" y="1106866"/>
            <a:ext cx="2408238" cy="4909739"/>
          </a:xfrm>
          <a:prstGeom prst="rect">
            <a:avLst/>
          </a:prstGeom>
        </p:spPr>
      </p:pic>
      <p:sp>
        <p:nvSpPr>
          <p:cNvPr id="11" name="Picture Placeholder 4"/>
          <p:cNvSpPr>
            <a:spLocks noGrp="1"/>
          </p:cNvSpPr>
          <p:nvPr>
            <p:ph type="pic" sz="quarter" idx="14"/>
          </p:nvPr>
        </p:nvSpPr>
        <p:spPr>
          <a:xfrm>
            <a:off x="5098854" y="1716652"/>
            <a:ext cx="2114746" cy="3719288"/>
          </a:xfrm>
          <a:prstGeom prst="rect">
            <a:avLst/>
          </a:prstGeom>
          <a:gradFill>
            <a:gsLst>
              <a:gs pos="0">
                <a:schemeClr val="bg1">
                  <a:lumMod val="85000"/>
                </a:schemeClr>
              </a:gs>
              <a:gs pos="99000">
                <a:schemeClr val="bg1">
                  <a:lumMod val="75000"/>
                </a:schemeClr>
              </a:gs>
            </a:gsLst>
            <a:lin ang="5400000" scaled="1"/>
          </a:gradFill>
          <a:ln>
            <a:noFill/>
          </a:ln>
        </p:spPr>
        <p:txBody>
          <a:bodyPr wrap="square" anchor="ctr">
            <a:noAutofit/>
          </a:bodyPr>
          <a:lstStyle>
            <a:lvl1pPr algn="ctr">
              <a:defRPr sz="1200">
                <a:solidFill>
                  <a:schemeClr val="tx1"/>
                </a:solidFill>
                <a:latin typeface="Century Gothic" panose="020B0502020202020204" pitchFamily="34" charset="0"/>
              </a:defRPr>
            </a:lvl1pPr>
          </a:lstStyle>
          <a:p>
            <a:endParaRPr lang="en-US"/>
          </a:p>
        </p:txBody>
      </p:sp>
      <p:sp>
        <p:nvSpPr>
          <p:cNvPr id="3" name="Slide Number Placeholder 2"/>
          <p:cNvSpPr>
            <a:spLocks noGrp="1"/>
          </p:cNvSpPr>
          <p:nvPr>
            <p:ph type="sldNum" sz="quarter" idx="10"/>
          </p:nvPr>
        </p:nvSpPr>
        <p:spPr/>
        <p:txBody>
          <a:bodyPr/>
          <a:lstStyle>
            <a:lvl1pPr>
              <a:defRPr>
                <a:latin typeface="Century Gothic" panose="020B0502020202020204" pitchFamily="34" charset="0"/>
              </a:defRPr>
            </a:lvl1pPr>
          </a:lstStyle>
          <a:p>
            <a:fld id="{D8D877B3-D348-4611-9BDB-C5374591D951}" type="slidenum">
              <a:rPr lang="en-US" smtClean="0"/>
              <a:pPr/>
              <a:t>‹#›</a:t>
            </a:fld>
            <a:endParaRPr lang="en-US"/>
          </a:p>
        </p:txBody>
      </p:sp>
      <p:sp>
        <p:nvSpPr>
          <p:cNvPr id="12" name="Picture Placeholder 4"/>
          <p:cNvSpPr>
            <a:spLocks noGrp="1"/>
          </p:cNvSpPr>
          <p:nvPr>
            <p:ph type="pic" sz="quarter" idx="15"/>
          </p:nvPr>
        </p:nvSpPr>
        <p:spPr>
          <a:xfrm>
            <a:off x="7690919" y="1716652"/>
            <a:ext cx="2114746" cy="3719288"/>
          </a:xfrm>
          <a:prstGeom prst="rect">
            <a:avLst/>
          </a:prstGeom>
          <a:gradFill>
            <a:gsLst>
              <a:gs pos="0">
                <a:schemeClr val="bg1">
                  <a:lumMod val="85000"/>
                </a:schemeClr>
              </a:gs>
              <a:gs pos="99000">
                <a:schemeClr val="bg1">
                  <a:lumMod val="75000"/>
                </a:schemeClr>
              </a:gs>
            </a:gsLst>
            <a:lin ang="5400000" scaled="1"/>
          </a:gradFill>
          <a:ln>
            <a:noFill/>
          </a:ln>
        </p:spPr>
        <p:txBody>
          <a:bodyPr wrap="square" anchor="ctr">
            <a:noAutofit/>
          </a:bodyPr>
          <a:lstStyle>
            <a:lvl1pPr algn="ctr">
              <a:defRPr sz="1200">
                <a:solidFill>
                  <a:schemeClr val="tx1"/>
                </a:solidFill>
                <a:latin typeface="Century Gothic" panose="020B0502020202020204" pitchFamily="34" charset="0"/>
              </a:defRPr>
            </a:lvl1pPr>
          </a:lstStyle>
          <a:p>
            <a:endParaRPr lang="en-US"/>
          </a:p>
        </p:txBody>
      </p:sp>
      <p:sp>
        <p:nvSpPr>
          <p:cNvPr id="13" name="Picture Placeholder 4"/>
          <p:cNvSpPr>
            <a:spLocks noGrp="1"/>
          </p:cNvSpPr>
          <p:nvPr>
            <p:ph type="pic" sz="quarter" idx="16"/>
          </p:nvPr>
        </p:nvSpPr>
        <p:spPr>
          <a:xfrm>
            <a:off x="10290984" y="1716652"/>
            <a:ext cx="2114746" cy="3719288"/>
          </a:xfrm>
          <a:prstGeom prst="rect">
            <a:avLst/>
          </a:prstGeom>
          <a:gradFill>
            <a:gsLst>
              <a:gs pos="0">
                <a:schemeClr val="bg1">
                  <a:lumMod val="85000"/>
                </a:schemeClr>
              </a:gs>
              <a:gs pos="99000">
                <a:schemeClr val="bg1">
                  <a:lumMod val="75000"/>
                </a:schemeClr>
              </a:gs>
            </a:gsLst>
            <a:lin ang="5400000" scaled="1"/>
          </a:gradFill>
          <a:ln>
            <a:noFill/>
          </a:ln>
        </p:spPr>
        <p:txBody>
          <a:bodyPr wrap="square" anchor="ctr">
            <a:noAutofit/>
          </a:bodyPr>
          <a:lstStyle>
            <a:lvl1pPr algn="ctr">
              <a:defRPr sz="1200">
                <a:solidFill>
                  <a:schemeClr val="tx1"/>
                </a:solidFill>
                <a:latin typeface="Century Gothic" panose="020B0502020202020204" pitchFamily="34" charset="0"/>
              </a:defRPr>
            </a:lvl1pPr>
          </a:lstStyle>
          <a:p>
            <a:endParaRPr lang="en-US"/>
          </a:p>
        </p:txBody>
      </p:sp>
      <p:sp>
        <p:nvSpPr>
          <p:cNvPr id="14" name="Title 1">
            <a:extLst>
              <a:ext uri="{FF2B5EF4-FFF2-40B4-BE49-F238E27FC236}">
                <a16:creationId xmlns:a16="http://schemas.microsoft.com/office/drawing/2014/main" id="{CCE815C3-EA89-EF43-83E5-6BC3E05D4F7A}"/>
              </a:ext>
            </a:extLst>
          </p:cNvPr>
          <p:cNvSpPr>
            <a:spLocks noGrp="1"/>
          </p:cNvSpPr>
          <p:nvPr>
            <p:ph type="title"/>
          </p:nvPr>
        </p:nvSpPr>
        <p:spPr>
          <a:xfrm>
            <a:off x="863325" y="2307032"/>
            <a:ext cx="4187371" cy="1783443"/>
          </a:xfrm>
        </p:spPr>
        <p:txBody>
          <a:bodyPr/>
          <a:lstStyle>
            <a:lvl1pPr>
              <a:lnSpc>
                <a:spcPct val="100000"/>
              </a:lnSpc>
              <a:defRPr sz="4000">
                <a:latin typeface="Prometo Medium" panose="020B0704030203060203" pitchFamily="34" charset="0"/>
              </a:defRPr>
            </a:lvl1pPr>
          </a:lstStyle>
          <a:p>
            <a:r>
              <a:rPr lang="en-US"/>
              <a:t>Click to edit Master title style</a:t>
            </a:r>
          </a:p>
        </p:txBody>
      </p:sp>
    </p:spTree>
    <p:extLst>
      <p:ext uri="{BB962C8B-B14F-4D97-AF65-F5344CB8AC3E}">
        <p14:creationId xmlns:p14="http://schemas.microsoft.com/office/powerpoint/2010/main" val="11374956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1_Custom Layou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4F3037B-1C48-8541-B535-58A0D84084A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61430" y="6188662"/>
            <a:ext cx="1378271" cy="643459"/>
          </a:xfrm>
          <a:prstGeom prst="rect">
            <a:avLst/>
          </a:prstGeom>
        </p:spPr>
      </p:pic>
      <p:sp>
        <p:nvSpPr>
          <p:cNvPr id="5" name="Oval 4">
            <a:extLst>
              <a:ext uri="{FF2B5EF4-FFF2-40B4-BE49-F238E27FC236}">
                <a16:creationId xmlns:a16="http://schemas.microsoft.com/office/drawing/2014/main" id="{F1BC835E-1FDE-6041-8926-84031BDA9C3E}"/>
              </a:ext>
            </a:extLst>
          </p:cNvPr>
          <p:cNvSpPr/>
          <p:nvPr userDrawn="1"/>
        </p:nvSpPr>
        <p:spPr>
          <a:xfrm>
            <a:off x="11432327" y="6318703"/>
            <a:ext cx="370114" cy="370114"/>
          </a:xfrm>
          <a:prstGeom prst="ellipse">
            <a:avLst/>
          </a:prstGeom>
          <a:solidFill>
            <a:srgbClr val="1E22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entury Gothic" panose="020B0502020202020204" pitchFamily="34" charset="0"/>
            </a:endParaRPr>
          </a:p>
        </p:txBody>
      </p:sp>
      <p:sp>
        <p:nvSpPr>
          <p:cNvPr id="6" name="Номер слайда 21">
            <a:extLst>
              <a:ext uri="{FF2B5EF4-FFF2-40B4-BE49-F238E27FC236}">
                <a16:creationId xmlns:a16="http://schemas.microsoft.com/office/drawing/2014/main" id="{BB676755-0E40-6F4B-AD9C-FFCD5A442711}"/>
              </a:ext>
            </a:extLst>
          </p:cNvPr>
          <p:cNvSpPr>
            <a:spLocks noGrp="1"/>
          </p:cNvSpPr>
          <p:nvPr>
            <p:ph type="sldNum" sz="quarter" idx="4"/>
          </p:nvPr>
        </p:nvSpPr>
        <p:spPr>
          <a:xfrm>
            <a:off x="11360517" y="6390178"/>
            <a:ext cx="513735" cy="227164"/>
          </a:xfrm>
          <a:prstGeom prst="rect">
            <a:avLst/>
          </a:prstGeom>
          <a:noFill/>
        </p:spPr>
        <p:txBody>
          <a:bodyPr vert="horz" wrap="square" lIns="0" tIns="0" rIns="0" bIns="0" rtlCol="0" anchor="ctr"/>
          <a:lstStyle>
            <a:lvl1pPr algn="ctr">
              <a:defRPr sz="803" b="0" i="0">
                <a:solidFill>
                  <a:schemeClr val="bg1"/>
                </a:solidFill>
                <a:latin typeface="Century Gothic" panose="020B0502020202020204" pitchFamily="34" charset="0"/>
                <a:ea typeface="Century Gothic" panose="020B0502020202020204" pitchFamily="34" charset="0"/>
                <a:cs typeface="Century Gothic" panose="020B0502020202020204" pitchFamily="34" charset="0"/>
              </a:defRPr>
            </a:lvl1pPr>
          </a:lstStyle>
          <a:p>
            <a:fld id="{D8D877B3-D348-4611-9BDB-C5374591D951}" type="slidenum">
              <a:rPr lang="en-US" smtClean="0"/>
              <a:pPr/>
              <a:t>‹#›</a:t>
            </a:fld>
            <a:endParaRPr lang="en-US"/>
          </a:p>
        </p:txBody>
      </p:sp>
      <p:pic>
        <p:nvPicPr>
          <p:cNvPr id="2" name="Picture 1">
            <a:extLst>
              <a:ext uri="{FF2B5EF4-FFF2-40B4-BE49-F238E27FC236}">
                <a16:creationId xmlns:a16="http://schemas.microsoft.com/office/drawing/2014/main" id="{FB362F8A-DA2C-5047-8D12-E369B191F01F}"/>
              </a:ext>
            </a:extLst>
          </p:cNvPr>
          <p:cNvPicPr>
            <a:picLocks noChangeAspect="1"/>
          </p:cNvPicPr>
          <p:nvPr userDrawn="1"/>
        </p:nvPicPr>
        <p:blipFill>
          <a:blip r:embed="rId3"/>
          <a:stretch>
            <a:fillRect/>
          </a:stretch>
        </p:blipFill>
        <p:spPr>
          <a:xfrm>
            <a:off x="1606449" y="6370678"/>
            <a:ext cx="1090818" cy="329304"/>
          </a:xfrm>
          <a:prstGeom prst="rect">
            <a:avLst/>
          </a:prstGeom>
        </p:spPr>
      </p:pic>
    </p:spTree>
    <p:extLst>
      <p:ext uri="{BB962C8B-B14F-4D97-AF65-F5344CB8AC3E}">
        <p14:creationId xmlns:p14="http://schemas.microsoft.com/office/powerpoint/2010/main" val="204360226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43_Custom Layout">
    <p:spTree>
      <p:nvGrpSpPr>
        <p:cNvPr id="1" name=""/>
        <p:cNvGrpSpPr/>
        <p:nvPr/>
      </p:nvGrpSpPr>
      <p:grpSpPr>
        <a:xfrm>
          <a:off x="0" y="0"/>
          <a:ext cx="0" cy="0"/>
          <a:chOff x="0" y="0"/>
          <a:chExt cx="0" cy="0"/>
        </a:xfrm>
      </p:grpSpPr>
      <p:sp>
        <p:nvSpPr>
          <p:cNvPr id="4" name="Rectangle 3"/>
          <p:cNvSpPr/>
          <p:nvPr userDrawn="1"/>
        </p:nvSpPr>
        <p:spPr>
          <a:xfrm>
            <a:off x="-23434" y="0"/>
            <a:ext cx="4023933" cy="6858000"/>
          </a:xfrm>
          <a:prstGeom prst="rect">
            <a:avLst/>
          </a:prstGeom>
          <a:solidFill>
            <a:srgbClr val="1E22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entury Gothic" panose="020B0502020202020204" pitchFamily="34" charset="0"/>
            </a:endParaRPr>
          </a:p>
        </p:txBody>
      </p:sp>
      <p:sp>
        <p:nvSpPr>
          <p:cNvPr id="3" name="Slide Number Placeholder 2"/>
          <p:cNvSpPr>
            <a:spLocks noGrp="1"/>
          </p:cNvSpPr>
          <p:nvPr>
            <p:ph type="sldNum" sz="quarter" idx="10"/>
          </p:nvPr>
        </p:nvSpPr>
        <p:spPr/>
        <p:txBody>
          <a:bodyPr/>
          <a:lstStyle>
            <a:lvl1pPr>
              <a:defRPr>
                <a:latin typeface="Century Gothic" panose="020B0502020202020204" pitchFamily="34" charset="0"/>
              </a:defRPr>
            </a:lvl1pPr>
          </a:lstStyle>
          <a:p>
            <a:fld id="{D8D877B3-D348-4611-9BDB-C5374591D951}" type="slidenum">
              <a:rPr lang="en-US" smtClean="0"/>
              <a:pPr/>
              <a:t>‹#›</a:t>
            </a:fld>
            <a:endParaRPr lang="en-US"/>
          </a:p>
        </p:txBody>
      </p:sp>
      <p:pic>
        <p:nvPicPr>
          <p:cNvPr id="14" name="Picture 1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55839" y="1271626"/>
            <a:ext cx="2408238" cy="4909739"/>
          </a:xfrm>
          <a:prstGeom prst="rect">
            <a:avLst/>
          </a:prstGeom>
        </p:spPr>
      </p:pic>
      <p:pic>
        <p:nvPicPr>
          <p:cNvPr id="15" name="Picture 1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048083" y="1271626"/>
            <a:ext cx="2408238" cy="4909739"/>
          </a:xfrm>
          <a:prstGeom prst="rect">
            <a:avLst/>
          </a:prstGeom>
        </p:spPr>
      </p:pic>
      <p:sp>
        <p:nvSpPr>
          <p:cNvPr id="16" name="Picture Placeholder 4"/>
          <p:cNvSpPr>
            <a:spLocks noGrp="1"/>
          </p:cNvSpPr>
          <p:nvPr>
            <p:ph type="pic" sz="quarter" idx="15"/>
          </p:nvPr>
        </p:nvSpPr>
        <p:spPr>
          <a:xfrm>
            <a:off x="-411681" y="1881412"/>
            <a:ext cx="2114746" cy="3719288"/>
          </a:xfrm>
          <a:prstGeom prst="rect">
            <a:avLst/>
          </a:prstGeom>
          <a:gradFill>
            <a:gsLst>
              <a:gs pos="0">
                <a:schemeClr val="bg1">
                  <a:lumMod val="85000"/>
                </a:schemeClr>
              </a:gs>
              <a:gs pos="99000">
                <a:schemeClr val="bg1">
                  <a:lumMod val="75000"/>
                </a:schemeClr>
              </a:gs>
            </a:gsLst>
            <a:lin ang="5400000" scaled="1"/>
          </a:gradFill>
          <a:ln>
            <a:noFill/>
          </a:ln>
        </p:spPr>
        <p:txBody>
          <a:bodyPr wrap="square" anchor="ctr">
            <a:noAutofit/>
          </a:bodyPr>
          <a:lstStyle>
            <a:lvl1pPr algn="ctr">
              <a:defRPr sz="1200">
                <a:solidFill>
                  <a:schemeClr val="tx1"/>
                </a:solidFill>
                <a:latin typeface="Century Gothic" panose="020B0502020202020204" pitchFamily="34" charset="0"/>
              </a:defRPr>
            </a:lvl1pPr>
          </a:lstStyle>
          <a:p>
            <a:endParaRPr lang="en-US"/>
          </a:p>
        </p:txBody>
      </p:sp>
      <p:sp>
        <p:nvSpPr>
          <p:cNvPr id="17" name="Picture Placeholder 4"/>
          <p:cNvSpPr>
            <a:spLocks noGrp="1"/>
          </p:cNvSpPr>
          <p:nvPr>
            <p:ph type="pic" sz="quarter" idx="16"/>
          </p:nvPr>
        </p:nvSpPr>
        <p:spPr>
          <a:xfrm>
            <a:off x="2188384" y="1881412"/>
            <a:ext cx="2114746" cy="3719288"/>
          </a:xfrm>
          <a:prstGeom prst="rect">
            <a:avLst/>
          </a:prstGeom>
          <a:gradFill>
            <a:gsLst>
              <a:gs pos="0">
                <a:schemeClr val="bg1">
                  <a:lumMod val="85000"/>
                </a:schemeClr>
              </a:gs>
              <a:gs pos="99000">
                <a:schemeClr val="bg1">
                  <a:lumMod val="75000"/>
                </a:schemeClr>
              </a:gs>
            </a:gsLst>
            <a:lin ang="5400000" scaled="1"/>
          </a:gradFill>
          <a:ln>
            <a:noFill/>
          </a:ln>
        </p:spPr>
        <p:txBody>
          <a:bodyPr wrap="square" anchor="ctr">
            <a:noAutofit/>
          </a:bodyPr>
          <a:lstStyle>
            <a:lvl1pPr algn="ctr">
              <a:defRPr sz="1200">
                <a:solidFill>
                  <a:schemeClr val="tx1"/>
                </a:solidFill>
                <a:latin typeface="Century Gothic" panose="020B0502020202020204" pitchFamily="34" charset="0"/>
              </a:defRPr>
            </a:lvl1pPr>
          </a:lstStyle>
          <a:p>
            <a:endParaRPr lang="en-US"/>
          </a:p>
        </p:txBody>
      </p:sp>
      <p:sp>
        <p:nvSpPr>
          <p:cNvPr id="20" name="Title 1"/>
          <p:cNvSpPr>
            <a:spLocks noGrp="1"/>
          </p:cNvSpPr>
          <p:nvPr>
            <p:ph type="title"/>
          </p:nvPr>
        </p:nvSpPr>
        <p:spPr>
          <a:xfrm>
            <a:off x="5101771" y="1171169"/>
            <a:ext cx="5401129" cy="1028700"/>
          </a:xfrm>
        </p:spPr>
        <p:txBody>
          <a:bodyPr/>
          <a:lstStyle>
            <a:lvl1pPr>
              <a:lnSpc>
                <a:spcPct val="100000"/>
              </a:lnSpc>
              <a:defRPr sz="3200">
                <a:latin typeface="Prometo Medium" panose="020B0704030203060203" pitchFamily="34" charset="0"/>
              </a:defRPr>
            </a:lvl1pPr>
          </a:lstStyle>
          <a:p>
            <a:r>
              <a:rPr lang="en-US"/>
              <a:t>Click to edit Master title style</a:t>
            </a:r>
          </a:p>
        </p:txBody>
      </p:sp>
    </p:spTree>
    <p:extLst>
      <p:ext uri="{BB962C8B-B14F-4D97-AF65-F5344CB8AC3E}">
        <p14:creationId xmlns:p14="http://schemas.microsoft.com/office/powerpoint/2010/main" val="21048147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42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lvl1pPr>
              <a:defRPr>
                <a:latin typeface="Century Gothic" panose="020B0502020202020204" pitchFamily="34" charset="0"/>
              </a:defRPr>
            </a:lvl1pPr>
          </a:lstStyle>
          <a:p>
            <a:fld id="{D8D877B3-D348-4611-9BDB-C5374591D951}" type="slidenum">
              <a:rPr lang="en-US" smtClean="0"/>
              <a:pPr/>
              <a:t>‹#›</a:t>
            </a:fld>
            <a:endParaRPr lang="en-US"/>
          </a:p>
        </p:txBody>
      </p:sp>
      <p:sp>
        <p:nvSpPr>
          <p:cNvPr id="15" name="Picture Placeholder 4"/>
          <p:cNvSpPr>
            <a:spLocks noGrp="1"/>
          </p:cNvSpPr>
          <p:nvPr>
            <p:ph type="pic" sz="quarter" idx="15"/>
          </p:nvPr>
        </p:nvSpPr>
        <p:spPr>
          <a:xfrm>
            <a:off x="5544619" y="3316697"/>
            <a:ext cx="2114746" cy="3719288"/>
          </a:xfrm>
          <a:prstGeom prst="rect">
            <a:avLst/>
          </a:prstGeom>
          <a:gradFill>
            <a:gsLst>
              <a:gs pos="0">
                <a:schemeClr val="bg1">
                  <a:lumMod val="85000"/>
                </a:schemeClr>
              </a:gs>
              <a:gs pos="99000">
                <a:schemeClr val="bg1">
                  <a:lumMod val="75000"/>
                </a:schemeClr>
              </a:gs>
            </a:gsLst>
            <a:lin ang="5400000" scaled="1"/>
          </a:gradFill>
          <a:ln>
            <a:noFill/>
          </a:ln>
          <a:effectLst>
            <a:outerShdw blurRad="38100" dist="152400" dir="8100000" algn="tr" rotWithShape="0">
              <a:prstClr val="black">
                <a:alpha val="10000"/>
              </a:prstClr>
            </a:outerShdw>
          </a:effectLst>
          <a:scene3d>
            <a:camera prst="isometricTopUp"/>
            <a:lightRig rig="threePt" dir="t"/>
          </a:scene3d>
        </p:spPr>
        <p:txBody>
          <a:bodyPr wrap="square" anchor="ctr">
            <a:noAutofit/>
          </a:bodyPr>
          <a:lstStyle>
            <a:lvl1pPr algn="ctr">
              <a:defRPr sz="1200">
                <a:solidFill>
                  <a:schemeClr val="tx1"/>
                </a:solidFill>
                <a:latin typeface="Century Gothic" panose="020B0502020202020204" pitchFamily="34" charset="0"/>
              </a:defRPr>
            </a:lvl1pPr>
          </a:lstStyle>
          <a:p>
            <a:endParaRPr lang="en-US"/>
          </a:p>
        </p:txBody>
      </p:sp>
      <p:sp>
        <p:nvSpPr>
          <p:cNvPr id="16" name="Picture Placeholder 4"/>
          <p:cNvSpPr>
            <a:spLocks noGrp="1"/>
          </p:cNvSpPr>
          <p:nvPr>
            <p:ph type="pic" sz="quarter" idx="16"/>
          </p:nvPr>
        </p:nvSpPr>
        <p:spPr>
          <a:xfrm>
            <a:off x="7195619" y="2313211"/>
            <a:ext cx="2114746" cy="3719288"/>
          </a:xfrm>
          <a:prstGeom prst="rect">
            <a:avLst/>
          </a:prstGeom>
          <a:gradFill>
            <a:gsLst>
              <a:gs pos="0">
                <a:schemeClr val="bg1">
                  <a:lumMod val="85000"/>
                </a:schemeClr>
              </a:gs>
              <a:gs pos="99000">
                <a:schemeClr val="bg1">
                  <a:lumMod val="75000"/>
                </a:schemeClr>
              </a:gs>
            </a:gsLst>
            <a:lin ang="5400000" scaled="1"/>
          </a:gradFill>
          <a:ln>
            <a:noFill/>
          </a:ln>
          <a:effectLst>
            <a:outerShdw blurRad="38100" dist="152400" dir="8100000" algn="tr" rotWithShape="0">
              <a:prstClr val="black">
                <a:alpha val="10000"/>
              </a:prstClr>
            </a:outerShdw>
          </a:effectLst>
          <a:scene3d>
            <a:camera prst="isometricTopUp"/>
            <a:lightRig rig="threePt" dir="t"/>
          </a:scene3d>
        </p:spPr>
        <p:txBody>
          <a:bodyPr wrap="square" anchor="ctr">
            <a:noAutofit/>
          </a:bodyPr>
          <a:lstStyle>
            <a:lvl1pPr algn="ctr">
              <a:defRPr sz="1200">
                <a:solidFill>
                  <a:schemeClr val="tx1"/>
                </a:solidFill>
                <a:latin typeface="Century Gothic" panose="020B0502020202020204" pitchFamily="34" charset="0"/>
              </a:defRPr>
            </a:lvl1pPr>
          </a:lstStyle>
          <a:p>
            <a:endParaRPr lang="en-US"/>
          </a:p>
        </p:txBody>
      </p:sp>
      <p:sp>
        <p:nvSpPr>
          <p:cNvPr id="17" name="Picture Placeholder 4"/>
          <p:cNvSpPr>
            <a:spLocks noGrp="1"/>
          </p:cNvSpPr>
          <p:nvPr>
            <p:ph type="pic" sz="quarter" idx="17"/>
          </p:nvPr>
        </p:nvSpPr>
        <p:spPr>
          <a:xfrm>
            <a:off x="8833919" y="1360525"/>
            <a:ext cx="2114746" cy="3719288"/>
          </a:xfrm>
          <a:prstGeom prst="rect">
            <a:avLst/>
          </a:prstGeom>
          <a:gradFill>
            <a:gsLst>
              <a:gs pos="0">
                <a:schemeClr val="bg1">
                  <a:lumMod val="85000"/>
                </a:schemeClr>
              </a:gs>
              <a:gs pos="99000">
                <a:schemeClr val="bg1">
                  <a:lumMod val="75000"/>
                </a:schemeClr>
              </a:gs>
            </a:gsLst>
            <a:lin ang="5400000" scaled="1"/>
          </a:gradFill>
          <a:ln>
            <a:noFill/>
          </a:ln>
          <a:effectLst>
            <a:outerShdw blurRad="38100" dist="152400" dir="8100000" algn="tr" rotWithShape="0">
              <a:prstClr val="black">
                <a:alpha val="10000"/>
              </a:prstClr>
            </a:outerShdw>
          </a:effectLst>
          <a:scene3d>
            <a:camera prst="isometricTopUp"/>
            <a:lightRig rig="threePt" dir="t"/>
          </a:scene3d>
        </p:spPr>
        <p:txBody>
          <a:bodyPr wrap="square" anchor="ctr">
            <a:noAutofit/>
          </a:bodyPr>
          <a:lstStyle>
            <a:lvl1pPr algn="ctr">
              <a:defRPr sz="1200">
                <a:solidFill>
                  <a:schemeClr val="tx1"/>
                </a:solidFill>
                <a:latin typeface="Century Gothic" panose="020B0502020202020204" pitchFamily="34" charset="0"/>
              </a:defRPr>
            </a:lvl1pPr>
          </a:lstStyle>
          <a:p>
            <a:endParaRPr lang="en-US"/>
          </a:p>
        </p:txBody>
      </p:sp>
      <p:sp>
        <p:nvSpPr>
          <p:cNvPr id="18" name="Picture Placeholder 4"/>
          <p:cNvSpPr>
            <a:spLocks noGrp="1"/>
          </p:cNvSpPr>
          <p:nvPr>
            <p:ph type="pic" sz="quarter" idx="18"/>
          </p:nvPr>
        </p:nvSpPr>
        <p:spPr>
          <a:xfrm>
            <a:off x="10473840" y="405115"/>
            <a:ext cx="2114746" cy="3719288"/>
          </a:xfrm>
          <a:prstGeom prst="rect">
            <a:avLst/>
          </a:prstGeom>
          <a:gradFill>
            <a:gsLst>
              <a:gs pos="0">
                <a:schemeClr val="bg1">
                  <a:lumMod val="85000"/>
                </a:schemeClr>
              </a:gs>
              <a:gs pos="99000">
                <a:schemeClr val="bg1">
                  <a:lumMod val="75000"/>
                </a:schemeClr>
              </a:gs>
            </a:gsLst>
            <a:lin ang="5400000" scaled="1"/>
          </a:gradFill>
          <a:ln>
            <a:noFill/>
          </a:ln>
          <a:effectLst>
            <a:outerShdw blurRad="38100" dist="152400" dir="8100000" algn="tr" rotWithShape="0">
              <a:prstClr val="black">
                <a:alpha val="10000"/>
              </a:prstClr>
            </a:outerShdw>
          </a:effectLst>
          <a:scene3d>
            <a:camera prst="isometricTopUp"/>
            <a:lightRig rig="threePt" dir="t"/>
          </a:scene3d>
        </p:spPr>
        <p:txBody>
          <a:bodyPr wrap="square" anchor="ctr">
            <a:noAutofit/>
          </a:bodyPr>
          <a:lstStyle>
            <a:lvl1pPr algn="ctr">
              <a:defRPr sz="1200">
                <a:solidFill>
                  <a:schemeClr val="tx1"/>
                </a:solidFill>
                <a:latin typeface="Century Gothic" panose="020B0502020202020204" pitchFamily="34" charset="0"/>
              </a:defRPr>
            </a:lvl1pPr>
          </a:lstStyle>
          <a:p>
            <a:endParaRPr lang="en-US"/>
          </a:p>
        </p:txBody>
      </p:sp>
      <p:sp>
        <p:nvSpPr>
          <p:cNvPr id="19" name="Picture Placeholder 4"/>
          <p:cNvSpPr>
            <a:spLocks noGrp="1"/>
          </p:cNvSpPr>
          <p:nvPr>
            <p:ph type="pic" sz="quarter" idx="19"/>
          </p:nvPr>
        </p:nvSpPr>
        <p:spPr>
          <a:xfrm>
            <a:off x="9959945" y="3910315"/>
            <a:ext cx="2114746" cy="3719288"/>
          </a:xfrm>
          <a:prstGeom prst="rect">
            <a:avLst/>
          </a:prstGeom>
          <a:gradFill>
            <a:gsLst>
              <a:gs pos="0">
                <a:schemeClr val="bg1">
                  <a:lumMod val="85000"/>
                </a:schemeClr>
              </a:gs>
              <a:gs pos="99000">
                <a:schemeClr val="bg1">
                  <a:lumMod val="75000"/>
                </a:schemeClr>
              </a:gs>
            </a:gsLst>
            <a:lin ang="5400000" scaled="1"/>
          </a:gradFill>
          <a:ln>
            <a:noFill/>
          </a:ln>
          <a:effectLst>
            <a:outerShdw blurRad="38100" dist="152400" dir="8100000" algn="tr" rotWithShape="0">
              <a:prstClr val="black">
                <a:alpha val="10000"/>
              </a:prstClr>
            </a:outerShdw>
          </a:effectLst>
          <a:scene3d>
            <a:camera prst="isometricTopUp"/>
            <a:lightRig rig="threePt" dir="t"/>
          </a:scene3d>
        </p:spPr>
        <p:txBody>
          <a:bodyPr wrap="square" anchor="ctr">
            <a:noAutofit/>
          </a:bodyPr>
          <a:lstStyle>
            <a:lvl1pPr algn="ctr">
              <a:defRPr sz="1200">
                <a:solidFill>
                  <a:schemeClr val="tx1"/>
                </a:solidFill>
                <a:latin typeface="Century Gothic" panose="020B0502020202020204" pitchFamily="34" charset="0"/>
              </a:defRPr>
            </a:lvl1pPr>
          </a:lstStyle>
          <a:p>
            <a:endParaRPr lang="en-US"/>
          </a:p>
        </p:txBody>
      </p:sp>
      <p:sp>
        <p:nvSpPr>
          <p:cNvPr id="20" name="Picture Placeholder 4"/>
          <p:cNvSpPr>
            <a:spLocks noGrp="1"/>
          </p:cNvSpPr>
          <p:nvPr>
            <p:ph type="pic" sz="quarter" idx="20"/>
          </p:nvPr>
        </p:nvSpPr>
        <p:spPr>
          <a:xfrm>
            <a:off x="6056893" y="-243022"/>
            <a:ext cx="2114746" cy="3719288"/>
          </a:xfrm>
          <a:prstGeom prst="rect">
            <a:avLst/>
          </a:prstGeom>
          <a:gradFill>
            <a:gsLst>
              <a:gs pos="0">
                <a:schemeClr val="bg1">
                  <a:lumMod val="85000"/>
                </a:schemeClr>
              </a:gs>
              <a:gs pos="99000">
                <a:schemeClr val="bg1">
                  <a:lumMod val="75000"/>
                </a:schemeClr>
              </a:gs>
            </a:gsLst>
            <a:lin ang="5400000" scaled="1"/>
          </a:gradFill>
          <a:ln>
            <a:noFill/>
          </a:ln>
          <a:effectLst>
            <a:outerShdw blurRad="38100" dist="152400" dir="8100000" algn="tr" rotWithShape="0">
              <a:prstClr val="black">
                <a:alpha val="10000"/>
              </a:prstClr>
            </a:outerShdw>
          </a:effectLst>
          <a:scene3d>
            <a:camera prst="isometricTopUp"/>
            <a:lightRig rig="threePt" dir="t"/>
          </a:scene3d>
        </p:spPr>
        <p:txBody>
          <a:bodyPr wrap="square" anchor="ctr">
            <a:noAutofit/>
          </a:bodyPr>
          <a:lstStyle>
            <a:lvl1pPr algn="ctr">
              <a:defRPr sz="1200">
                <a:solidFill>
                  <a:schemeClr val="tx1"/>
                </a:solidFill>
                <a:latin typeface="Century Gothic" panose="020B0502020202020204" pitchFamily="34" charset="0"/>
              </a:defRPr>
            </a:lvl1pPr>
          </a:lstStyle>
          <a:p>
            <a:endParaRPr lang="en-US"/>
          </a:p>
        </p:txBody>
      </p:sp>
      <p:sp>
        <p:nvSpPr>
          <p:cNvPr id="10" name="Title 1">
            <a:extLst>
              <a:ext uri="{FF2B5EF4-FFF2-40B4-BE49-F238E27FC236}">
                <a16:creationId xmlns:a16="http://schemas.microsoft.com/office/drawing/2014/main" id="{A81C6300-5826-004E-AE7F-E062A3C4E043}"/>
              </a:ext>
            </a:extLst>
          </p:cNvPr>
          <p:cNvSpPr>
            <a:spLocks noGrp="1"/>
          </p:cNvSpPr>
          <p:nvPr>
            <p:ph type="title"/>
          </p:nvPr>
        </p:nvSpPr>
        <p:spPr>
          <a:xfrm>
            <a:off x="863325" y="2307032"/>
            <a:ext cx="4187371" cy="1783443"/>
          </a:xfrm>
        </p:spPr>
        <p:txBody>
          <a:bodyPr/>
          <a:lstStyle>
            <a:lvl1pPr>
              <a:lnSpc>
                <a:spcPct val="100000"/>
              </a:lnSpc>
              <a:defRPr sz="4000">
                <a:latin typeface="Prometo Medium" panose="020B0704030203060203" pitchFamily="34" charset="0"/>
              </a:defRPr>
            </a:lvl1pPr>
          </a:lstStyle>
          <a:p>
            <a:r>
              <a:rPr lang="en-US"/>
              <a:t>Click to edit Master title style</a:t>
            </a:r>
          </a:p>
        </p:txBody>
      </p:sp>
    </p:spTree>
    <p:extLst>
      <p:ext uri="{BB962C8B-B14F-4D97-AF65-F5344CB8AC3E}">
        <p14:creationId xmlns:p14="http://schemas.microsoft.com/office/powerpoint/2010/main" val="162869341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Default Slide">
    <p:spTree>
      <p:nvGrpSpPr>
        <p:cNvPr id="1" name=""/>
        <p:cNvGrpSpPr/>
        <p:nvPr/>
      </p:nvGrpSpPr>
      <p:grpSpPr>
        <a:xfrm>
          <a:off x="0" y="0"/>
          <a:ext cx="0" cy="0"/>
          <a:chOff x="0" y="0"/>
          <a:chExt cx="0" cy="0"/>
        </a:xfrm>
      </p:grpSpPr>
      <p:sp>
        <p:nvSpPr>
          <p:cNvPr id="5" name="Номер слайда 21">
            <a:extLst>
              <a:ext uri="{FF2B5EF4-FFF2-40B4-BE49-F238E27FC236}">
                <a16:creationId xmlns:a16="http://schemas.microsoft.com/office/drawing/2014/main" id="{BD80ABFB-92CE-9A48-ABAC-163856957F6E}"/>
              </a:ext>
            </a:extLst>
          </p:cNvPr>
          <p:cNvSpPr>
            <a:spLocks noGrp="1"/>
          </p:cNvSpPr>
          <p:nvPr>
            <p:ph type="sldNum" sz="quarter" idx="4"/>
          </p:nvPr>
        </p:nvSpPr>
        <p:spPr>
          <a:xfrm>
            <a:off x="11360517" y="6390178"/>
            <a:ext cx="513735" cy="227164"/>
          </a:xfrm>
          <a:prstGeom prst="rect">
            <a:avLst/>
          </a:prstGeom>
          <a:noFill/>
        </p:spPr>
        <p:txBody>
          <a:bodyPr vert="horz" wrap="square" lIns="0" tIns="0" rIns="0" bIns="0" rtlCol="0" anchor="ctr"/>
          <a:lstStyle>
            <a:lvl1pPr algn="ctr">
              <a:defRPr sz="803" b="0" i="0">
                <a:solidFill>
                  <a:schemeClr val="bg1"/>
                </a:solidFill>
                <a:latin typeface="Century Gothic" panose="020B0502020202020204" pitchFamily="34" charset="0"/>
                <a:ea typeface="Century Gothic" panose="020B0502020202020204" pitchFamily="34" charset="0"/>
                <a:cs typeface="Arial" panose="020B0604020202020204" pitchFamily="34" charset="0"/>
              </a:defRPr>
            </a:lvl1pPr>
          </a:lstStyle>
          <a:p>
            <a:fld id="{D8D877B3-D348-4611-9BDB-C5374591D951}" type="slidenum">
              <a:rPr lang="en-US" smtClean="0"/>
              <a:pPr/>
              <a:t>‹#›</a:t>
            </a:fld>
            <a:endParaRPr lang="en-US"/>
          </a:p>
        </p:txBody>
      </p:sp>
      <p:sp>
        <p:nvSpPr>
          <p:cNvPr id="8" name="Title 1">
            <a:extLst>
              <a:ext uri="{FF2B5EF4-FFF2-40B4-BE49-F238E27FC236}">
                <a16:creationId xmlns:a16="http://schemas.microsoft.com/office/drawing/2014/main" id="{19D354AA-690E-A840-BB35-89E92223EFE8}"/>
              </a:ext>
            </a:extLst>
          </p:cNvPr>
          <p:cNvSpPr>
            <a:spLocks noGrp="1"/>
          </p:cNvSpPr>
          <p:nvPr>
            <p:ph type="title" hasCustomPrompt="1"/>
          </p:nvPr>
        </p:nvSpPr>
        <p:spPr>
          <a:xfrm>
            <a:off x="854583" y="1171169"/>
            <a:ext cx="9833429" cy="1028700"/>
          </a:xfrm>
        </p:spPr>
        <p:txBody>
          <a:bodyPr/>
          <a:lstStyle>
            <a:lvl1pPr>
              <a:defRPr sz="3600">
                <a:latin typeface="Prometo Medium" panose="020B0704030203060203" pitchFamily="34" charset="0"/>
              </a:defRPr>
            </a:lvl1pPr>
          </a:lstStyle>
          <a:p>
            <a:r>
              <a:rPr lang="en-US"/>
              <a:t>Click To Edit Master Title Style</a:t>
            </a:r>
          </a:p>
        </p:txBody>
      </p:sp>
    </p:spTree>
    <p:extLst>
      <p:ext uri="{BB962C8B-B14F-4D97-AF65-F5344CB8AC3E}">
        <p14:creationId xmlns:p14="http://schemas.microsoft.com/office/powerpoint/2010/main" val="395223780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Title Slide">
    <p:bg>
      <p:bgPr>
        <a:solidFill>
          <a:srgbClr val="1E22AA"/>
        </a:solidFill>
        <a:effectLst/>
      </p:bgPr>
    </p:bg>
    <p:spTree>
      <p:nvGrpSpPr>
        <p:cNvPr id="1" name=""/>
        <p:cNvGrpSpPr/>
        <p:nvPr/>
      </p:nvGrpSpPr>
      <p:grpSpPr>
        <a:xfrm>
          <a:off x="0" y="0"/>
          <a:ext cx="0" cy="0"/>
          <a:chOff x="0" y="0"/>
          <a:chExt cx="0" cy="0"/>
        </a:xfrm>
      </p:grpSpPr>
      <p:pic>
        <p:nvPicPr>
          <p:cNvPr id="15" name="Picture Placeholder 6">
            <a:extLst>
              <a:ext uri="{FF2B5EF4-FFF2-40B4-BE49-F238E27FC236}">
                <a16:creationId xmlns:a16="http://schemas.microsoft.com/office/drawing/2014/main" id="{AAD6EEF9-E311-244B-B02A-B96F631DAC47}"/>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7927" t="32270" r="25074" b="731"/>
          <a:stretch/>
        </p:blipFill>
        <p:spPr>
          <a:xfrm rot="6494833">
            <a:off x="5655107" y="4394355"/>
            <a:ext cx="3369983" cy="3374798"/>
          </a:xfrm>
          <a:prstGeom prst="ellipse">
            <a:avLst/>
          </a:prstGeom>
          <a:noFill/>
          <a:ln>
            <a:noFill/>
          </a:ln>
        </p:spPr>
      </p:pic>
      <p:pic>
        <p:nvPicPr>
          <p:cNvPr id="16" name="Picture Placeholder 6">
            <a:extLst>
              <a:ext uri="{FF2B5EF4-FFF2-40B4-BE49-F238E27FC236}">
                <a16:creationId xmlns:a16="http://schemas.microsoft.com/office/drawing/2014/main" id="{85AF8291-D8AA-4E49-9676-7FAE8A9972BC}"/>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61905" t="8701" r="13093" b="66296"/>
          <a:stretch/>
        </p:blipFill>
        <p:spPr>
          <a:xfrm>
            <a:off x="4101399" y="354496"/>
            <a:ext cx="1714398" cy="1716847"/>
          </a:xfrm>
          <a:prstGeom prst="ellipse">
            <a:avLst/>
          </a:prstGeom>
          <a:noFill/>
          <a:ln>
            <a:noFill/>
          </a:ln>
        </p:spPr>
      </p:pic>
      <p:pic>
        <p:nvPicPr>
          <p:cNvPr id="17" name="Picture Placeholder 6">
            <a:extLst>
              <a:ext uri="{FF2B5EF4-FFF2-40B4-BE49-F238E27FC236}">
                <a16:creationId xmlns:a16="http://schemas.microsoft.com/office/drawing/2014/main" id="{9F89A836-C596-8C45-ACEE-24B7F5A51708}"/>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l="33852" t="13974" r="16054" b="35931"/>
          <a:stretch/>
        </p:blipFill>
        <p:spPr>
          <a:xfrm rot="5400000">
            <a:off x="7088050" y="-1544331"/>
            <a:ext cx="2612092" cy="2615824"/>
          </a:xfrm>
          <a:prstGeom prst="ellipse">
            <a:avLst/>
          </a:prstGeom>
          <a:noFill/>
          <a:ln>
            <a:noFill/>
          </a:ln>
        </p:spPr>
      </p:pic>
      <p:pic>
        <p:nvPicPr>
          <p:cNvPr id="19" name="Picture Placeholder 6">
            <a:extLst>
              <a:ext uri="{FF2B5EF4-FFF2-40B4-BE49-F238E27FC236}">
                <a16:creationId xmlns:a16="http://schemas.microsoft.com/office/drawing/2014/main" id="{AD8883EE-92E5-7F4D-8E79-60436087CB6A}"/>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20875" r="20875"/>
          <a:stretch/>
        </p:blipFill>
        <p:spPr>
          <a:xfrm rot="2700000">
            <a:off x="-1290358" y="-1242955"/>
            <a:ext cx="3878838" cy="3884379"/>
          </a:xfrm>
          <a:prstGeom prst="ellipse">
            <a:avLst/>
          </a:prstGeom>
          <a:noFill/>
          <a:ln>
            <a:noFill/>
          </a:ln>
        </p:spPr>
      </p:pic>
      <p:pic>
        <p:nvPicPr>
          <p:cNvPr id="20" name="Picture Placeholder 6">
            <a:extLst>
              <a:ext uri="{FF2B5EF4-FFF2-40B4-BE49-F238E27FC236}">
                <a16:creationId xmlns:a16="http://schemas.microsoft.com/office/drawing/2014/main" id="{F1E3399B-E354-5A4A-B609-586F0639F980}"/>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l="28178" t="28178"/>
          <a:stretch/>
        </p:blipFill>
        <p:spPr>
          <a:xfrm rot="20179082">
            <a:off x="10124394" y="835410"/>
            <a:ext cx="3878838" cy="3884380"/>
          </a:xfrm>
          <a:prstGeom prst="ellipse">
            <a:avLst/>
          </a:prstGeom>
          <a:noFill/>
          <a:ln>
            <a:noFill/>
          </a:ln>
        </p:spPr>
      </p:pic>
      <p:pic>
        <p:nvPicPr>
          <p:cNvPr id="10" name="Picture 9" descr="Text, logo&#10;&#10;Description automatically generated">
            <a:extLst>
              <a:ext uri="{FF2B5EF4-FFF2-40B4-BE49-F238E27FC236}">
                <a16:creationId xmlns:a16="http://schemas.microsoft.com/office/drawing/2014/main" id="{44EE36C3-DE34-FA45-AB46-162CFBC8CC1F}"/>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253057" y="6185304"/>
            <a:ext cx="1391593" cy="649677"/>
          </a:xfrm>
          <a:prstGeom prst="rect">
            <a:avLst/>
          </a:prstGeom>
          <a:solidFill>
            <a:schemeClr val="accent1"/>
          </a:solidFill>
        </p:spPr>
      </p:pic>
      <p:sp>
        <p:nvSpPr>
          <p:cNvPr id="2" name="Title 1">
            <a:extLst>
              <a:ext uri="{FF2B5EF4-FFF2-40B4-BE49-F238E27FC236}">
                <a16:creationId xmlns:a16="http://schemas.microsoft.com/office/drawing/2014/main" id="{CD41D930-0200-FB49-AD21-BE53C7AFC633}"/>
              </a:ext>
            </a:extLst>
          </p:cNvPr>
          <p:cNvSpPr>
            <a:spLocks noGrp="1"/>
          </p:cNvSpPr>
          <p:nvPr>
            <p:ph type="title"/>
          </p:nvPr>
        </p:nvSpPr>
        <p:spPr>
          <a:xfrm>
            <a:off x="838201" y="3007360"/>
            <a:ext cx="10591800" cy="999994"/>
          </a:xfrm>
        </p:spPr>
        <p:txBody>
          <a:bodyPr anchor="ctr"/>
          <a:lstStyle>
            <a:lvl1pPr>
              <a:lnSpc>
                <a:spcPct val="85000"/>
              </a:lnSpc>
              <a:defRPr sz="6000">
                <a:solidFill>
                  <a:schemeClr val="bg1"/>
                </a:solidFill>
              </a:defRPr>
            </a:lvl1pPr>
          </a:lstStyle>
          <a:p>
            <a:r>
              <a:rPr lang="en-US"/>
              <a:t>Click to edit Master title style</a:t>
            </a:r>
          </a:p>
        </p:txBody>
      </p:sp>
    </p:spTree>
    <p:extLst>
      <p:ext uri="{BB962C8B-B14F-4D97-AF65-F5344CB8AC3E}">
        <p14:creationId xmlns:p14="http://schemas.microsoft.com/office/powerpoint/2010/main" val="1498837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5B9603-5BB5-B7C5-AFA4-E83FD5CB1A8E}"/>
              </a:ext>
            </a:extLst>
          </p:cNvPr>
          <p:cNvSpPr>
            <a:spLocks noGrp="1"/>
          </p:cNvSpPr>
          <p:nvPr>
            <p:ph type="ctrTitle"/>
          </p:nvPr>
        </p:nvSpPr>
        <p:spPr>
          <a:xfrm>
            <a:off x="1524000" y="1122363"/>
            <a:ext cx="9144000" cy="2387600"/>
          </a:xfrm>
        </p:spPr>
        <p:txBody>
          <a:bodyPr anchor="b"/>
          <a:lstStyle>
            <a:lvl1pPr algn="ctr">
              <a:defRPr sz="4798"/>
            </a:lvl1pPr>
          </a:lstStyle>
          <a:p>
            <a:r>
              <a:rPr lang="en-US"/>
              <a:t>Click to edit Master title style</a:t>
            </a:r>
          </a:p>
        </p:txBody>
      </p:sp>
      <p:sp>
        <p:nvSpPr>
          <p:cNvPr id="3" name="Subtitle 2">
            <a:extLst>
              <a:ext uri="{FF2B5EF4-FFF2-40B4-BE49-F238E27FC236}">
                <a16:creationId xmlns:a16="http://schemas.microsoft.com/office/drawing/2014/main" id="{74011A90-7183-AA13-8EE0-B61F81A3B4CF}"/>
              </a:ext>
            </a:extLst>
          </p:cNvPr>
          <p:cNvSpPr>
            <a:spLocks noGrp="1"/>
          </p:cNvSpPr>
          <p:nvPr>
            <p:ph type="subTitle" idx="1"/>
          </p:nvPr>
        </p:nvSpPr>
        <p:spPr>
          <a:xfrm>
            <a:off x="1524000" y="3602038"/>
            <a:ext cx="9144000" cy="1655762"/>
          </a:xfrm>
        </p:spPr>
        <p:txBody>
          <a:bodyPr/>
          <a:lstStyle>
            <a:lvl1pPr marL="0" indent="0" algn="ctr">
              <a:buNone/>
              <a:defRPr sz="1919"/>
            </a:lvl1pPr>
            <a:lvl2pPr marL="365577" indent="0" algn="ctr">
              <a:buNone/>
              <a:defRPr sz="1599"/>
            </a:lvl2pPr>
            <a:lvl3pPr marL="731154" indent="0" algn="ctr">
              <a:buNone/>
              <a:defRPr sz="1439"/>
            </a:lvl3pPr>
            <a:lvl4pPr marL="1096731" indent="0" algn="ctr">
              <a:buNone/>
              <a:defRPr sz="1279"/>
            </a:lvl4pPr>
            <a:lvl5pPr marL="1462308" indent="0" algn="ctr">
              <a:buNone/>
              <a:defRPr sz="1279"/>
            </a:lvl5pPr>
            <a:lvl6pPr marL="1827886" indent="0" algn="ctr">
              <a:buNone/>
              <a:defRPr sz="1279"/>
            </a:lvl6pPr>
            <a:lvl7pPr marL="2193463" indent="0" algn="ctr">
              <a:buNone/>
              <a:defRPr sz="1279"/>
            </a:lvl7pPr>
            <a:lvl8pPr marL="2559040" indent="0" algn="ctr">
              <a:buNone/>
              <a:defRPr sz="1279"/>
            </a:lvl8pPr>
            <a:lvl9pPr marL="2924617" indent="0" algn="ctr">
              <a:buNone/>
              <a:defRPr sz="1279"/>
            </a:lvl9pPr>
          </a:lstStyle>
          <a:p>
            <a:r>
              <a:rPr lang="en-US"/>
              <a:t>Click to edit Master subtitle style</a:t>
            </a:r>
          </a:p>
        </p:txBody>
      </p:sp>
      <p:sp>
        <p:nvSpPr>
          <p:cNvPr id="4" name="Date Placeholder 3">
            <a:extLst>
              <a:ext uri="{FF2B5EF4-FFF2-40B4-BE49-F238E27FC236}">
                <a16:creationId xmlns:a16="http://schemas.microsoft.com/office/drawing/2014/main" id="{94B91B23-DDAC-C7EE-C736-3710472F0B84}"/>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6BA45ACC-4627-0EC9-CA1B-484269306DF2}"/>
              </a:ext>
            </a:extLst>
          </p:cNvPr>
          <p:cNvSpPr>
            <a:spLocks noGrp="1"/>
          </p:cNvSpPr>
          <p:nvPr>
            <p:ph type="ftr" sz="quarter" idx="11"/>
          </p:nvPr>
        </p:nvSpPr>
        <p:spPr/>
        <p:txBody>
          <a:bodyPr/>
          <a:lstStyle/>
          <a:p>
            <a:r>
              <a:rPr lang="en-US"/>
              <a:t>Nurses Count: Classifying Nursing Value with Informatics and Data</a:t>
            </a:r>
          </a:p>
        </p:txBody>
      </p:sp>
      <p:sp>
        <p:nvSpPr>
          <p:cNvPr id="6" name="Slide Number Placeholder 5">
            <a:extLst>
              <a:ext uri="{FF2B5EF4-FFF2-40B4-BE49-F238E27FC236}">
                <a16:creationId xmlns:a16="http://schemas.microsoft.com/office/drawing/2014/main" id="{2134C2D8-1D2D-54EE-5DCA-B37E802DCFDA}"/>
              </a:ext>
            </a:extLst>
          </p:cNvPr>
          <p:cNvSpPr>
            <a:spLocks noGrp="1"/>
          </p:cNvSpPr>
          <p:nvPr>
            <p:ph type="sldNum" sz="quarter" idx="12"/>
          </p:nvPr>
        </p:nvSpPr>
        <p:spPr/>
        <p:txBody>
          <a:bodyPr/>
          <a:lstStyle/>
          <a:p>
            <a:fld id="{7C5EEBD3-EBB8-1444-9B85-5A42CBAD1B8F}" type="slidenum">
              <a:rPr lang="en-US" smtClean="0"/>
              <a:t>‹#›</a:t>
            </a:fld>
            <a:endParaRPr lang="en-US"/>
          </a:p>
        </p:txBody>
      </p:sp>
    </p:spTree>
    <p:extLst>
      <p:ext uri="{BB962C8B-B14F-4D97-AF65-F5344CB8AC3E}">
        <p14:creationId xmlns:p14="http://schemas.microsoft.com/office/powerpoint/2010/main" val="10332615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Content_No Title">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lvl1pPr>
              <a:defRPr b="0" i="0">
                <a:latin typeface="Century Gothic" panose="020B0502020202020204" pitchFamily="34" charset="0"/>
                <a:ea typeface="Century Gothic" panose="020B0502020202020204" pitchFamily="34" charset="0"/>
                <a:cs typeface="Arial" panose="020B0604020202020204" pitchFamily="34" charset="0"/>
              </a:defRPr>
            </a:lvl1pPr>
          </a:lstStyle>
          <a:p>
            <a:fld id="{D8D877B3-D348-4611-9BDB-C5374591D951}" type="slidenum">
              <a:rPr lang="en-US" smtClean="0"/>
              <a:pPr/>
              <a:t>‹#›</a:t>
            </a:fld>
            <a:endParaRPr lang="en-US"/>
          </a:p>
        </p:txBody>
      </p:sp>
      <p:sp>
        <p:nvSpPr>
          <p:cNvPr id="2" name="Title 1">
            <a:extLst>
              <a:ext uri="{FF2B5EF4-FFF2-40B4-BE49-F238E27FC236}">
                <a16:creationId xmlns:a16="http://schemas.microsoft.com/office/drawing/2014/main" id="{9FCC0EF0-DDAE-1B43-B818-5E0AD2AD2798}"/>
              </a:ext>
            </a:extLst>
          </p:cNvPr>
          <p:cNvSpPr>
            <a:spLocks noGrp="1"/>
          </p:cNvSpPr>
          <p:nvPr>
            <p:ph type="title"/>
          </p:nvPr>
        </p:nvSpPr>
        <p:spPr/>
        <p:txBody>
          <a:bodyPr/>
          <a:lstStyle/>
          <a:p>
            <a:r>
              <a:rPr lang="en-US"/>
              <a:t>Click to edit Master title style</a:t>
            </a:r>
          </a:p>
        </p:txBody>
      </p:sp>
      <p:sp>
        <p:nvSpPr>
          <p:cNvPr id="4" name="Footer Placeholder 3">
            <a:extLst>
              <a:ext uri="{FF2B5EF4-FFF2-40B4-BE49-F238E27FC236}">
                <a16:creationId xmlns:a16="http://schemas.microsoft.com/office/drawing/2014/main" id="{C983ADE5-EFAB-EC4F-83AB-27A484D318DB}"/>
              </a:ext>
            </a:extLst>
          </p:cNvPr>
          <p:cNvSpPr>
            <a:spLocks noGrp="1"/>
          </p:cNvSpPr>
          <p:nvPr>
            <p:ph type="ftr" sz="quarter" idx="11"/>
          </p:nvPr>
        </p:nvSpPr>
        <p:spPr/>
        <p:txBody>
          <a:bodyPr/>
          <a:lstStyle/>
          <a:p>
            <a:r>
              <a:rPr lang="en-US"/>
              <a:t>Nurses Count: Classifying Nursing Value with Informatics and Data</a:t>
            </a:r>
          </a:p>
        </p:txBody>
      </p:sp>
    </p:spTree>
    <p:extLst>
      <p:ext uri="{BB962C8B-B14F-4D97-AF65-F5344CB8AC3E}">
        <p14:creationId xmlns:p14="http://schemas.microsoft.com/office/powerpoint/2010/main" val="417680428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833433" y="2339984"/>
            <a:ext cx="4187371" cy="1783443"/>
          </a:xfrm>
        </p:spPr>
        <p:txBody>
          <a:bodyPr wrap="square" anchor="ctr" anchorCtr="0"/>
          <a:lstStyle>
            <a:lvl1pPr>
              <a:lnSpc>
                <a:spcPct val="100000"/>
              </a:lnSpc>
              <a:defRPr sz="4000" b="0" i="1">
                <a:latin typeface="Prometo Medium" panose="020B0704030203060203" pitchFamily="34" charset="0"/>
              </a:defRPr>
            </a:lvl1pPr>
          </a:lstStyle>
          <a:p>
            <a:r>
              <a:rPr lang="en-US"/>
              <a:t>Click to edit Master title style</a:t>
            </a:r>
          </a:p>
        </p:txBody>
      </p:sp>
      <p:sp>
        <p:nvSpPr>
          <p:cNvPr id="3" name="Slide Number Placeholder 2"/>
          <p:cNvSpPr>
            <a:spLocks noGrp="1"/>
          </p:cNvSpPr>
          <p:nvPr>
            <p:ph type="sldNum" sz="quarter" idx="10"/>
          </p:nvPr>
        </p:nvSpPr>
        <p:spPr/>
        <p:txBody>
          <a:bodyPr/>
          <a:lstStyle>
            <a:lvl1pPr>
              <a:defRPr>
                <a:latin typeface="Century Gothic" panose="020B0502020202020204" pitchFamily="34" charset="0"/>
                <a:ea typeface="Century Gothic" panose="020B0502020202020204" pitchFamily="34" charset="0"/>
                <a:cs typeface="Arial" panose="020B0604020202020204" pitchFamily="34" charset="0"/>
              </a:defRPr>
            </a:lvl1pPr>
          </a:lstStyle>
          <a:p>
            <a:fld id="{D8D877B3-D348-4611-9BDB-C5374591D951}" type="slidenum">
              <a:rPr lang="en-US" smtClean="0"/>
              <a:pPr/>
              <a:t>‹#›</a:t>
            </a:fld>
            <a:endParaRPr lang="en-US"/>
          </a:p>
        </p:txBody>
      </p:sp>
    </p:spTree>
    <p:extLst>
      <p:ext uri="{BB962C8B-B14F-4D97-AF65-F5344CB8AC3E}">
        <p14:creationId xmlns:p14="http://schemas.microsoft.com/office/powerpoint/2010/main" val="417670894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wrap="square"/>
          <a:lstStyle>
            <a:lvl1pPr>
              <a:defRPr sz="3600">
                <a:latin typeface="Prometo Medium" panose="020B0704030203060203" pitchFamily="34" charset="0"/>
              </a:defRPr>
            </a:lvl1pPr>
          </a:lstStyle>
          <a:p>
            <a:r>
              <a:rPr lang="en-US"/>
              <a:t>Click to edit Master title style</a:t>
            </a:r>
          </a:p>
        </p:txBody>
      </p:sp>
      <p:sp>
        <p:nvSpPr>
          <p:cNvPr id="3" name="Slide Number Placeholder 2"/>
          <p:cNvSpPr>
            <a:spLocks noGrp="1"/>
          </p:cNvSpPr>
          <p:nvPr>
            <p:ph type="sldNum" sz="quarter" idx="10"/>
          </p:nvPr>
        </p:nvSpPr>
        <p:spPr/>
        <p:txBody>
          <a:bodyPr/>
          <a:lstStyle>
            <a:lvl1pPr>
              <a:defRPr>
                <a:latin typeface="Century Gothic" panose="020B0502020202020204" pitchFamily="34" charset="0"/>
              </a:defRPr>
            </a:lvl1pPr>
          </a:lstStyle>
          <a:p>
            <a:fld id="{D8D877B3-D348-4611-9BDB-C5374591D951}" type="slidenum">
              <a:rPr lang="en-US" smtClean="0"/>
              <a:pPr/>
              <a:t>‹#›</a:t>
            </a:fld>
            <a:endParaRPr lang="en-US"/>
          </a:p>
        </p:txBody>
      </p:sp>
    </p:spTree>
    <p:extLst>
      <p:ext uri="{BB962C8B-B14F-4D97-AF65-F5344CB8AC3E}">
        <p14:creationId xmlns:p14="http://schemas.microsoft.com/office/powerpoint/2010/main" val="412312880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8B709-FAB3-FC4D-8C28-31CDE8076FFA}"/>
              </a:ext>
            </a:extLst>
          </p:cNvPr>
          <p:cNvSpPr>
            <a:spLocks noGrp="1"/>
          </p:cNvSpPr>
          <p:nvPr>
            <p:ph type="title"/>
          </p:nvPr>
        </p:nvSpPr>
        <p:spPr>
          <a:xfrm>
            <a:off x="854699" y="1162796"/>
            <a:ext cx="9833429" cy="1028700"/>
          </a:xfrm>
        </p:spPr>
        <p:txBody>
          <a:bodyPr/>
          <a:lstStyle>
            <a:lvl1pPr>
              <a:defRPr>
                <a:latin typeface="Prometo Medium" panose="020B0704030203060203"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4B8D4806-3DB5-6142-AB3F-0CFC82A34357}"/>
              </a:ext>
            </a:extLst>
          </p:cNvPr>
          <p:cNvSpPr>
            <a:spLocks noGrp="1"/>
          </p:cNvSpPr>
          <p:nvPr>
            <p:ph idx="1"/>
          </p:nvPr>
        </p:nvSpPr>
        <p:spPr>
          <a:xfrm>
            <a:off x="854699" y="2017946"/>
            <a:ext cx="9833429" cy="3429000"/>
          </a:xfrm>
          <a:prstGeom prst="rect">
            <a:avLst/>
          </a:prstGeom>
        </p:spPr>
        <p:txBody>
          <a:bodyPr wrap="square"/>
          <a:lstStyle>
            <a:lvl1pPr marL="295275" indent="-295275">
              <a:buClr>
                <a:srgbClr val="FF5A5A"/>
              </a:buClr>
              <a:buFont typeface="Arial" panose="020B0604020202020204" pitchFamily="34" charset="0"/>
              <a:buChar char="•"/>
              <a:tabLst/>
              <a:defRPr sz="2000" b="1">
                <a:latin typeface="Century Gothic" panose="020B0502020202020204" pitchFamily="34" charset="0"/>
              </a:defRPr>
            </a:lvl1pPr>
            <a:lvl2pPr marL="517525" indent="-168275">
              <a:lnSpc>
                <a:spcPct val="100000"/>
              </a:lnSpc>
              <a:buClr>
                <a:srgbClr val="FF5A5A"/>
              </a:buClr>
              <a:buFont typeface="Arial" panose="020B0604020202020204" pitchFamily="34" charset="0"/>
              <a:buChar char="•"/>
              <a:tabLst/>
              <a:defRPr sz="1800" b="0" i="0">
                <a:solidFill>
                  <a:schemeClr val="bg2"/>
                </a:solidFill>
                <a:latin typeface="Century Gothic" panose="020B0502020202020204" pitchFamily="34" charset="0"/>
              </a:defRPr>
            </a:lvl2pPr>
            <a:lvl3pPr marL="687388" indent="-169863">
              <a:lnSpc>
                <a:spcPct val="100000"/>
              </a:lnSpc>
              <a:buClr>
                <a:srgbClr val="FF5A5A"/>
              </a:buClr>
              <a:buFont typeface="Arial" panose="020B0604020202020204" pitchFamily="34" charset="0"/>
              <a:buChar char="•"/>
              <a:tabLst/>
              <a:defRPr sz="1600">
                <a:solidFill>
                  <a:schemeClr val="bg2"/>
                </a:solidFill>
                <a:latin typeface="Century Gothic" panose="020B0502020202020204" pitchFamily="34" charset="0"/>
              </a:defRPr>
            </a:lvl3pPr>
            <a:lvl4pPr marL="866775" indent="-179388">
              <a:lnSpc>
                <a:spcPct val="100000"/>
              </a:lnSpc>
              <a:buClr>
                <a:srgbClr val="FF5A5A"/>
              </a:buClr>
              <a:buFont typeface="Arial" panose="020B0604020202020204" pitchFamily="34" charset="0"/>
              <a:buChar char="•"/>
              <a:tabLst/>
              <a:defRPr sz="1400">
                <a:solidFill>
                  <a:schemeClr val="bg2"/>
                </a:solidFill>
                <a:latin typeface="Century Gothic" panose="020B0502020202020204" pitchFamily="34" charset="0"/>
              </a:defRPr>
            </a:lvl4pPr>
            <a:lvl5pPr marL="1036638" indent="-169863">
              <a:lnSpc>
                <a:spcPct val="150000"/>
              </a:lnSpc>
              <a:buClr>
                <a:srgbClr val="FF5A5A"/>
              </a:buClr>
              <a:buFont typeface="Arial" panose="020B0604020202020204" pitchFamily="34" charset="0"/>
              <a:buChar char="•"/>
              <a:tabLst/>
              <a:defRPr sz="1200">
                <a:solidFill>
                  <a:schemeClr val="bg2"/>
                </a:solidFill>
                <a:latin typeface="Century Gothic" panose="020B0502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4737283B-E040-3A45-A872-FBF3D45B805A}"/>
              </a:ext>
            </a:extLst>
          </p:cNvPr>
          <p:cNvSpPr>
            <a:spLocks noGrp="1"/>
          </p:cNvSpPr>
          <p:nvPr>
            <p:ph type="sldNum" sz="quarter" idx="12"/>
          </p:nvPr>
        </p:nvSpPr>
        <p:spPr/>
        <p:txBody>
          <a:bodyPr/>
          <a:lstStyle>
            <a:lvl1pPr>
              <a:defRPr>
                <a:latin typeface="Century Gothic" panose="020B0502020202020204" pitchFamily="34" charset="0"/>
              </a:defRPr>
            </a:lvl1pPr>
          </a:lstStyle>
          <a:p>
            <a:fld id="{2F8AF2E6-64A8-0F46-AF27-0A96D82A033B}" type="slidenum">
              <a:rPr lang="en-US" smtClean="0"/>
              <a:pPr/>
              <a:t>‹#›</a:t>
            </a:fld>
            <a:endParaRPr lang="en-US"/>
          </a:p>
        </p:txBody>
      </p:sp>
    </p:spTree>
    <p:extLst>
      <p:ext uri="{BB962C8B-B14F-4D97-AF65-F5344CB8AC3E}">
        <p14:creationId xmlns:p14="http://schemas.microsoft.com/office/powerpoint/2010/main" val="149955310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1_Custom Layou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4F3037B-1C48-8541-B535-58A0D84084A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61430" y="6188662"/>
            <a:ext cx="1378271" cy="643459"/>
          </a:xfrm>
          <a:prstGeom prst="rect">
            <a:avLst/>
          </a:prstGeom>
        </p:spPr>
      </p:pic>
      <p:sp>
        <p:nvSpPr>
          <p:cNvPr id="5" name="Oval 4">
            <a:extLst>
              <a:ext uri="{FF2B5EF4-FFF2-40B4-BE49-F238E27FC236}">
                <a16:creationId xmlns:a16="http://schemas.microsoft.com/office/drawing/2014/main" id="{F1BC835E-1FDE-6041-8926-84031BDA9C3E}"/>
              </a:ext>
            </a:extLst>
          </p:cNvPr>
          <p:cNvSpPr/>
          <p:nvPr userDrawn="1"/>
        </p:nvSpPr>
        <p:spPr>
          <a:xfrm>
            <a:off x="11432327" y="6318703"/>
            <a:ext cx="370114" cy="370114"/>
          </a:xfrm>
          <a:prstGeom prst="ellipse">
            <a:avLst/>
          </a:prstGeom>
          <a:solidFill>
            <a:srgbClr val="1E22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entury Gothic" panose="020B0502020202020204" pitchFamily="34" charset="0"/>
            </a:endParaRPr>
          </a:p>
        </p:txBody>
      </p:sp>
      <p:sp>
        <p:nvSpPr>
          <p:cNvPr id="6" name="Номер слайда 21">
            <a:extLst>
              <a:ext uri="{FF2B5EF4-FFF2-40B4-BE49-F238E27FC236}">
                <a16:creationId xmlns:a16="http://schemas.microsoft.com/office/drawing/2014/main" id="{BB676755-0E40-6F4B-AD9C-FFCD5A442711}"/>
              </a:ext>
            </a:extLst>
          </p:cNvPr>
          <p:cNvSpPr>
            <a:spLocks noGrp="1"/>
          </p:cNvSpPr>
          <p:nvPr>
            <p:ph type="sldNum" sz="quarter" idx="4"/>
          </p:nvPr>
        </p:nvSpPr>
        <p:spPr>
          <a:xfrm>
            <a:off x="11360517" y="6390178"/>
            <a:ext cx="513735" cy="227164"/>
          </a:xfrm>
          <a:prstGeom prst="rect">
            <a:avLst/>
          </a:prstGeom>
          <a:noFill/>
        </p:spPr>
        <p:txBody>
          <a:bodyPr vert="horz" wrap="square" lIns="0" tIns="0" rIns="0" bIns="0" rtlCol="0" anchor="ctr"/>
          <a:lstStyle>
            <a:lvl1pPr algn="ctr">
              <a:defRPr sz="803" b="0" i="0">
                <a:solidFill>
                  <a:schemeClr val="bg1"/>
                </a:solidFill>
                <a:latin typeface="Century Gothic" panose="020B0502020202020204" pitchFamily="34" charset="0"/>
                <a:ea typeface="Century Gothic" panose="020B0502020202020204" pitchFamily="34" charset="0"/>
                <a:cs typeface="Century Gothic" panose="020B0502020202020204" pitchFamily="34" charset="0"/>
              </a:defRPr>
            </a:lvl1pPr>
          </a:lstStyle>
          <a:p>
            <a:fld id="{D8D877B3-D348-4611-9BDB-C5374591D951}" type="slidenum">
              <a:rPr lang="en-US" smtClean="0"/>
              <a:pPr/>
              <a:t>‹#›</a:t>
            </a:fld>
            <a:endParaRPr lang="en-US"/>
          </a:p>
        </p:txBody>
      </p:sp>
      <p:pic>
        <p:nvPicPr>
          <p:cNvPr id="2" name="Picture 1">
            <a:extLst>
              <a:ext uri="{FF2B5EF4-FFF2-40B4-BE49-F238E27FC236}">
                <a16:creationId xmlns:a16="http://schemas.microsoft.com/office/drawing/2014/main" id="{9AF39F0F-B2E4-89F9-BC61-88237DB209FB}"/>
              </a:ext>
            </a:extLst>
          </p:cNvPr>
          <p:cNvPicPr>
            <a:picLocks noChangeAspect="1"/>
          </p:cNvPicPr>
          <p:nvPr userDrawn="1"/>
        </p:nvPicPr>
        <p:blipFill>
          <a:blip r:embed="rId3"/>
          <a:stretch>
            <a:fillRect/>
          </a:stretch>
        </p:blipFill>
        <p:spPr>
          <a:xfrm>
            <a:off x="1606449" y="6370678"/>
            <a:ext cx="1090818" cy="329304"/>
          </a:xfrm>
          <a:prstGeom prst="rect">
            <a:avLst/>
          </a:prstGeom>
        </p:spPr>
      </p:pic>
    </p:spTree>
    <p:extLst>
      <p:ext uri="{BB962C8B-B14F-4D97-AF65-F5344CB8AC3E}">
        <p14:creationId xmlns:p14="http://schemas.microsoft.com/office/powerpoint/2010/main" val="23612324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lvl1pPr>
              <a:defRPr>
                <a:latin typeface="Century Gothic" panose="020B0502020202020204" pitchFamily="34" charset="0"/>
                <a:ea typeface="Century Gothic" panose="020B0502020202020204" pitchFamily="34" charset="0"/>
                <a:cs typeface="Arial" panose="020B0604020202020204" pitchFamily="34" charset="0"/>
              </a:defRPr>
            </a:lvl1pPr>
          </a:lstStyle>
          <a:p>
            <a:fld id="{D8D877B3-D348-4611-9BDB-C5374591D951}" type="slidenum">
              <a:rPr lang="en-US" smtClean="0"/>
              <a:pPr/>
              <a:t>‹#›</a:t>
            </a:fld>
            <a:endParaRPr lang="en-US"/>
          </a:p>
        </p:txBody>
      </p:sp>
    </p:spTree>
    <p:extLst>
      <p:ext uri="{BB962C8B-B14F-4D97-AF65-F5344CB8AC3E}">
        <p14:creationId xmlns:p14="http://schemas.microsoft.com/office/powerpoint/2010/main" val="201789350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lvl1pPr>
              <a:defRPr>
                <a:latin typeface="Century Gothic" panose="020B0502020202020204" pitchFamily="34" charset="0"/>
                <a:ea typeface="Century Gothic" panose="020B0502020202020204" pitchFamily="34" charset="0"/>
                <a:cs typeface="Arial" panose="020B0604020202020204" pitchFamily="34" charset="0"/>
              </a:defRPr>
            </a:lvl1pPr>
          </a:lstStyle>
          <a:p>
            <a:fld id="{D8D877B3-D348-4611-9BDB-C5374591D951}" type="slidenum">
              <a:rPr lang="en-US" smtClean="0"/>
              <a:pPr/>
              <a:t>‹#›</a:t>
            </a:fld>
            <a:endParaRPr lang="en-US"/>
          </a:p>
        </p:txBody>
      </p:sp>
    </p:spTree>
    <p:extLst>
      <p:ext uri="{BB962C8B-B14F-4D97-AF65-F5344CB8AC3E}">
        <p14:creationId xmlns:p14="http://schemas.microsoft.com/office/powerpoint/2010/main" val="240226063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pic>
        <p:nvPicPr>
          <p:cNvPr id="11" name="Picture Placeholder 4">
            <a:extLst>
              <a:ext uri="{FF2B5EF4-FFF2-40B4-BE49-F238E27FC236}">
                <a16:creationId xmlns:a16="http://schemas.microsoft.com/office/drawing/2014/main" id="{631FDD3D-8ED8-CE46-BAA2-72A8866A94EF}"/>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7848" t="34591" r="37010" b="13962"/>
          <a:stretch/>
        </p:blipFill>
        <p:spPr>
          <a:xfrm>
            <a:off x="2409957" y="4437954"/>
            <a:ext cx="2331719" cy="2179388"/>
          </a:xfrm>
          <a:prstGeom prst="rect">
            <a:avLst/>
          </a:prstGeom>
          <a:noFill/>
        </p:spPr>
      </p:pic>
      <p:sp>
        <p:nvSpPr>
          <p:cNvPr id="3" name="Slide Number Placeholder 2"/>
          <p:cNvSpPr>
            <a:spLocks noGrp="1"/>
          </p:cNvSpPr>
          <p:nvPr>
            <p:ph type="sldNum" sz="quarter" idx="10"/>
          </p:nvPr>
        </p:nvSpPr>
        <p:spPr/>
        <p:txBody>
          <a:bodyPr/>
          <a:lstStyle>
            <a:lvl1pPr>
              <a:defRPr>
                <a:latin typeface="Century Gothic" panose="020B0502020202020204" pitchFamily="34" charset="0"/>
              </a:defRPr>
            </a:lvl1pPr>
          </a:lstStyle>
          <a:p>
            <a:fld id="{D8D877B3-D348-4611-9BDB-C5374591D951}" type="slidenum">
              <a:rPr lang="en-US" smtClean="0"/>
              <a:pPr/>
              <a:t>‹#›</a:t>
            </a:fld>
            <a:endParaRPr lang="en-US"/>
          </a:p>
        </p:txBody>
      </p:sp>
      <p:sp>
        <p:nvSpPr>
          <p:cNvPr id="8" name="Oval 7">
            <a:extLst>
              <a:ext uri="{FF2B5EF4-FFF2-40B4-BE49-F238E27FC236}">
                <a16:creationId xmlns:a16="http://schemas.microsoft.com/office/drawing/2014/main" id="{DC1CD14E-4A4D-B744-99A0-27C09CA41F71}"/>
              </a:ext>
            </a:extLst>
          </p:cNvPr>
          <p:cNvSpPr/>
          <p:nvPr userDrawn="1"/>
        </p:nvSpPr>
        <p:spPr>
          <a:xfrm>
            <a:off x="-370703" y="985696"/>
            <a:ext cx="4795509" cy="4795509"/>
          </a:xfrm>
          <a:prstGeom prst="ellipse">
            <a:avLst/>
          </a:prstGeom>
          <a:solidFill>
            <a:srgbClr val="1E22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entury Gothic" panose="020B0502020202020204" pitchFamily="34" charset="0"/>
            </a:endParaRPr>
          </a:p>
        </p:txBody>
      </p:sp>
      <p:sp>
        <p:nvSpPr>
          <p:cNvPr id="10" name="Title 2">
            <a:extLst>
              <a:ext uri="{FF2B5EF4-FFF2-40B4-BE49-F238E27FC236}">
                <a16:creationId xmlns:a16="http://schemas.microsoft.com/office/drawing/2014/main" id="{6D03C6C9-AEF7-7D4A-A337-2DA1DC1A6360}"/>
              </a:ext>
            </a:extLst>
          </p:cNvPr>
          <p:cNvSpPr>
            <a:spLocks noGrp="1"/>
          </p:cNvSpPr>
          <p:nvPr>
            <p:ph type="title"/>
          </p:nvPr>
        </p:nvSpPr>
        <p:spPr>
          <a:xfrm>
            <a:off x="871176" y="2389412"/>
            <a:ext cx="4187371" cy="1783443"/>
          </a:xfrm>
        </p:spPr>
        <p:txBody>
          <a:bodyPr wrap="square" anchor="ctr" anchorCtr="0"/>
          <a:lstStyle>
            <a:lvl1pPr>
              <a:lnSpc>
                <a:spcPct val="100000"/>
              </a:lnSpc>
              <a:defRPr>
                <a:latin typeface="Prometo Medium" panose="020B0704030203060203" pitchFamily="34" charset="0"/>
              </a:defRPr>
            </a:lvl1pPr>
          </a:lstStyle>
          <a:p>
            <a:endParaRPr lang="en-US">
              <a:solidFill>
                <a:schemeClr val="bg1"/>
              </a:solidFill>
            </a:endParaRPr>
          </a:p>
        </p:txBody>
      </p:sp>
    </p:spTree>
    <p:extLst>
      <p:ext uri="{BB962C8B-B14F-4D97-AF65-F5344CB8AC3E}">
        <p14:creationId xmlns:p14="http://schemas.microsoft.com/office/powerpoint/2010/main" val="357214803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23_Custom Layout">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43F71052-DA50-4B4B-8DFB-1DABC7DF992D}"/>
              </a:ext>
            </a:extLst>
          </p:cNvPr>
          <p:cNvSpPr/>
          <p:nvPr userDrawn="1"/>
        </p:nvSpPr>
        <p:spPr>
          <a:xfrm>
            <a:off x="10239153" y="382772"/>
            <a:ext cx="1743740" cy="4997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entury Gothic" panose="020B0502020202020204" pitchFamily="34" charset="0"/>
            </a:endParaRPr>
          </a:p>
        </p:txBody>
      </p:sp>
      <p:sp>
        <p:nvSpPr>
          <p:cNvPr id="3" name="Slide Number Placeholder 2"/>
          <p:cNvSpPr>
            <a:spLocks noGrp="1"/>
          </p:cNvSpPr>
          <p:nvPr>
            <p:ph type="sldNum" sz="quarter" idx="10"/>
          </p:nvPr>
        </p:nvSpPr>
        <p:spPr/>
        <p:txBody>
          <a:bodyPr/>
          <a:lstStyle>
            <a:lvl1pPr>
              <a:defRPr>
                <a:latin typeface="Century Gothic" panose="020B0502020202020204" pitchFamily="34" charset="0"/>
              </a:defRPr>
            </a:lvl1pPr>
          </a:lstStyle>
          <a:p>
            <a:fld id="{D8D877B3-D348-4611-9BDB-C5374591D951}" type="slidenum">
              <a:rPr lang="en-US" smtClean="0"/>
              <a:pPr/>
              <a:t>‹#›</a:t>
            </a:fld>
            <a:endParaRPr lang="en-US"/>
          </a:p>
        </p:txBody>
      </p:sp>
      <p:sp>
        <p:nvSpPr>
          <p:cNvPr id="6" name="Oval 5">
            <a:extLst>
              <a:ext uri="{FF2B5EF4-FFF2-40B4-BE49-F238E27FC236}">
                <a16:creationId xmlns:a16="http://schemas.microsoft.com/office/drawing/2014/main" id="{DB817CDA-7B77-AB40-BB83-5A74ECA3C43C}"/>
              </a:ext>
            </a:extLst>
          </p:cNvPr>
          <p:cNvSpPr/>
          <p:nvPr userDrawn="1"/>
        </p:nvSpPr>
        <p:spPr>
          <a:xfrm>
            <a:off x="9841783" y="325400"/>
            <a:ext cx="4700433" cy="4700433"/>
          </a:xfrm>
          <a:prstGeom prst="ellipse">
            <a:avLst/>
          </a:prstGeom>
          <a:solidFill>
            <a:srgbClr val="1E22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entury Gothic" panose="020B0502020202020204" pitchFamily="34" charset="0"/>
            </a:endParaRPr>
          </a:p>
        </p:txBody>
      </p:sp>
      <p:pic>
        <p:nvPicPr>
          <p:cNvPr id="7" name="Picture Placeholder 4">
            <a:extLst>
              <a:ext uri="{FF2B5EF4-FFF2-40B4-BE49-F238E27FC236}">
                <a16:creationId xmlns:a16="http://schemas.microsoft.com/office/drawing/2014/main" id="{DF4CBD03-A70F-1748-A3E3-DA22AF751CA3}"/>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7848" t="34591" r="37010" b="13962"/>
          <a:stretch/>
        </p:blipFill>
        <p:spPr>
          <a:xfrm>
            <a:off x="4943790" y="4437954"/>
            <a:ext cx="2331719" cy="2179388"/>
          </a:xfrm>
          <a:prstGeom prst="rect">
            <a:avLst/>
          </a:prstGeom>
          <a:noFill/>
        </p:spPr>
      </p:pic>
      <p:sp>
        <p:nvSpPr>
          <p:cNvPr id="12" name="Content Placeholder 2">
            <a:extLst>
              <a:ext uri="{FF2B5EF4-FFF2-40B4-BE49-F238E27FC236}">
                <a16:creationId xmlns:a16="http://schemas.microsoft.com/office/drawing/2014/main" id="{D1C1B83B-3828-BC4C-8CF0-14A7E57C9618}"/>
              </a:ext>
            </a:extLst>
          </p:cNvPr>
          <p:cNvSpPr>
            <a:spLocks noGrp="1"/>
          </p:cNvSpPr>
          <p:nvPr>
            <p:ph idx="1"/>
          </p:nvPr>
        </p:nvSpPr>
        <p:spPr>
          <a:xfrm>
            <a:off x="846075" y="2302071"/>
            <a:ext cx="4892958" cy="3429000"/>
          </a:xfrm>
          <a:prstGeom prst="rect">
            <a:avLst/>
          </a:prstGeom>
        </p:spPr>
        <p:txBody>
          <a:bodyPr wrap="square"/>
          <a:lstStyle>
            <a:lvl1pPr marL="295275" indent="-295275">
              <a:lnSpc>
                <a:spcPct val="100000"/>
              </a:lnSpc>
              <a:buClr>
                <a:srgbClr val="FF5A5A"/>
              </a:buClr>
              <a:buFont typeface="Arial" panose="020B0604020202020204" pitchFamily="34" charset="0"/>
              <a:buChar char="•"/>
              <a:tabLst/>
              <a:defRPr sz="2000" b="1">
                <a:solidFill>
                  <a:schemeClr val="bg2"/>
                </a:solidFill>
                <a:latin typeface="Century Gothic" panose="020B0502020202020204" pitchFamily="34" charset="0"/>
              </a:defRPr>
            </a:lvl1pPr>
            <a:lvl2pPr marL="517525" indent="-168275">
              <a:lnSpc>
                <a:spcPct val="100000"/>
              </a:lnSpc>
              <a:buClr>
                <a:srgbClr val="FF5A5A"/>
              </a:buClr>
              <a:buFont typeface="Arial" panose="020B0604020202020204" pitchFamily="34" charset="0"/>
              <a:buChar char="•"/>
              <a:tabLst/>
              <a:defRPr sz="1800" b="0" i="0">
                <a:solidFill>
                  <a:schemeClr val="bg2"/>
                </a:solidFill>
                <a:latin typeface="Century Gothic" panose="020B0502020202020204" pitchFamily="34" charset="0"/>
              </a:defRPr>
            </a:lvl2pPr>
            <a:lvl3pPr marL="687388" indent="-169863">
              <a:lnSpc>
                <a:spcPct val="100000"/>
              </a:lnSpc>
              <a:buClr>
                <a:srgbClr val="FF5A5A"/>
              </a:buClr>
              <a:buFont typeface="Arial" panose="020B0604020202020204" pitchFamily="34" charset="0"/>
              <a:buChar char="•"/>
              <a:tabLst/>
              <a:defRPr sz="1600">
                <a:solidFill>
                  <a:schemeClr val="bg2"/>
                </a:solidFill>
                <a:latin typeface="Century Gothic" panose="020B0502020202020204" pitchFamily="34" charset="0"/>
              </a:defRPr>
            </a:lvl3pPr>
            <a:lvl4pPr marL="866775" indent="-179388">
              <a:lnSpc>
                <a:spcPct val="100000"/>
              </a:lnSpc>
              <a:buClr>
                <a:srgbClr val="FF5A5A"/>
              </a:buClr>
              <a:buFont typeface="Arial" panose="020B0604020202020204" pitchFamily="34" charset="0"/>
              <a:buChar char="•"/>
              <a:tabLst/>
              <a:defRPr sz="1400">
                <a:solidFill>
                  <a:schemeClr val="bg2"/>
                </a:solidFill>
                <a:latin typeface="Century Gothic" panose="020B0502020202020204" pitchFamily="34" charset="0"/>
              </a:defRPr>
            </a:lvl4pPr>
            <a:lvl5pPr marL="1036638" indent="-169863">
              <a:lnSpc>
                <a:spcPct val="150000"/>
              </a:lnSpc>
              <a:buClr>
                <a:srgbClr val="FF5A5A"/>
              </a:buClr>
              <a:buFont typeface="Arial" panose="020B0604020202020204" pitchFamily="34" charset="0"/>
              <a:buChar char="•"/>
              <a:tabLst/>
              <a:defRPr sz="1200">
                <a:solidFill>
                  <a:schemeClr val="bg2"/>
                </a:solidFill>
                <a:latin typeface="Century Gothic" panose="020B0502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Picture Placeholder 3">
            <a:extLst>
              <a:ext uri="{FF2B5EF4-FFF2-40B4-BE49-F238E27FC236}">
                <a16:creationId xmlns:a16="http://schemas.microsoft.com/office/drawing/2014/main" id="{29E5534A-D5FE-9440-AE5B-B141C578A7C5}"/>
              </a:ext>
            </a:extLst>
          </p:cNvPr>
          <p:cNvSpPr>
            <a:spLocks noGrp="1"/>
          </p:cNvSpPr>
          <p:nvPr>
            <p:ph type="pic" sz="quarter" idx="11"/>
          </p:nvPr>
        </p:nvSpPr>
        <p:spPr>
          <a:xfrm>
            <a:off x="6109398" y="1432831"/>
            <a:ext cx="5687367" cy="4324874"/>
          </a:xfrm>
          <a:gradFill>
            <a:gsLst>
              <a:gs pos="0">
                <a:schemeClr val="bg1">
                  <a:lumMod val="85000"/>
                </a:schemeClr>
              </a:gs>
              <a:gs pos="99000">
                <a:schemeClr val="bg1">
                  <a:lumMod val="75000"/>
                </a:schemeClr>
              </a:gs>
            </a:gsLst>
            <a:lin ang="5400000" scaled="1"/>
          </a:gradFill>
        </p:spPr>
        <p:txBody>
          <a:bodyPr anchor="ctr">
            <a:normAutofit/>
          </a:bodyPr>
          <a:lstStyle>
            <a:lvl1pPr algn="ctr">
              <a:defRPr sz="1200">
                <a:latin typeface="Century Gothic" panose="020B0502020202020204" pitchFamily="34" charset="0"/>
              </a:defRPr>
            </a:lvl1pPr>
          </a:lstStyle>
          <a:p>
            <a:endParaRPr lang="en-US"/>
          </a:p>
        </p:txBody>
      </p:sp>
      <p:sp>
        <p:nvSpPr>
          <p:cNvPr id="14" name="Title 1">
            <a:extLst>
              <a:ext uri="{FF2B5EF4-FFF2-40B4-BE49-F238E27FC236}">
                <a16:creationId xmlns:a16="http://schemas.microsoft.com/office/drawing/2014/main" id="{2C581AF7-14F2-A444-B73B-0A2E5A896822}"/>
              </a:ext>
            </a:extLst>
          </p:cNvPr>
          <p:cNvSpPr>
            <a:spLocks noGrp="1"/>
          </p:cNvSpPr>
          <p:nvPr>
            <p:ph type="title" hasCustomPrompt="1"/>
          </p:nvPr>
        </p:nvSpPr>
        <p:spPr>
          <a:xfrm>
            <a:off x="846074" y="1051047"/>
            <a:ext cx="5069272" cy="1028700"/>
          </a:xfrm>
        </p:spPr>
        <p:txBody>
          <a:bodyPr/>
          <a:lstStyle>
            <a:lvl1pPr>
              <a:lnSpc>
                <a:spcPct val="100000"/>
              </a:lnSpc>
              <a:defRPr sz="3600" i="1">
                <a:latin typeface="Prometo Medium" panose="020B0704030203060203" pitchFamily="34" charset="0"/>
              </a:defRPr>
            </a:lvl1pPr>
          </a:lstStyle>
          <a:p>
            <a:r>
              <a:rPr lang="en-US"/>
              <a:t>Click To Edit Master Title Style</a:t>
            </a:r>
          </a:p>
        </p:txBody>
      </p:sp>
    </p:spTree>
    <p:extLst>
      <p:ext uri="{BB962C8B-B14F-4D97-AF65-F5344CB8AC3E}">
        <p14:creationId xmlns:p14="http://schemas.microsoft.com/office/powerpoint/2010/main" val="87105893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46074" y="1054736"/>
            <a:ext cx="5069272" cy="1028700"/>
          </a:xfrm>
        </p:spPr>
        <p:txBody>
          <a:bodyPr/>
          <a:lstStyle>
            <a:lvl1pPr>
              <a:lnSpc>
                <a:spcPct val="100000"/>
              </a:lnSpc>
              <a:defRPr sz="3600" i="1">
                <a:latin typeface="Prometo Medium" panose="020B0704030203060203" pitchFamily="34" charset="0"/>
              </a:defRPr>
            </a:lvl1pPr>
          </a:lstStyle>
          <a:p>
            <a:r>
              <a:rPr lang="en-US"/>
              <a:t>Click To Edit Master Title Style</a:t>
            </a:r>
          </a:p>
        </p:txBody>
      </p:sp>
      <p:sp>
        <p:nvSpPr>
          <p:cNvPr id="3" name="Slide Number Placeholder 2"/>
          <p:cNvSpPr>
            <a:spLocks noGrp="1"/>
          </p:cNvSpPr>
          <p:nvPr>
            <p:ph type="sldNum" sz="quarter" idx="10"/>
          </p:nvPr>
        </p:nvSpPr>
        <p:spPr/>
        <p:txBody>
          <a:bodyPr/>
          <a:lstStyle>
            <a:lvl1pPr>
              <a:defRPr>
                <a:latin typeface="Century Gothic" panose="020B0502020202020204" pitchFamily="34" charset="0"/>
              </a:defRPr>
            </a:lvl1pPr>
          </a:lstStyle>
          <a:p>
            <a:fld id="{D8D877B3-D348-4611-9BDB-C5374591D951}" type="slidenum">
              <a:rPr lang="en-US" smtClean="0"/>
              <a:pPr/>
              <a:t>‹#›</a:t>
            </a:fld>
            <a:endParaRPr lang="en-US"/>
          </a:p>
        </p:txBody>
      </p:sp>
      <p:pic>
        <p:nvPicPr>
          <p:cNvPr id="6" name="Picture Placeholder 4">
            <a:extLst>
              <a:ext uri="{FF2B5EF4-FFF2-40B4-BE49-F238E27FC236}">
                <a16:creationId xmlns:a16="http://schemas.microsoft.com/office/drawing/2014/main" id="{3CB26DEB-9258-F842-8984-237859FC89CC}"/>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7848" t="34591" r="37010"/>
          <a:stretch/>
        </p:blipFill>
        <p:spPr>
          <a:xfrm>
            <a:off x="6277809" y="4087166"/>
            <a:ext cx="2331719" cy="2770834"/>
          </a:xfrm>
          <a:prstGeom prst="rect">
            <a:avLst/>
          </a:prstGeom>
          <a:noFill/>
        </p:spPr>
      </p:pic>
      <p:pic>
        <p:nvPicPr>
          <p:cNvPr id="9" name="Picture Placeholder 4">
            <a:extLst>
              <a:ext uri="{FF2B5EF4-FFF2-40B4-BE49-F238E27FC236}">
                <a16:creationId xmlns:a16="http://schemas.microsoft.com/office/drawing/2014/main" id="{85CAB737-5A33-3341-93BA-CB3E607FCB82}"/>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7848" t="34591" r="37010"/>
          <a:stretch/>
        </p:blipFill>
        <p:spPr>
          <a:xfrm>
            <a:off x="6277809" y="1334822"/>
            <a:ext cx="2331719" cy="2770834"/>
          </a:xfrm>
          <a:prstGeom prst="rect">
            <a:avLst/>
          </a:prstGeom>
          <a:noFill/>
        </p:spPr>
      </p:pic>
      <p:pic>
        <p:nvPicPr>
          <p:cNvPr id="10" name="Picture Placeholder 4">
            <a:extLst>
              <a:ext uri="{FF2B5EF4-FFF2-40B4-BE49-F238E27FC236}">
                <a16:creationId xmlns:a16="http://schemas.microsoft.com/office/drawing/2014/main" id="{7E081F6A-6EBD-3D4A-9D66-E06E6CAC785D}"/>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7848" t="68147" r="37010"/>
          <a:stretch/>
        </p:blipFill>
        <p:spPr>
          <a:xfrm>
            <a:off x="6277809" y="0"/>
            <a:ext cx="2331719" cy="1349350"/>
          </a:xfrm>
          <a:prstGeom prst="rect">
            <a:avLst/>
          </a:prstGeom>
          <a:noFill/>
        </p:spPr>
      </p:pic>
      <p:sp>
        <p:nvSpPr>
          <p:cNvPr id="8" name="Picture Placeholder 7"/>
          <p:cNvSpPr>
            <a:spLocks noGrp="1"/>
          </p:cNvSpPr>
          <p:nvPr>
            <p:ph type="pic" sz="quarter" idx="12"/>
          </p:nvPr>
        </p:nvSpPr>
        <p:spPr>
          <a:xfrm>
            <a:off x="7074639" y="0"/>
            <a:ext cx="5117361" cy="6858000"/>
          </a:xfrm>
          <a:custGeom>
            <a:avLst/>
            <a:gdLst>
              <a:gd name="connsiteX0" fmla="*/ 1551265 w 5117361"/>
              <a:gd name="connsiteY0" fmla="*/ 0 h 6858000"/>
              <a:gd name="connsiteX1" fmla="*/ 5117361 w 5117361"/>
              <a:gd name="connsiteY1" fmla="*/ 0 h 6858000"/>
              <a:gd name="connsiteX2" fmla="*/ 5117361 w 5117361"/>
              <a:gd name="connsiteY2" fmla="*/ 6858000 h 6858000"/>
              <a:gd name="connsiteX3" fmla="*/ 1551265 w 5117361"/>
              <a:gd name="connsiteY3" fmla="*/ 6858000 h 6858000"/>
              <a:gd name="connsiteX4" fmla="*/ 1496804 w 5117361"/>
              <a:gd name="connsiteY4" fmla="*/ 6810825 h 6858000"/>
              <a:gd name="connsiteX5" fmla="*/ 0 w 5117361"/>
              <a:gd name="connsiteY5" fmla="*/ 3429000 h 6858000"/>
              <a:gd name="connsiteX6" fmla="*/ 1496804 w 5117361"/>
              <a:gd name="connsiteY6" fmla="*/ 4717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17361" h="6858000">
                <a:moveTo>
                  <a:pt x="1551265" y="0"/>
                </a:moveTo>
                <a:lnTo>
                  <a:pt x="5117361" y="0"/>
                </a:lnTo>
                <a:lnTo>
                  <a:pt x="5117361" y="6858000"/>
                </a:lnTo>
                <a:lnTo>
                  <a:pt x="1551265" y="6858000"/>
                </a:lnTo>
                <a:lnTo>
                  <a:pt x="1496804" y="6810825"/>
                </a:lnTo>
                <a:cubicBezTo>
                  <a:pt x="577286" y="5975085"/>
                  <a:pt x="0" y="4769459"/>
                  <a:pt x="0" y="3429000"/>
                </a:cubicBezTo>
                <a:cubicBezTo>
                  <a:pt x="0" y="2088542"/>
                  <a:pt x="577286" y="882916"/>
                  <a:pt x="1496804" y="47175"/>
                </a:cubicBezTo>
                <a:close/>
              </a:path>
            </a:pathLst>
          </a:custGeom>
          <a:gradFill>
            <a:gsLst>
              <a:gs pos="0">
                <a:schemeClr val="bg1">
                  <a:lumMod val="85000"/>
                </a:schemeClr>
              </a:gs>
              <a:gs pos="99000">
                <a:schemeClr val="bg1">
                  <a:lumMod val="75000"/>
                </a:schemeClr>
              </a:gs>
            </a:gsLst>
            <a:lin ang="5400000" scaled="1"/>
          </a:gradFill>
          <a:ln>
            <a:noFill/>
          </a:ln>
        </p:spPr>
        <p:txBody>
          <a:bodyPr wrap="square" anchor="ctr">
            <a:noAutofit/>
          </a:bodyPr>
          <a:lstStyle>
            <a:lvl1pPr algn="ctr">
              <a:defRPr sz="1200">
                <a:solidFill>
                  <a:schemeClr val="tx1"/>
                </a:solidFill>
                <a:latin typeface="Century Gothic" panose="020B0502020202020204" pitchFamily="34" charset="0"/>
              </a:defRPr>
            </a:lvl1pPr>
          </a:lstStyle>
          <a:p>
            <a:endParaRPr lang="en-US"/>
          </a:p>
        </p:txBody>
      </p:sp>
    </p:spTree>
    <p:extLst>
      <p:ext uri="{BB962C8B-B14F-4D97-AF65-F5344CB8AC3E}">
        <p14:creationId xmlns:p14="http://schemas.microsoft.com/office/powerpoint/2010/main" val="342234477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lvl1pPr>
              <a:defRPr>
                <a:latin typeface="Century Gothic" panose="020B0502020202020204" pitchFamily="34" charset="0"/>
              </a:defRPr>
            </a:lvl1pPr>
          </a:lstStyle>
          <a:p>
            <a:fld id="{D8D877B3-D348-4611-9BDB-C5374591D951}" type="slidenum">
              <a:rPr lang="en-US" smtClean="0"/>
              <a:pPr/>
              <a:t>‹#›</a:t>
            </a:fld>
            <a:endParaRPr lang="en-US"/>
          </a:p>
        </p:txBody>
      </p:sp>
      <p:sp>
        <p:nvSpPr>
          <p:cNvPr id="5" name="Picture Placeholder 7"/>
          <p:cNvSpPr>
            <a:spLocks noGrp="1"/>
          </p:cNvSpPr>
          <p:nvPr>
            <p:ph type="pic" sz="quarter" idx="12"/>
          </p:nvPr>
        </p:nvSpPr>
        <p:spPr>
          <a:xfrm>
            <a:off x="2040835" y="-626165"/>
            <a:ext cx="8110330" cy="8110330"/>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a:p>
        </p:txBody>
      </p:sp>
    </p:spTree>
    <p:extLst>
      <p:ext uri="{BB962C8B-B14F-4D97-AF65-F5344CB8AC3E}">
        <p14:creationId xmlns:p14="http://schemas.microsoft.com/office/powerpoint/2010/main" val="16413462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9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854700" y="2307034"/>
            <a:ext cx="4187371" cy="1783443"/>
          </a:xfrm>
        </p:spPr>
        <p:txBody>
          <a:bodyPr/>
          <a:lstStyle>
            <a:lvl1pPr>
              <a:lnSpc>
                <a:spcPct val="100000"/>
              </a:lnSpc>
              <a:defRPr sz="4000">
                <a:latin typeface="Prometo Medium" panose="020B0704030203060203" pitchFamily="34" charset="0"/>
              </a:defRPr>
            </a:lvl1pPr>
          </a:lstStyle>
          <a:p>
            <a:r>
              <a:rPr lang="en-US"/>
              <a:t>Click to edit Master title style</a:t>
            </a:r>
          </a:p>
        </p:txBody>
      </p:sp>
      <p:sp>
        <p:nvSpPr>
          <p:cNvPr id="3" name="Slide Number Placeholder 2"/>
          <p:cNvSpPr>
            <a:spLocks noGrp="1"/>
          </p:cNvSpPr>
          <p:nvPr>
            <p:ph type="sldNum" sz="quarter" idx="10"/>
          </p:nvPr>
        </p:nvSpPr>
        <p:spPr/>
        <p:txBody>
          <a:bodyPr/>
          <a:lstStyle>
            <a:lvl1pPr>
              <a:defRPr>
                <a:latin typeface="Century Gothic" panose="020B0502020202020204" pitchFamily="34" charset="0"/>
              </a:defRPr>
            </a:lvl1pPr>
          </a:lstStyle>
          <a:p>
            <a:fld id="{D8D877B3-D348-4611-9BDB-C5374591D951}" type="slidenum">
              <a:rPr lang="en-US" smtClean="0"/>
              <a:pPr/>
              <a:t>‹#›</a:t>
            </a:fld>
            <a:endParaRPr lang="en-US"/>
          </a:p>
        </p:txBody>
      </p:sp>
      <p:sp>
        <p:nvSpPr>
          <p:cNvPr id="7" name="Picture Placeholder 7"/>
          <p:cNvSpPr>
            <a:spLocks noGrp="1"/>
          </p:cNvSpPr>
          <p:nvPr>
            <p:ph type="pic" sz="quarter" idx="12"/>
          </p:nvPr>
        </p:nvSpPr>
        <p:spPr>
          <a:xfrm>
            <a:off x="6407350" y="1629073"/>
            <a:ext cx="3599854" cy="3599854"/>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a:p>
        </p:txBody>
      </p:sp>
      <p:sp>
        <p:nvSpPr>
          <p:cNvPr id="8" name="Picture Placeholder 7"/>
          <p:cNvSpPr>
            <a:spLocks noGrp="1"/>
          </p:cNvSpPr>
          <p:nvPr>
            <p:ph type="pic" sz="quarter" idx="13"/>
          </p:nvPr>
        </p:nvSpPr>
        <p:spPr>
          <a:xfrm>
            <a:off x="10392073" y="1629073"/>
            <a:ext cx="3599854" cy="3599854"/>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a:p>
        </p:txBody>
      </p:sp>
    </p:spTree>
    <p:extLst>
      <p:ext uri="{BB962C8B-B14F-4D97-AF65-F5344CB8AC3E}">
        <p14:creationId xmlns:p14="http://schemas.microsoft.com/office/powerpoint/2010/main" val="101992229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10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lvl1pPr>
              <a:defRPr>
                <a:latin typeface="Century Gothic" panose="020B0502020202020204" pitchFamily="34" charset="0"/>
              </a:defRPr>
            </a:lvl1pPr>
          </a:lstStyle>
          <a:p>
            <a:fld id="{D8D877B3-D348-4611-9BDB-C5374591D951}" type="slidenum">
              <a:rPr lang="en-US" smtClean="0"/>
              <a:pPr/>
              <a:t>‹#›</a:t>
            </a:fld>
            <a:endParaRPr lang="en-US"/>
          </a:p>
        </p:txBody>
      </p:sp>
      <p:sp>
        <p:nvSpPr>
          <p:cNvPr id="7" name="Picture Placeholder 7"/>
          <p:cNvSpPr>
            <a:spLocks noGrp="1"/>
          </p:cNvSpPr>
          <p:nvPr>
            <p:ph type="pic" sz="quarter" idx="12"/>
          </p:nvPr>
        </p:nvSpPr>
        <p:spPr>
          <a:xfrm>
            <a:off x="-1797560" y="1629073"/>
            <a:ext cx="3599854" cy="3599854"/>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a:p>
        </p:txBody>
      </p:sp>
      <p:sp>
        <p:nvSpPr>
          <p:cNvPr id="8" name="Picture Placeholder 7"/>
          <p:cNvSpPr>
            <a:spLocks noGrp="1"/>
          </p:cNvSpPr>
          <p:nvPr>
            <p:ph type="pic" sz="quarter" idx="13"/>
          </p:nvPr>
        </p:nvSpPr>
        <p:spPr>
          <a:xfrm>
            <a:off x="2162471" y="1629073"/>
            <a:ext cx="3599854" cy="3599854"/>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a:p>
        </p:txBody>
      </p:sp>
      <p:sp>
        <p:nvSpPr>
          <p:cNvPr id="9" name="Picture Placeholder 7"/>
          <p:cNvSpPr>
            <a:spLocks noGrp="1"/>
          </p:cNvSpPr>
          <p:nvPr>
            <p:ph type="pic" sz="quarter" idx="14"/>
          </p:nvPr>
        </p:nvSpPr>
        <p:spPr>
          <a:xfrm>
            <a:off x="6277272" y="1629074"/>
            <a:ext cx="3599854" cy="3599854"/>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a:p>
        </p:txBody>
      </p:sp>
      <p:sp>
        <p:nvSpPr>
          <p:cNvPr id="10" name="Picture Placeholder 7"/>
          <p:cNvSpPr>
            <a:spLocks noGrp="1"/>
          </p:cNvSpPr>
          <p:nvPr>
            <p:ph type="pic" sz="quarter" idx="15"/>
          </p:nvPr>
        </p:nvSpPr>
        <p:spPr>
          <a:xfrm>
            <a:off x="10392073" y="1629073"/>
            <a:ext cx="3599854" cy="3599854"/>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a:p>
        </p:txBody>
      </p:sp>
    </p:spTree>
    <p:extLst>
      <p:ext uri="{BB962C8B-B14F-4D97-AF65-F5344CB8AC3E}">
        <p14:creationId xmlns:p14="http://schemas.microsoft.com/office/powerpoint/2010/main" val="147672079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11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lvl1pPr>
              <a:defRPr>
                <a:latin typeface="Century Gothic" panose="020B0502020202020204" pitchFamily="34" charset="0"/>
              </a:defRPr>
            </a:lvl1pPr>
          </a:lstStyle>
          <a:p>
            <a:fld id="{D8D877B3-D348-4611-9BDB-C5374591D951}" type="slidenum">
              <a:rPr lang="en-US" smtClean="0"/>
              <a:pPr/>
              <a:t>‹#›</a:t>
            </a:fld>
            <a:endParaRPr lang="en-US"/>
          </a:p>
        </p:txBody>
      </p:sp>
      <p:sp>
        <p:nvSpPr>
          <p:cNvPr id="7" name="Picture Placeholder 7"/>
          <p:cNvSpPr>
            <a:spLocks noGrp="1"/>
          </p:cNvSpPr>
          <p:nvPr>
            <p:ph type="pic" sz="quarter" idx="12"/>
          </p:nvPr>
        </p:nvSpPr>
        <p:spPr>
          <a:xfrm>
            <a:off x="-1797560" y="1629073"/>
            <a:ext cx="3599854" cy="3599854"/>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a:p>
        </p:txBody>
      </p:sp>
      <p:sp>
        <p:nvSpPr>
          <p:cNvPr id="8" name="Picture Placeholder 7"/>
          <p:cNvSpPr>
            <a:spLocks noGrp="1"/>
          </p:cNvSpPr>
          <p:nvPr>
            <p:ph type="pic" sz="quarter" idx="13"/>
          </p:nvPr>
        </p:nvSpPr>
        <p:spPr>
          <a:xfrm>
            <a:off x="2162471" y="1629073"/>
            <a:ext cx="3599854" cy="3599854"/>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a:p>
        </p:txBody>
      </p:sp>
      <p:sp>
        <p:nvSpPr>
          <p:cNvPr id="10" name="Picture Placeholder 7"/>
          <p:cNvSpPr>
            <a:spLocks noGrp="1"/>
          </p:cNvSpPr>
          <p:nvPr>
            <p:ph type="pic" sz="quarter" idx="15"/>
          </p:nvPr>
        </p:nvSpPr>
        <p:spPr>
          <a:xfrm>
            <a:off x="6122502" y="1629073"/>
            <a:ext cx="3599854" cy="3599854"/>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a:p>
        </p:txBody>
      </p:sp>
    </p:spTree>
    <p:extLst>
      <p:ext uri="{BB962C8B-B14F-4D97-AF65-F5344CB8AC3E}">
        <p14:creationId xmlns:p14="http://schemas.microsoft.com/office/powerpoint/2010/main" val="17562245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13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lvl1pPr>
              <a:defRPr>
                <a:latin typeface="Century Gothic" panose="020B0502020202020204" pitchFamily="34" charset="0"/>
              </a:defRPr>
            </a:lvl1pPr>
          </a:lstStyle>
          <a:p>
            <a:fld id="{D8D877B3-D348-4611-9BDB-C5374591D951}" type="slidenum">
              <a:rPr lang="en-US" smtClean="0"/>
              <a:pPr/>
              <a:t>‹#›</a:t>
            </a:fld>
            <a:endParaRPr lang="en-US"/>
          </a:p>
        </p:txBody>
      </p:sp>
      <p:sp>
        <p:nvSpPr>
          <p:cNvPr id="6" name="Picture Placeholder 7"/>
          <p:cNvSpPr>
            <a:spLocks noGrp="1"/>
          </p:cNvSpPr>
          <p:nvPr>
            <p:ph type="pic" sz="quarter" idx="12"/>
          </p:nvPr>
        </p:nvSpPr>
        <p:spPr>
          <a:xfrm>
            <a:off x="1596572" y="1554465"/>
            <a:ext cx="4126316" cy="4126316"/>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a:p>
        </p:txBody>
      </p:sp>
    </p:spTree>
    <p:extLst>
      <p:ext uri="{BB962C8B-B14F-4D97-AF65-F5344CB8AC3E}">
        <p14:creationId xmlns:p14="http://schemas.microsoft.com/office/powerpoint/2010/main" val="234432185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15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600">
                <a:latin typeface="Prometo Medium" panose="020B0704030203060203" pitchFamily="34" charset="0"/>
              </a:defRPr>
            </a:lvl1pPr>
          </a:lstStyle>
          <a:p>
            <a:r>
              <a:rPr lang="en-US"/>
              <a:t>Click to edit Master title style</a:t>
            </a:r>
          </a:p>
        </p:txBody>
      </p:sp>
      <p:sp>
        <p:nvSpPr>
          <p:cNvPr id="3" name="Slide Number Placeholder 2"/>
          <p:cNvSpPr>
            <a:spLocks noGrp="1"/>
          </p:cNvSpPr>
          <p:nvPr>
            <p:ph type="sldNum" sz="quarter" idx="10"/>
          </p:nvPr>
        </p:nvSpPr>
        <p:spPr/>
        <p:txBody>
          <a:bodyPr/>
          <a:lstStyle>
            <a:lvl1pPr>
              <a:defRPr>
                <a:latin typeface="Century Gothic" panose="020B0502020202020204" pitchFamily="34" charset="0"/>
              </a:defRPr>
            </a:lvl1pPr>
          </a:lstStyle>
          <a:p>
            <a:fld id="{D8D877B3-D348-4611-9BDB-C5374591D951}" type="slidenum">
              <a:rPr lang="en-US" smtClean="0"/>
              <a:pPr/>
              <a:t>‹#›</a:t>
            </a:fld>
            <a:endParaRPr lang="en-US"/>
          </a:p>
        </p:txBody>
      </p:sp>
      <p:sp>
        <p:nvSpPr>
          <p:cNvPr id="6" name="Picture Placeholder 7"/>
          <p:cNvSpPr>
            <a:spLocks noGrp="1"/>
          </p:cNvSpPr>
          <p:nvPr>
            <p:ph type="pic" sz="quarter" idx="13"/>
          </p:nvPr>
        </p:nvSpPr>
        <p:spPr>
          <a:xfrm>
            <a:off x="1755598" y="2818757"/>
            <a:ext cx="1708219" cy="1708219"/>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a:p>
        </p:txBody>
      </p:sp>
      <p:sp>
        <p:nvSpPr>
          <p:cNvPr id="7" name="Picture Placeholder 7"/>
          <p:cNvSpPr>
            <a:spLocks noGrp="1"/>
          </p:cNvSpPr>
          <p:nvPr>
            <p:ph type="pic" sz="quarter" idx="14"/>
          </p:nvPr>
        </p:nvSpPr>
        <p:spPr>
          <a:xfrm>
            <a:off x="4057059" y="2818757"/>
            <a:ext cx="1708219" cy="1708219"/>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a:p>
        </p:txBody>
      </p:sp>
      <p:sp>
        <p:nvSpPr>
          <p:cNvPr id="8" name="Picture Placeholder 7"/>
          <p:cNvSpPr>
            <a:spLocks noGrp="1"/>
          </p:cNvSpPr>
          <p:nvPr>
            <p:ph type="pic" sz="quarter" idx="15"/>
          </p:nvPr>
        </p:nvSpPr>
        <p:spPr>
          <a:xfrm>
            <a:off x="6358520" y="2818757"/>
            <a:ext cx="1708219" cy="1708219"/>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a:p>
        </p:txBody>
      </p:sp>
      <p:sp>
        <p:nvSpPr>
          <p:cNvPr id="9" name="Picture Placeholder 7"/>
          <p:cNvSpPr>
            <a:spLocks noGrp="1"/>
          </p:cNvSpPr>
          <p:nvPr>
            <p:ph type="pic" sz="quarter" idx="16"/>
          </p:nvPr>
        </p:nvSpPr>
        <p:spPr>
          <a:xfrm>
            <a:off x="8659980" y="2818757"/>
            <a:ext cx="1708219" cy="1708219"/>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a:p>
        </p:txBody>
      </p:sp>
    </p:spTree>
    <p:extLst>
      <p:ext uri="{BB962C8B-B14F-4D97-AF65-F5344CB8AC3E}">
        <p14:creationId xmlns:p14="http://schemas.microsoft.com/office/powerpoint/2010/main" val="33872483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pic>
        <p:nvPicPr>
          <p:cNvPr id="11" name="Picture Placeholder 4">
            <a:extLst>
              <a:ext uri="{FF2B5EF4-FFF2-40B4-BE49-F238E27FC236}">
                <a16:creationId xmlns:a16="http://schemas.microsoft.com/office/drawing/2014/main" id="{631FDD3D-8ED8-CE46-BAA2-72A8866A94EF}"/>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7848" t="34591" r="37010" b="13962"/>
          <a:stretch/>
        </p:blipFill>
        <p:spPr>
          <a:xfrm>
            <a:off x="2409957" y="4437954"/>
            <a:ext cx="2331719" cy="2179388"/>
          </a:xfrm>
          <a:prstGeom prst="rect">
            <a:avLst/>
          </a:prstGeom>
          <a:noFill/>
        </p:spPr>
      </p:pic>
      <p:sp>
        <p:nvSpPr>
          <p:cNvPr id="3" name="Slide Number Placeholder 2"/>
          <p:cNvSpPr>
            <a:spLocks noGrp="1"/>
          </p:cNvSpPr>
          <p:nvPr>
            <p:ph type="sldNum" sz="quarter" idx="10"/>
          </p:nvPr>
        </p:nvSpPr>
        <p:spPr/>
        <p:txBody>
          <a:bodyPr/>
          <a:lstStyle>
            <a:lvl1pPr>
              <a:defRPr>
                <a:latin typeface="Century Gothic" panose="020B0502020202020204" pitchFamily="34" charset="0"/>
              </a:defRPr>
            </a:lvl1pPr>
          </a:lstStyle>
          <a:p>
            <a:fld id="{D8D877B3-D348-4611-9BDB-C5374591D951}" type="slidenum">
              <a:rPr lang="en-US" smtClean="0"/>
              <a:pPr/>
              <a:t>‹#›</a:t>
            </a:fld>
            <a:endParaRPr lang="en-US"/>
          </a:p>
        </p:txBody>
      </p:sp>
      <p:sp>
        <p:nvSpPr>
          <p:cNvPr id="8" name="Oval 7">
            <a:extLst>
              <a:ext uri="{FF2B5EF4-FFF2-40B4-BE49-F238E27FC236}">
                <a16:creationId xmlns:a16="http://schemas.microsoft.com/office/drawing/2014/main" id="{DC1CD14E-4A4D-B744-99A0-27C09CA41F71}"/>
              </a:ext>
            </a:extLst>
          </p:cNvPr>
          <p:cNvSpPr/>
          <p:nvPr userDrawn="1"/>
        </p:nvSpPr>
        <p:spPr>
          <a:xfrm>
            <a:off x="-370703" y="985696"/>
            <a:ext cx="4795509" cy="4795509"/>
          </a:xfrm>
          <a:prstGeom prst="ellipse">
            <a:avLst/>
          </a:prstGeom>
          <a:solidFill>
            <a:srgbClr val="1E22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entury Gothic" panose="020B0502020202020204" pitchFamily="34" charset="0"/>
            </a:endParaRPr>
          </a:p>
        </p:txBody>
      </p:sp>
      <p:sp>
        <p:nvSpPr>
          <p:cNvPr id="10" name="Title 2">
            <a:extLst>
              <a:ext uri="{FF2B5EF4-FFF2-40B4-BE49-F238E27FC236}">
                <a16:creationId xmlns:a16="http://schemas.microsoft.com/office/drawing/2014/main" id="{6D03C6C9-AEF7-7D4A-A337-2DA1DC1A6360}"/>
              </a:ext>
            </a:extLst>
          </p:cNvPr>
          <p:cNvSpPr>
            <a:spLocks noGrp="1"/>
          </p:cNvSpPr>
          <p:nvPr>
            <p:ph type="title"/>
          </p:nvPr>
        </p:nvSpPr>
        <p:spPr>
          <a:xfrm>
            <a:off x="871176" y="2389412"/>
            <a:ext cx="4187371" cy="1783443"/>
          </a:xfrm>
        </p:spPr>
        <p:txBody>
          <a:bodyPr wrap="square" anchor="ctr" anchorCtr="0"/>
          <a:lstStyle>
            <a:lvl1pPr>
              <a:lnSpc>
                <a:spcPct val="100000"/>
              </a:lnSpc>
              <a:defRPr>
                <a:latin typeface="Prometo Medium" panose="020B0704030203060203" pitchFamily="34" charset="0"/>
              </a:defRPr>
            </a:lvl1pPr>
          </a:lstStyle>
          <a:p>
            <a:endParaRPr lang="en-US">
              <a:solidFill>
                <a:schemeClr val="bg1"/>
              </a:solidFill>
            </a:endParaRPr>
          </a:p>
        </p:txBody>
      </p:sp>
    </p:spTree>
    <p:extLst>
      <p:ext uri="{BB962C8B-B14F-4D97-AF65-F5344CB8AC3E}">
        <p14:creationId xmlns:p14="http://schemas.microsoft.com/office/powerpoint/2010/main" val="415761758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45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lvl1pPr>
              <a:defRPr>
                <a:latin typeface="Century Gothic" panose="020B0502020202020204" pitchFamily="34" charset="0"/>
              </a:defRPr>
            </a:lvl1pPr>
          </a:lstStyle>
          <a:p>
            <a:fld id="{D8D877B3-D348-4611-9BDB-C5374591D951}" type="slidenum">
              <a:rPr lang="en-US" smtClean="0"/>
              <a:pPr/>
              <a:t>‹#›</a:t>
            </a:fld>
            <a:endParaRPr lang="en-US"/>
          </a:p>
        </p:txBody>
      </p:sp>
      <p:sp>
        <p:nvSpPr>
          <p:cNvPr id="6" name="Picture Placeholder 7"/>
          <p:cNvSpPr>
            <a:spLocks noGrp="1"/>
          </p:cNvSpPr>
          <p:nvPr>
            <p:ph type="pic" sz="quarter" idx="13"/>
          </p:nvPr>
        </p:nvSpPr>
        <p:spPr>
          <a:xfrm>
            <a:off x="1596572" y="1977275"/>
            <a:ext cx="2638602" cy="2638602"/>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a:p>
        </p:txBody>
      </p:sp>
      <p:sp>
        <p:nvSpPr>
          <p:cNvPr id="10" name="Oval 9"/>
          <p:cNvSpPr/>
          <p:nvPr userDrawn="1"/>
        </p:nvSpPr>
        <p:spPr>
          <a:xfrm>
            <a:off x="5883284" y="1060173"/>
            <a:ext cx="7261609" cy="7261609"/>
          </a:xfrm>
          <a:prstGeom prst="ellipse">
            <a:avLst/>
          </a:prstGeom>
          <a:noFill/>
          <a:ln w="6350">
            <a:solidFill>
              <a:schemeClr val="tx1">
                <a:alpha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entury Gothic" panose="020B0502020202020204" pitchFamily="34" charset="0"/>
            </a:endParaRPr>
          </a:p>
        </p:txBody>
      </p:sp>
      <p:sp>
        <p:nvSpPr>
          <p:cNvPr id="11" name="Picture Placeholder 7"/>
          <p:cNvSpPr>
            <a:spLocks noGrp="1"/>
          </p:cNvSpPr>
          <p:nvPr>
            <p:ph type="pic" sz="quarter" idx="14"/>
          </p:nvPr>
        </p:nvSpPr>
        <p:spPr>
          <a:xfrm>
            <a:off x="4736930" y="1977275"/>
            <a:ext cx="2638602" cy="2638602"/>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a:p>
        </p:txBody>
      </p:sp>
      <p:sp>
        <p:nvSpPr>
          <p:cNvPr id="12" name="Picture Placeholder 7"/>
          <p:cNvSpPr>
            <a:spLocks noGrp="1"/>
          </p:cNvSpPr>
          <p:nvPr>
            <p:ph type="pic" sz="quarter" idx="15"/>
          </p:nvPr>
        </p:nvSpPr>
        <p:spPr>
          <a:xfrm>
            <a:off x="7877287" y="1977275"/>
            <a:ext cx="2638602" cy="2638602"/>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a:p>
        </p:txBody>
      </p:sp>
    </p:spTree>
    <p:extLst>
      <p:ext uri="{BB962C8B-B14F-4D97-AF65-F5344CB8AC3E}">
        <p14:creationId xmlns:p14="http://schemas.microsoft.com/office/powerpoint/2010/main" val="152054438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16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lvl1pPr>
              <a:defRPr>
                <a:latin typeface="Century Gothic" panose="020B0502020202020204" pitchFamily="34" charset="0"/>
              </a:defRPr>
            </a:lvl1pPr>
          </a:lstStyle>
          <a:p>
            <a:fld id="{D8D877B3-D348-4611-9BDB-C5374591D951}" type="slidenum">
              <a:rPr lang="en-US" smtClean="0"/>
              <a:pPr/>
              <a:t>‹#›</a:t>
            </a:fld>
            <a:endParaRPr lang="en-US"/>
          </a:p>
        </p:txBody>
      </p:sp>
      <p:sp>
        <p:nvSpPr>
          <p:cNvPr id="7" name="Picture Placeholder 7"/>
          <p:cNvSpPr>
            <a:spLocks noGrp="1"/>
          </p:cNvSpPr>
          <p:nvPr>
            <p:ph type="pic" sz="quarter" idx="13"/>
          </p:nvPr>
        </p:nvSpPr>
        <p:spPr>
          <a:xfrm>
            <a:off x="-246506" y="2506570"/>
            <a:ext cx="2222106" cy="2222106"/>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a:p>
        </p:txBody>
      </p:sp>
      <p:sp>
        <p:nvSpPr>
          <p:cNvPr id="6" name="Picture Placeholder 7"/>
          <p:cNvSpPr>
            <a:spLocks noGrp="1"/>
          </p:cNvSpPr>
          <p:nvPr>
            <p:ph type="pic" sz="quarter" idx="12"/>
          </p:nvPr>
        </p:nvSpPr>
        <p:spPr>
          <a:xfrm>
            <a:off x="1729094" y="1554465"/>
            <a:ext cx="4126316" cy="4126316"/>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a:p>
        </p:txBody>
      </p:sp>
      <p:sp>
        <p:nvSpPr>
          <p:cNvPr id="8" name="Oval 7"/>
          <p:cNvSpPr/>
          <p:nvPr userDrawn="1"/>
        </p:nvSpPr>
        <p:spPr>
          <a:xfrm>
            <a:off x="4610912" y="-340575"/>
            <a:ext cx="7916398" cy="7916396"/>
          </a:xfrm>
          <a:prstGeom prst="ellipse">
            <a:avLst/>
          </a:prstGeom>
          <a:noFill/>
          <a:ln w="6350">
            <a:solidFill>
              <a:schemeClr val="tx1">
                <a:alpha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entury Gothic" panose="020B0502020202020204" pitchFamily="34" charset="0"/>
            </a:endParaRPr>
          </a:p>
        </p:txBody>
      </p:sp>
    </p:spTree>
    <p:extLst>
      <p:ext uri="{BB962C8B-B14F-4D97-AF65-F5344CB8AC3E}">
        <p14:creationId xmlns:p14="http://schemas.microsoft.com/office/powerpoint/2010/main" val="222868987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17_Custom Layou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BD26AAE-1113-4B4E-915B-C360D35D8537}"/>
              </a:ext>
            </a:extLst>
          </p:cNvPr>
          <p:cNvSpPr/>
          <p:nvPr userDrawn="1"/>
        </p:nvSpPr>
        <p:spPr>
          <a:xfrm>
            <a:off x="712381" y="361507"/>
            <a:ext cx="2574516" cy="4678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entury Gothic" panose="020B0502020202020204" pitchFamily="34" charset="0"/>
            </a:endParaRPr>
          </a:p>
        </p:txBody>
      </p:sp>
      <p:sp>
        <p:nvSpPr>
          <p:cNvPr id="10" name="Oval 9"/>
          <p:cNvSpPr/>
          <p:nvPr userDrawn="1"/>
        </p:nvSpPr>
        <p:spPr>
          <a:xfrm>
            <a:off x="2675390" y="-529198"/>
            <a:ext cx="7916398" cy="7916396"/>
          </a:xfrm>
          <a:prstGeom prst="ellipse">
            <a:avLst/>
          </a:prstGeom>
          <a:noFill/>
          <a:ln w="6350">
            <a:solidFill>
              <a:schemeClr val="tx1">
                <a:alpha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entury Gothic" panose="020B0502020202020204" pitchFamily="34" charset="0"/>
            </a:endParaRPr>
          </a:p>
        </p:txBody>
      </p:sp>
      <p:sp>
        <p:nvSpPr>
          <p:cNvPr id="3" name="Slide Number Placeholder 2"/>
          <p:cNvSpPr>
            <a:spLocks noGrp="1"/>
          </p:cNvSpPr>
          <p:nvPr>
            <p:ph type="sldNum" sz="quarter" idx="10"/>
          </p:nvPr>
        </p:nvSpPr>
        <p:spPr/>
        <p:txBody>
          <a:bodyPr/>
          <a:lstStyle>
            <a:lvl1pPr>
              <a:defRPr>
                <a:latin typeface="Century Gothic" panose="020B0502020202020204" pitchFamily="34" charset="0"/>
              </a:defRPr>
            </a:lvl1pPr>
          </a:lstStyle>
          <a:p>
            <a:fld id="{D8D877B3-D348-4611-9BDB-C5374591D951}" type="slidenum">
              <a:rPr lang="en-US" smtClean="0"/>
              <a:pPr/>
              <a:t>‹#›</a:t>
            </a:fld>
            <a:endParaRPr lang="en-US"/>
          </a:p>
        </p:txBody>
      </p:sp>
      <p:sp>
        <p:nvSpPr>
          <p:cNvPr id="5" name="Picture Placeholder 7"/>
          <p:cNvSpPr>
            <a:spLocks noGrp="1"/>
          </p:cNvSpPr>
          <p:nvPr>
            <p:ph type="pic" sz="quarter" idx="12"/>
          </p:nvPr>
        </p:nvSpPr>
        <p:spPr>
          <a:xfrm>
            <a:off x="4034972" y="1355682"/>
            <a:ext cx="4126316" cy="4126316"/>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a:p>
        </p:txBody>
      </p:sp>
      <p:sp>
        <p:nvSpPr>
          <p:cNvPr id="6" name="Picture Placeholder 7"/>
          <p:cNvSpPr>
            <a:spLocks noGrp="1"/>
          </p:cNvSpPr>
          <p:nvPr>
            <p:ph type="pic" sz="quarter" idx="13"/>
          </p:nvPr>
        </p:nvSpPr>
        <p:spPr>
          <a:xfrm>
            <a:off x="1729093" y="606879"/>
            <a:ext cx="2305879" cy="2305879"/>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a:p>
        </p:txBody>
      </p:sp>
      <p:sp>
        <p:nvSpPr>
          <p:cNvPr id="7" name="Picture Placeholder 7"/>
          <p:cNvSpPr>
            <a:spLocks noGrp="1"/>
          </p:cNvSpPr>
          <p:nvPr>
            <p:ph type="pic" sz="quarter" idx="14"/>
          </p:nvPr>
        </p:nvSpPr>
        <p:spPr>
          <a:xfrm>
            <a:off x="8161288" y="3924922"/>
            <a:ext cx="2305879" cy="2305879"/>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a:p>
        </p:txBody>
      </p:sp>
    </p:spTree>
    <p:extLst>
      <p:ext uri="{BB962C8B-B14F-4D97-AF65-F5344CB8AC3E}">
        <p14:creationId xmlns:p14="http://schemas.microsoft.com/office/powerpoint/2010/main" val="121644323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4_Custom Layout">
    <p:bg>
      <p:bgPr>
        <a:solidFill>
          <a:schemeClr val="accent1"/>
        </a:solidFill>
        <a:effectLst/>
      </p:bgPr>
    </p:bg>
    <p:spTree>
      <p:nvGrpSpPr>
        <p:cNvPr id="1" name=""/>
        <p:cNvGrpSpPr/>
        <p:nvPr/>
      </p:nvGrpSpPr>
      <p:grpSpPr>
        <a:xfrm>
          <a:off x="0" y="0"/>
          <a:ext cx="0" cy="0"/>
          <a:chOff x="0" y="0"/>
          <a:chExt cx="0" cy="0"/>
        </a:xfrm>
      </p:grpSpPr>
      <p:sp>
        <p:nvSpPr>
          <p:cNvPr id="5" name="Title 1"/>
          <p:cNvSpPr>
            <a:spLocks noGrp="1"/>
          </p:cNvSpPr>
          <p:nvPr>
            <p:ph type="title"/>
          </p:nvPr>
        </p:nvSpPr>
        <p:spPr>
          <a:xfrm>
            <a:off x="854697" y="2298794"/>
            <a:ext cx="4187371" cy="1783443"/>
          </a:xfrm>
        </p:spPr>
        <p:txBody>
          <a:bodyPr wrap="square" anchor="ctr" anchorCtr="0"/>
          <a:lstStyle>
            <a:lvl1pPr>
              <a:lnSpc>
                <a:spcPct val="100000"/>
              </a:lnSpc>
              <a:defRPr sz="4000" b="0" i="1" spc="0">
                <a:solidFill>
                  <a:schemeClr val="bg1"/>
                </a:solidFill>
                <a:latin typeface="Prometo Medium" panose="020B0704030203060203" pitchFamily="34" charset="0"/>
              </a:defRPr>
            </a:lvl1pPr>
          </a:lstStyle>
          <a:p>
            <a:r>
              <a:rPr lang="en-US"/>
              <a:t>Click to edit Master title style</a:t>
            </a:r>
          </a:p>
        </p:txBody>
      </p:sp>
      <p:sp>
        <p:nvSpPr>
          <p:cNvPr id="8" name="Picture Placeholder 7"/>
          <p:cNvSpPr>
            <a:spLocks noGrp="1"/>
          </p:cNvSpPr>
          <p:nvPr>
            <p:ph type="pic" sz="quarter" idx="12"/>
          </p:nvPr>
        </p:nvSpPr>
        <p:spPr>
          <a:xfrm>
            <a:off x="9500097" y="1285773"/>
            <a:ext cx="4286454" cy="4286454"/>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a:p>
        </p:txBody>
      </p:sp>
      <p:pic>
        <p:nvPicPr>
          <p:cNvPr id="9" name="Picture 8">
            <a:extLst>
              <a:ext uri="{FF2B5EF4-FFF2-40B4-BE49-F238E27FC236}">
                <a16:creationId xmlns:a16="http://schemas.microsoft.com/office/drawing/2014/main" id="{5A8A8D22-515C-AA4A-B312-CDAD2323D27C}"/>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39866"/>
          <a:stretch/>
        </p:blipFill>
        <p:spPr>
          <a:xfrm>
            <a:off x="810883" y="6188663"/>
            <a:ext cx="828818" cy="643457"/>
          </a:xfrm>
          <a:prstGeom prst="rect">
            <a:avLst/>
          </a:prstGeom>
        </p:spPr>
      </p:pic>
      <p:sp>
        <p:nvSpPr>
          <p:cNvPr id="26" name="Picture Placeholder 25">
            <a:extLst>
              <a:ext uri="{FF2B5EF4-FFF2-40B4-BE49-F238E27FC236}">
                <a16:creationId xmlns:a16="http://schemas.microsoft.com/office/drawing/2014/main" id="{949844E0-98A1-1D44-87EC-127C1B229E53}"/>
              </a:ext>
            </a:extLst>
          </p:cNvPr>
          <p:cNvSpPr>
            <a:spLocks noGrp="1"/>
          </p:cNvSpPr>
          <p:nvPr>
            <p:ph type="pic" sz="quarter" idx="13"/>
          </p:nvPr>
        </p:nvSpPr>
        <p:spPr>
          <a:xfrm>
            <a:off x="4599369" y="1285774"/>
            <a:ext cx="4370387" cy="4286453"/>
          </a:xfrm>
          <a:prstGeom prst="ellipse">
            <a:avLst/>
          </a:prstGeom>
          <a:gradFill>
            <a:gsLst>
              <a:gs pos="0">
                <a:schemeClr val="bg1">
                  <a:lumMod val="85000"/>
                </a:schemeClr>
              </a:gs>
              <a:gs pos="99000">
                <a:schemeClr val="bg1">
                  <a:lumMod val="75000"/>
                </a:schemeClr>
              </a:gs>
            </a:gsLst>
            <a:lin ang="5400000" scaled="1"/>
          </a:gradFill>
        </p:spPr>
        <p:txBody>
          <a:bodyPr anchor="ctr" anchorCtr="0">
            <a:normAutofit/>
          </a:bodyPr>
          <a:lstStyle>
            <a:lvl1pPr algn="ctr">
              <a:defRPr sz="1200">
                <a:latin typeface="Century Gothic" panose="020B0502020202020204" pitchFamily="34" charset="0"/>
              </a:defRPr>
            </a:lvl1pPr>
          </a:lstStyle>
          <a:p>
            <a:endParaRPr lang="en-US"/>
          </a:p>
        </p:txBody>
      </p:sp>
      <p:sp>
        <p:nvSpPr>
          <p:cNvPr id="7" name="Oval 6"/>
          <p:cNvSpPr/>
          <p:nvPr userDrawn="1"/>
        </p:nvSpPr>
        <p:spPr>
          <a:xfrm>
            <a:off x="11432327" y="6318703"/>
            <a:ext cx="370114" cy="37011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entury Gothic" panose="020B0502020202020204" pitchFamily="34" charset="0"/>
            </a:endParaRPr>
          </a:p>
        </p:txBody>
      </p:sp>
      <p:sp>
        <p:nvSpPr>
          <p:cNvPr id="10" name="Номер слайда 21"/>
          <p:cNvSpPr>
            <a:spLocks noGrp="1"/>
          </p:cNvSpPr>
          <p:nvPr>
            <p:ph type="sldNum" sz="quarter" idx="4"/>
          </p:nvPr>
        </p:nvSpPr>
        <p:spPr>
          <a:xfrm>
            <a:off x="11360517" y="6390178"/>
            <a:ext cx="513735" cy="227164"/>
          </a:xfrm>
          <a:prstGeom prst="rect">
            <a:avLst/>
          </a:prstGeom>
          <a:noFill/>
        </p:spPr>
        <p:txBody>
          <a:bodyPr vert="horz" wrap="square" lIns="0" tIns="0" rIns="0" bIns="0" rtlCol="0" anchor="ctr"/>
          <a:lstStyle>
            <a:lvl1pPr algn="ctr">
              <a:defRPr sz="803" b="0" i="0">
                <a:solidFill>
                  <a:schemeClr val="accent1"/>
                </a:solidFill>
                <a:latin typeface="Century Gothic" panose="020B0502020202020204" pitchFamily="34" charset="0"/>
                <a:ea typeface="Century Gothic" panose="020B0502020202020204" pitchFamily="34" charset="0"/>
                <a:cs typeface="Arial" panose="020B0604020202020204" pitchFamily="34" charset="0"/>
              </a:defRPr>
            </a:lvl1pPr>
          </a:lstStyle>
          <a:p>
            <a:fld id="{D8D877B3-D348-4611-9BDB-C5374591D951}" type="slidenum">
              <a:rPr lang="en-US" smtClean="0"/>
              <a:pPr/>
              <a:t>‹#›</a:t>
            </a:fld>
            <a:endParaRPr lang="en-US"/>
          </a:p>
        </p:txBody>
      </p:sp>
    </p:spTree>
    <p:extLst>
      <p:ext uri="{BB962C8B-B14F-4D97-AF65-F5344CB8AC3E}">
        <p14:creationId xmlns:p14="http://schemas.microsoft.com/office/powerpoint/2010/main" val="323926221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24_Custom Layout">
    <p:bg>
      <p:bgPr>
        <a:solidFill>
          <a:srgbClr val="1E22AA"/>
        </a:solidFill>
        <a:effectLst/>
      </p:bgPr>
    </p:bg>
    <p:spTree>
      <p:nvGrpSpPr>
        <p:cNvPr id="1" name=""/>
        <p:cNvGrpSpPr/>
        <p:nvPr/>
      </p:nvGrpSpPr>
      <p:grpSpPr>
        <a:xfrm>
          <a:off x="0" y="0"/>
          <a:ext cx="0" cy="0"/>
          <a:chOff x="0" y="0"/>
          <a:chExt cx="0" cy="0"/>
        </a:xfrm>
      </p:grpSpPr>
      <p:pic>
        <p:nvPicPr>
          <p:cNvPr id="13" name="Picture Placeholder 4">
            <a:extLst>
              <a:ext uri="{FF2B5EF4-FFF2-40B4-BE49-F238E27FC236}">
                <a16:creationId xmlns:a16="http://schemas.microsoft.com/office/drawing/2014/main" id="{95BB23AD-A3FC-0744-B471-3A03C4FF9A09}"/>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7848" t="23095" r="27906" b="13962"/>
          <a:stretch/>
        </p:blipFill>
        <p:spPr>
          <a:xfrm>
            <a:off x="10284984" y="512060"/>
            <a:ext cx="2716679" cy="2666394"/>
          </a:xfrm>
          <a:prstGeom prst="rect">
            <a:avLst/>
          </a:prstGeom>
          <a:noFill/>
        </p:spPr>
      </p:pic>
      <p:sp>
        <p:nvSpPr>
          <p:cNvPr id="5" name="Title 1"/>
          <p:cNvSpPr>
            <a:spLocks noGrp="1"/>
          </p:cNvSpPr>
          <p:nvPr>
            <p:ph type="title"/>
          </p:nvPr>
        </p:nvSpPr>
        <p:spPr>
          <a:xfrm>
            <a:off x="810882" y="2335945"/>
            <a:ext cx="4187371" cy="1783443"/>
          </a:xfrm>
        </p:spPr>
        <p:txBody>
          <a:bodyPr/>
          <a:lstStyle>
            <a:lvl1pPr>
              <a:lnSpc>
                <a:spcPct val="100000"/>
              </a:lnSpc>
              <a:defRPr sz="4000">
                <a:solidFill>
                  <a:schemeClr val="bg1"/>
                </a:solidFill>
                <a:latin typeface="Prometo Medium" panose="020B0704030203060203" pitchFamily="34" charset="0"/>
              </a:defRPr>
            </a:lvl1pPr>
          </a:lstStyle>
          <a:p>
            <a:r>
              <a:rPr lang="en-US"/>
              <a:t>Click to edit Master title style</a:t>
            </a:r>
          </a:p>
        </p:txBody>
      </p:sp>
      <p:sp>
        <p:nvSpPr>
          <p:cNvPr id="7" name="Picture Placeholder 7"/>
          <p:cNvSpPr>
            <a:spLocks noGrp="1"/>
          </p:cNvSpPr>
          <p:nvPr>
            <p:ph type="pic" sz="quarter" idx="12"/>
          </p:nvPr>
        </p:nvSpPr>
        <p:spPr>
          <a:xfrm>
            <a:off x="4983440" y="1385926"/>
            <a:ext cx="3683482" cy="3683482"/>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a:p>
        </p:txBody>
      </p:sp>
      <p:sp>
        <p:nvSpPr>
          <p:cNvPr id="8" name="Picture Placeholder 7"/>
          <p:cNvSpPr>
            <a:spLocks noGrp="1"/>
          </p:cNvSpPr>
          <p:nvPr>
            <p:ph type="pic" sz="quarter" idx="13"/>
          </p:nvPr>
        </p:nvSpPr>
        <p:spPr>
          <a:xfrm>
            <a:off x="8998848" y="1385926"/>
            <a:ext cx="3683482" cy="3683482"/>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a:p>
        </p:txBody>
      </p:sp>
      <p:pic>
        <p:nvPicPr>
          <p:cNvPr id="10" name="Picture 9">
            <a:extLst>
              <a:ext uri="{FF2B5EF4-FFF2-40B4-BE49-F238E27FC236}">
                <a16:creationId xmlns:a16="http://schemas.microsoft.com/office/drawing/2014/main" id="{052C5D15-A821-3B44-86EC-A97D6D63769C}"/>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39866"/>
          <a:stretch/>
        </p:blipFill>
        <p:spPr>
          <a:xfrm>
            <a:off x="810883" y="6188663"/>
            <a:ext cx="828818" cy="643457"/>
          </a:xfrm>
          <a:prstGeom prst="rect">
            <a:avLst/>
          </a:prstGeom>
        </p:spPr>
      </p:pic>
      <p:sp>
        <p:nvSpPr>
          <p:cNvPr id="9" name="Oval 8"/>
          <p:cNvSpPr/>
          <p:nvPr userDrawn="1"/>
        </p:nvSpPr>
        <p:spPr>
          <a:xfrm>
            <a:off x="11432327" y="6318703"/>
            <a:ext cx="370114" cy="37011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entury Gothic" panose="020B0502020202020204" pitchFamily="34" charset="0"/>
            </a:endParaRPr>
          </a:p>
        </p:txBody>
      </p:sp>
      <p:sp>
        <p:nvSpPr>
          <p:cNvPr id="11" name="Номер слайда 21"/>
          <p:cNvSpPr>
            <a:spLocks noGrp="1"/>
          </p:cNvSpPr>
          <p:nvPr>
            <p:ph type="sldNum" sz="quarter" idx="4"/>
          </p:nvPr>
        </p:nvSpPr>
        <p:spPr>
          <a:xfrm>
            <a:off x="11360517" y="6390178"/>
            <a:ext cx="513735" cy="227164"/>
          </a:xfrm>
          <a:prstGeom prst="rect">
            <a:avLst/>
          </a:prstGeom>
          <a:noFill/>
        </p:spPr>
        <p:txBody>
          <a:bodyPr vert="horz" wrap="square" lIns="0" tIns="0" rIns="0" bIns="0" rtlCol="0" anchor="ctr"/>
          <a:lstStyle>
            <a:lvl1pPr algn="ctr">
              <a:defRPr sz="803" b="0" i="0">
                <a:solidFill>
                  <a:schemeClr val="accent1"/>
                </a:solidFill>
                <a:latin typeface="Century Gothic" panose="020B0502020202020204" pitchFamily="34" charset="0"/>
                <a:ea typeface="Century Gothic" panose="020B0502020202020204" pitchFamily="34" charset="0"/>
                <a:cs typeface="Arial" panose="020B0604020202020204" pitchFamily="34" charset="0"/>
              </a:defRPr>
            </a:lvl1pPr>
          </a:lstStyle>
          <a:p>
            <a:fld id="{D8D877B3-D348-4611-9BDB-C5374591D951}" type="slidenum">
              <a:rPr lang="en-US" smtClean="0"/>
              <a:pPr/>
              <a:t>‹#›</a:t>
            </a:fld>
            <a:endParaRPr lang="en-US"/>
          </a:p>
        </p:txBody>
      </p:sp>
    </p:spTree>
    <p:extLst>
      <p:ext uri="{BB962C8B-B14F-4D97-AF65-F5344CB8AC3E}">
        <p14:creationId xmlns:p14="http://schemas.microsoft.com/office/powerpoint/2010/main" val="152880691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5 Custom Layout">
    <p:bg>
      <p:bgPr>
        <a:solidFill>
          <a:srgbClr val="1E22AA"/>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8D9B09EF-B7CF-7B40-BCCF-4D3D95697FCB}"/>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39866"/>
          <a:stretch/>
        </p:blipFill>
        <p:spPr>
          <a:xfrm>
            <a:off x="810883" y="6188663"/>
            <a:ext cx="828818" cy="643457"/>
          </a:xfrm>
          <a:prstGeom prst="rect">
            <a:avLst/>
          </a:prstGeom>
        </p:spPr>
      </p:pic>
      <p:sp>
        <p:nvSpPr>
          <p:cNvPr id="12" name="Oval 11"/>
          <p:cNvSpPr/>
          <p:nvPr userDrawn="1"/>
        </p:nvSpPr>
        <p:spPr>
          <a:xfrm>
            <a:off x="11432327" y="6318703"/>
            <a:ext cx="370114" cy="37011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entury Gothic" panose="020B0502020202020204" pitchFamily="34" charset="0"/>
            </a:endParaRPr>
          </a:p>
        </p:txBody>
      </p:sp>
      <p:sp>
        <p:nvSpPr>
          <p:cNvPr id="14" name="Номер слайда 21"/>
          <p:cNvSpPr>
            <a:spLocks noGrp="1"/>
          </p:cNvSpPr>
          <p:nvPr>
            <p:ph type="sldNum" sz="quarter" idx="4"/>
          </p:nvPr>
        </p:nvSpPr>
        <p:spPr>
          <a:xfrm>
            <a:off x="11360517" y="6390178"/>
            <a:ext cx="513735" cy="227164"/>
          </a:xfrm>
          <a:prstGeom prst="rect">
            <a:avLst/>
          </a:prstGeom>
          <a:noFill/>
        </p:spPr>
        <p:txBody>
          <a:bodyPr vert="horz" wrap="square" lIns="0" tIns="0" rIns="0" bIns="0" rtlCol="0" anchor="ctr"/>
          <a:lstStyle>
            <a:lvl1pPr algn="ctr">
              <a:defRPr sz="803" b="0" i="0">
                <a:solidFill>
                  <a:schemeClr val="accent1"/>
                </a:solidFill>
                <a:latin typeface="Century Gothic" panose="020B0502020202020204" pitchFamily="34" charset="0"/>
                <a:ea typeface="Century Gothic" panose="020B0502020202020204" pitchFamily="34" charset="0"/>
                <a:cs typeface="Arial" panose="020B0604020202020204" pitchFamily="34" charset="0"/>
              </a:defRPr>
            </a:lvl1pPr>
          </a:lstStyle>
          <a:p>
            <a:fld id="{D8D877B3-D348-4611-9BDB-C5374591D951}" type="slidenum">
              <a:rPr lang="en-US" smtClean="0"/>
              <a:pPr/>
              <a:t>‹#›</a:t>
            </a:fld>
            <a:endParaRPr lang="en-US"/>
          </a:p>
        </p:txBody>
      </p:sp>
      <p:pic>
        <p:nvPicPr>
          <p:cNvPr id="15" name="Picture Placeholder 6">
            <a:extLst>
              <a:ext uri="{FF2B5EF4-FFF2-40B4-BE49-F238E27FC236}">
                <a16:creationId xmlns:a16="http://schemas.microsoft.com/office/drawing/2014/main" id="{AAD6EEF9-E311-244B-B02A-B96F631DAC47}"/>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7927" t="32270" r="25074" b="731"/>
          <a:stretch/>
        </p:blipFill>
        <p:spPr>
          <a:xfrm rot="6494833">
            <a:off x="5655107" y="4394355"/>
            <a:ext cx="3369983" cy="3374798"/>
          </a:xfrm>
          <a:prstGeom prst="ellipse">
            <a:avLst/>
          </a:prstGeom>
          <a:noFill/>
          <a:ln>
            <a:noFill/>
          </a:ln>
        </p:spPr>
      </p:pic>
      <p:pic>
        <p:nvPicPr>
          <p:cNvPr id="16" name="Picture Placeholder 6">
            <a:extLst>
              <a:ext uri="{FF2B5EF4-FFF2-40B4-BE49-F238E27FC236}">
                <a16:creationId xmlns:a16="http://schemas.microsoft.com/office/drawing/2014/main" id="{85AF8291-D8AA-4E49-9676-7FAE8A9972BC}"/>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l="61905" t="8701" r="13093" b="66296"/>
          <a:stretch/>
        </p:blipFill>
        <p:spPr>
          <a:xfrm>
            <a:off x="4101399" y="354496"/>
            <a:ext cx="1714398" cy="1716847"/>
          </a:xfrm>
          <a:prstGeom prst="ellipse">
            <a:avLst/>
          </a:prstGeom>
          <a:noFill/>
          <a:ln>
            <a:noFill/>
          </a:ln>
        </p:spPr>
      </p:pic>
      <p:pic>
        <p:nvPicPr>
          <p:cNvPr id="17" name="Picture Placeholder 6">
            <a:extLst>
              <a:ext uri="{FF2B5EF4-FFF2-40B4-BE49-F238E27FC236}">
                <a16:creationId xmlns:a16="http://schemas.microsoft.com/office/drawing/2014/main" id="{9F89A836-C596-8C45-ACEE-24B7F5A51708}"/>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l="33852" t="13974" r="16054" b="35931"/>
          <a:stretch/>
        </p:blipFill>
        <p:spPr>
          <a:xfrm rot="5400000">
            <a:off x="7088050" y="-1544331"/>
            <a:ext cx="2612092" cy="2615824"/>
          </a:xfrm>
          <a:prstGeom prst="ellipse">
            <a:avLst/>
          </a:prstGeom>
          <a:noFill/>
          <a:ln>
            <a:noFill/>
          </a:ln>
        </p:spPr>
      </p:pic>
      <p:pic>
        <p:nvPicPr>
          <p:cNvPr id="19" name="Picture Placeholder 6">
            <a:extLst>
              <a:ext uri="{FF2B5EF4-FFF2-40B4-BE49-F238E27FC236}">
                <a16:creationId xmlns:a16="http://schemas.microsoft.com/office/drawing/2014/main" id="{AD8883EE-92E5-7F4D-8E79-60436087CB6A}"/>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20875" r="20875"/>
          <a:stretch/>
        </p:blipFill>
        <p:spPr>
          <a:xfrm rot="2700000">
            <a:off x="-1290358" y="-1242955"/>
            <a:ext cx="3878838" cy="3884379"/>
          </a:xfrm>
          <a:prstGeom prst="ellipse">
            <a:avLst/>
          </a:prstGeom>
          <a:noFill/>
          <a:ln>
            <a:noFill/>
          </a:ln>
        </p:spPr>
      </p:pic>
      <p:pic>
        <p:nvPicPr>
          <p:cNvPr id="20" name="Picture Placeholder 6">
            <a:extLst>
              <a:ext uri="{FF2B5EF4-FFF2-40B4-BE49-F238E27FC236}">
                <a16:creationId xmlns:a16="http://schemas.microsoft.com/office/drawing/2014/main" id="{F1E3399B-E354-5A4A-B609-586F0639F980}"/>
              </a:ext>
            </a:extLst>
          </p:cNvPr>
          <p:cNvPicPr>
            <a:picLocks noChangeAspect="1"/>
          </p:cNvPicPr>
          <p:nvPr userDrawn="1"/>
        </p:nvPicPr>
        <p:blipFill rotWithShape="1">
          <a:blip r:embed="rId7" cstate="print">
            <a:extLst>
              <a:ext uri="{28A0092B-C50C-407E-A947-70E740481C1C}">
                <a14:useLocalDpi xmlns:a14="http://schemas.microsoft.com/office/drawing/2010/main" val="0"/>
              </a:ext>
            </a:extLst>
          </a:blip>
          <a:srcRect l="28178" t="28178"/>
          <a:stretch/>
        </p:blipFill>
        <p:spPr>
          <a:xfrm rot="20179082">
            <a:off x="10124394" y="835410"/>
            <a:ext cx="3878838" cy="3884380"/>
          </a:xfrm>
          <a:prstGeom prst="ellipse">
            <a:avLst/>
          </a:prstGeom>
          <a:noFill/>
          <a:ln>
            <a:noFill/>
          </a:ln>
        </p:spPr>
      </p:pic>
    </p:spTree>
    <p:extLst>
      <p:ext uri="{BB962C8B-B14F-4D97-AF65-F5344CB8AC3E}">
        <p14:creationId xmlns:p14="http://schemas.microsoft.com/office/powerpoint/2010/main" val="215287422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2_5 Custom Layout">
    <p:bg>
      <p:bgPr>
        <a:solidFill>
          <a:srgbClr val="1E22AA"/>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8D9B09EF-B7CF-7B40-BCCF-4D3D95697FCB}"/>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39866"/>
          <a:stretch/>
        </p:blipFill>
        <p:spPr>
          <a:xfrm>
            <a:off x="810883" y="6188663"/>
            <a:ext cx="828818" cy="643457"/>
          </a:xfrm>
          <a:prstGeom prst="rect">
            <a:avLst/>
          </a:prstGeom>
        </p:spPr>
      </p:pic>
      <p:sp>
        <p:nvSpPr>
          <p:cNvPr id="12" name="Oval 11"/>
          <p:cNvSpPr/>
          <p:nvPr userDrawn="1"/>
        </p:nvSpPr>
        <p:spPr>
          <a:xfrm>
            <a:off x="11432327" y="6318703"/>
            <a:ext cx="370114" cy="37011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entury Gothic" panose="020B0502020202020204" pitchFamily="34" charset="0"/>
            </a:endParaRPr>
          </a:p>
        </p:txBody>
      </p:sp>
      <p:sp>
        <p:nvSpPr>
          <p:cNvPr id="14" name="Номер слайда 21"/>
          <p:cNvSpPr>
            <a:spLocks noGrp="1"/>
          </p:cNvSpPr>
          <p:nvPr>
            <p:ph type="sldNum" sz="quarter" idx="4"/>
          </p:nvPr>
        </p:nvSpPr>
        <p:spPr>
          <a:xfrm>
            <a:off x="11360517" y="6390178"/>
            <a:ext cx="513735" cy="227164"/>
          </a:xfrm>
          <a:prstGeom prst="rect">
            <a:avLst/>
          </a:prstGeom>
          <a:noFill/>
        </p:spPr>
        <p:txBody>
          <a:bodyPr vert="horz" wrap="square" lIns="0" tIns="0" rIns="0" bIns="0" rtlCol="0" anchor="ctr"/>
          <a:lstStyle>
            <a:lvl1pPr algn="ctr">
              <a:defRPr sz="803" b="0" i="0">
                <a:solidFill>
                  <a:schemeClr val="accent1"/>
                </a:solidFill>
                <a:latin typeface="Century Gothic" panose="020B0502020202020204" pitchFamily="34" charset="0"/>
                <a:ea typeface="Century Gothic" panose="020B0502020202020204" pitchFamily="34" charset="0"/>
                <a:cs typeface="Arial" panose="020B0604020202020204" pitchFamily="34" charset="0"/>
              </a:defRPr>
            </a:lvl1pPr>
          </a:lstStyle>
          <a:p>
            <a:fld id="{D8D877B3-D348-4611-9BDB-C5374591D951}" type="slidenum">
              <a:rPr lang="en-US" smtClean="0"/>
              <a:pPr/>
              <a:t>‹#›</a:t>
            </a:fld>
            <a:endParaRPr lang="en-US"/>
          </a:p>
        </p:txBody>
      </p:sp>
    </p:spTree>
    <p:extLst>
      <p:ext uri="{BB962C8B-B14F-4D97-AF65-F5344CB8AC3E}">
        <p14:creationId xmlns:p14="http://schemas.microsoft.com/office/powerpoint/2010/main" val="384284425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1_5 Custom Layout">
    <p:bg>
      <p:bgPr>
        <a:solidFill>
          <a:srgbClr val="1E22AA"/>
        </a:solidFill>
        <a:effectLst/>
      </p:bgPr>
    </p:bg>
    <p:spTree>
      <p:nvGrpSpPr>
        <p:cNvPr id="1" name=""/>
        <p:cNvGrpSpPr/>
        <p:nvPr/>
      </p:nvGrpSpPr>
      <p:grpSpPr>
        <a:xfrm>
          <a:off x="0" y="0"/>
          <a:ext cx="0" cy="0"/>
          <a:chOff x="0" y="0"/>
          <a:chExt cx="0" cy="0"/>
        </a:xfrm>
      </p:grpSpPr>
      <p:pic>
        <p:nvPicPr>
          <p:cNvPr id="18" name="Picture Placeholder 6">
            <a:extLst>
              <a:ext uri="{FF2B5EF4-FFF2-40B4-BE49-F238E27FC236}">
                <a16:creationId xmlns:a16="http://schemas.microsoft.com/office/drawing/2014/main" id="{91D1851B-4A72-D147-AC0E-C10A50EF8D48}"/>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29499" t="25172" r="-1321" b="3006"/>
          <a:stretch/>
        </p:blipFill>
        <p:spPr>
          <a:xfrm rot="20179082">
            <a:off x="1663253" y="1709168"/>
            <a:ext cx="3878838" cy="3884380"/>
          </a:xfrm>
          <a:prstGeom prst="ellipse">
            <a:avLst/>
          </a:prstGeom>
          <a:noFill/>
          <a:ln>
            <a:noFill/>
          </a:ln>
        </p:spPr>
      </p:pic>
      <p:sp>
        <p:nvSpPr>
          <p:cNvPr id="5" name="Picture Placeholder 7"/>
          <p:cNvSpPr>
            <a:spLocks noGrp="1"/>
          </p:cNvSpPr>
          <p:nvPr>
            <p:ph type="pic" sz="quarter" idx="12"/>
          </p:nvPr>
        </p:nvSpPr>
        <p:spPr>
          <a:xfrm>
            <a:off x="-2504116" y="1429305"/>
            <a:ext cx="3885470" cy="3885470"/>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a:p>
        </p:txBody>
      </p:sp>
      <p:sp>
        <p:nvSpPr>
          <p:cNvPr id="6" name="Oval 5"/>
          <p:cNvSpPr/>
          <p:nvPr userDrawn="1"/>
        </p:nvSpPr>
        <p:spPr>
          <a:xfrm>
            <a:off x="2001636" y="1427057"/>
            <a:ext cx="3887718" cy="388771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Prometo Medium" panose="020B0704030203060203" pitchFamily="34" charset="0"/>
            </a:endParaRPr>
          </a:p>
        </p:txBody>
      </p:sp>
      <p:sp>
        <p:nvSpPr>
          <p:cNvPr id="10" name="Text Placeholder 9"/>
          <p:cNvSpPr>
            <a:spLocks noGrp="1"/>
          </p:cNvSpPr>
          <p:nvPr>
            <p:ph type="body" sz="quarter" idx="13"/>
          </p:nvPr>
        </p:nvSpPr>
        <p:spPr>
          <a:xfrm>
            <a:off x="2226712" y="3141041"/>
            <a:ext cx="3406166" cy="914400"/>
          </a:xfrm>
          <a:prstGeom prst="rect">
            <a:avLst/>
          </a:prstGeom>
        </p:spPr>
        <p:txBody>
          <a:bodyPr>
            <a:normAutofit/>
          </a:bodyPr>
          <a:lstStyle>
            <a:lvl1pPr algn="ctr">
              <a:lnSpc>
                <a:spcPct val="100000"/>
              </a:lnSpc>
              <a:defRPr sz="1800" b="0" i="1" u="none">
                <a:solidFill>
                  <a:srgbClr val="1E22AA"/>
                </a:solidFill>
                <a:latin typeface="Prometo Medium" panose="020B0704030203060203" pitchFamily="34" charset="0"/>
                <a:ea typeface="Prometo Medium" panose="020B0704030203060203" pitchFamily="34" charset="0"/>
                <a:cs typeface="Prometo Medium" panose="020B0704030203060203" pitchFamily="34" charset="0"/>
              </a:defRPr>
            </a:lvl1pPr>
          </a:lstStyle>
          <a:p>
            <a:pPr lvl="0"/>
            <a:r>
              <a:rPr lang="en-US"/>
              <a:t>Click to edit Master text styles</a:t>
            </a:r>
          </a:p>
        </p:txBody>
      </p:sp>
      <p:sp>
        <p:nvSpPr>
          <p:cNvPr id="11" name="TextBox 10"/>
          <p:cNvSpPr txBox="1"/>
          <p:nvPr userDrawn="1"/>
        </p:nvSpPr>
        <p:spPr>
          <a:xfrm>
            <a:off x="3611796" y="4299112"/>
            <a:ext cx="538930" cy="1015663"/>
          </a:xfrm>
          <a:prstGeom prst="rect">
            <a:avLst/>
          </a:prstGeom>
          <a:noFill/>
        </p:spPr>
        <p:txBody>
          <a:bodyPr wrap="none" rtlCol="0">
            <a:spAutoFit/>
          </a:bodyPr>
          <a:lstStyle/>
          <a:p>
            <a:pPr algn="ctr"/>
            <a:r>
              <a:rPr lang="en-US" sz="6000" b="0" i="1">
                <a:solidFill>
                  <a:schemeClr val="accent3"/>
                </a:solidFill>
                <a:latin typeface="Prometo Medium" panose="020B0704030203060203" pitchFamily="34" charset="0"/>
              </a:rPr>
              <a:t>“</a:t>
            </a:r>
          </a:p>
        </p:txBody>
      </p:sp>
      <p:pic>
        <p:nvPicPr>
          <p:cNvPr id="9" name="Picture 8">
            <a:extLst>
              <a:ext uri="{FF2B5EF4-FFF2-40B4-BE49-F238E27FC236}">
                <a16:creationId xmlns:a16="http://schemas.microsoft.com/office/drawing/2014/main" id="{8D9B09EF-B7CF-7B40-BCCF-4D3D95697FCB}"/>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39866"/>
          <a:stretch/>
        </p:blipFill>
        <p:spPr>
          <a:xfrm>
            <a:off x="810883" y="6188663"/>
            <a:ext cx="828818" cy="643457"/>
          </a:xfrm>
          <a:prstGeom prst="rect">
            <a:avLst/>
          </a:prstGeom>
        </p:spPr>
      </p:pic>
      <p:sp>
        <p:nvSpPr>
          <p:cNvPr id="13" name="Picture Placeholder 7">
            <a:extLst>
              <a:ext uri="{FF2B5EF4-FFF2-40B4-BE49-F238E27FC236}">
                <a16:creationId xmlns:a16="http://schemas.microsoft.com/office/drawing/2014/main" id="{E24E9FB1-80D9-E24B-8D32-3AB86CC50EDC}"/>
              </a:ext>
            </a:extLst>
          </p:cNvPr>
          <p:cNvSpPr>
            <a:spLocks noGrp="1"/>
          </p:cNvSpPr>
          <p:nvPr>
            <p:ph type="pic" sz="quarter" idx="15"/>
          </p:nvPr>
        </p:nvSpPr>
        <p:spPr>
          <a:xfrm>
            <a:off x="11100544" y="1429305"/>
            <a:ext cx="3885470" cy="3885470"/>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a:p>
        </p:txBody>
      </p:sp>
      <p:sp>
        <p:nvSpPr>
          <p:cNvPr id="4" name="Picture Placeholder 3">
            <a:extLst>
              <a:ext uri="{FF2B5EF4-FFF2-40B4-BE49-F238E27FC236}">
                <a16:creationId xmlns:a16="http://schemas.microsoft.com/office/drawing/2014/main" id="{BF7053BB-1F93-3F4C-8EB7-1D03DFC39531}"/>
              </a:ext>
            </a:extLst>
          </p:cNvPr>
          <p:cNvSpPr>
            <a:spLocks noGrp="1"/>
          </p:cNvSpPr>
          <p:nvPr>
            <p:ph type="pic" sz="quarter" idx="16"/>
          </p:nvPr>
        </p:nvSpPr>
        <p:spPr>
          <a:xfrm>
            <a:off x="6509636" y="1427057"/>
            <a:ext cx="3970625" cy="3887718"/>
          </a:xfrm>
          <a:prstGeom prst="ellipse">
            <a:avLst/>
          </a:prstGeom>
          <a:gradFill>
            <a:gsLst>
              <a:gs pos="0">
                <a:schemeClr val="bg1">
                  <a:lumMod val="85000"/>
                </a:schemeClr>
              </a:gs>
              <a:gs pos="99000">
                <a:schemeClr val="bg1">
                  <a:lumMod val="75000"/>
                </a:schemeClr>
              </a:gs>
            </a:gsLst>
            <a:lin ang="5400000" scaled="1"/>
          </a:gradFill>
        </p:spPr>
        <p:txBody>
          <a:bodyPr anchor="ctr" anchorCtr="0">
            <a:normAutofit/>
          </a:bodyPr>
          <a:lstStyle>
            <a:lvl1pPr algn="ctr">
              <a:defRPr sz="1200">
                <a:latin typeface="Century Gothic" panose="020B0502020202020204" pitchFamily="34" charset="0"/>
              </a:defRPr>
            </a:lvl1pPr>
          </a:lstStyle>
          <a:p>
            <a:endParaRPr lang="en-US"/>
          </a:p>
        </p:txBody>
      </p:sp>
      <p:sp>
        <p:nvSpPr>
          <p:cNvPr id="12" name="Oval 11"/>
          <p:cNvSpPr/>
          <p:nvPr userDrawn="1"/>
        </p:nvSpPr>
        <p:spPr>
          <a:xfrm>
            <a:off x="11432327" y="6318703"/>
            <a:ext cx="370114" cy="37011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entury Gothic" panose="020B0502020202020204" pitchFamily="34" charset="0"/>
            </a:endParaRPr>
          </a:p>
        </p:txBody>
      </p:sp>
      <p:sp>
        <p:nvSpPr>
          <p:cNvPr id="14" name="Номер слайда 21"/>
          <p:cNvSpPr>
            <a:spLocks noGrp="1"/>
          </p:cNvSpPr>
          <p:nvPr>
            <p:ph type="sldNum" sz="quarter" idx="4"/>
          </p:nvPr>
        </p:nvSpPr>
        <p:spPr>
          <a:xfrm>
            <a:off x="11360517" y="6390178"/>
            <a:ext cx="513735" cy="227164"/>
          </a:xfrm>
          <a:prstGeom prst="rect">
            <a:avLst/>
          </a:prstGeom>
          <a:noFill/>
        </p:spPr>
        <p:txBody>
          <a:bodyPr vert="horz" wrap="square" lIns="0" tIns="0" rIns="0" bIns="0" rtlCol="0" anchor="ctr"/>
          <a:lstStyle>
            <a:lvl1pPr algn="ctr">
              <a:defRPr sz="803" b="0" i="0">
                <a:solidFill>
                  <a:schemeClr val="accent1"/>
                </a:solidFill>
                <a:latin typeface="Century Gothic" panose="020B0502020202020204" pitchFamily="34" charset="0"/>
                <a:ea typeface="Century Gothic" panose="020B0502020202020204" pitchFamily="34" charset="0"/>
                <a:cs typeface="Arial" panose="020B0604020202020204" pitchFamily="34" charset="0"/>
              </a:defRPr>
            </a:lvl1pPr>
          </a:lstStyle>
          <a:p>
            <a:fld id="{D8D877B3-D348-4611-9BDB-C5374591D951}" type="slidenum">
              <a:rPr lang="en-US" smtClean="0"/>
              <a:pPr/>
              <a:t>‹#›</a:t>
            </a:fld>
            <a:endParaRPr lang="en-US"/>
          </a:p>
        </p:txBody>
      </p:sp>
    </p:spTree>
    <p:extLst>
      <p:ext uri="{BB962C8B-B14F-4D97-AF65-F5344CB8AC3E}">
        <p14:creationId xmlns:p14="http://schemas.microsoft.com/office/powerpoint/2010/main" val="112158731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12_Custom Layout">
    <p:bg>
      <p:bgPr>
        <a:solidFill>
          <a:srgbClr val="1E22AA"/>
        </a:solidFill>
        <a:effectLst/>
      </p:bgPr>
    </p:bg>
    <p:spTree>
      <p:nvGrpSpPr>
        <p:cNvPr id="1" name=""/>
        <p:cNvGrpSpPr/>
        <p:nvPr/>
      </p:nvGrpSpPr>
      <p:grpSpPr>
        <a:xfrm>
          <a:off x="0" y="0"/>
          <a:ext cx="0" cy="0"/>
          <a:chOff x="0" y="0"/>
          <a:chExt cx="0" cy="0"/>
        </a:xfrm>
      </p:grpSpPr>
      <p:sp>
        <p:nvSpPr>
          <p:cNvPr id="5" name="Picture Placeholder 7"/>
          <p:cNvSpPr>
            <a:spLocks noGrp="1"/>
          </p:cNvSpPr>
          <p:nvPr>
            <p:ph type="pic" sz="quarter" idx="12"/>
          </p:nvPr>
        </p:nvSpPr>
        <p:spPr>
          <a:xfrm>
            <a:off x="948068" y="-1924878"/>
            <a:ext cx="10707756" cy="10707756"/>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a:p>
        </p:txBody>
      </p:sp>
      <p:sp>
        <p:nvSpPr>
          <p:cNvPr id="4" name="Title 1"/>
          <p:cNvSpPr>
            <a:spLocks noGrp="1"/>
          </p:cNvSpPr>
          <p:nvPr>
            <p:ph type="title"/>
          </p:nvPr>
        </p:nvSpPr>
        <p:spPr>
          <a:xfrm>
            <a:off x="1802517" y="2389412"/>
            <a:ext cx="4187371" cy="1783443"/>
          </a:xfrm>
        </p:spPr>
        <p:txBody>
          <a:bodyPr/>
          <a:lstStyle>
            <a:lvl1pPr>
              <a:lnSpc>
                <a:spcPct val="100000"/>
              </a:lnSpc>
              <a:defRPr sz="4000">
                <a:solidFill>
                  <a:srgbClr val="FFFFFF"/>
                </a:solidFill>
                <a:latin typeface="Prometo Medium" panose="020B0704030203060203" pitchFamily="34" charset="0"/>
              </a:defRPr>
            </a:lvl1pPr>
          </a:lstStyle>
          <a:p>
            <a:r>
              <a:rPr lang="en-US"/>
              <a:t>Click to edit Master title style</a:t>
            </a:r>
          </a:p>
        </p:txBody>
      </p:sp>
      <p:pic>
        <p:nvPicPr>
          <p:cNvPr id="8" name="Picture 7">
            <a:extLst>
              <a:ext uri="{FF2B5EF4-FFF2-40B4-BE49-F238E27FC236}">
                <a16:creationId xmlns:a16="http://schemas.microsoft.com/office/drawing/2014/main" id="{FA086156-E11E-AF46-8F88-7B60B00053CA}"/>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39866"/>
          <a:stretch/>
        </p:blipFill>
        <p:spPr>
          <a:xfrm>
            <a:off x="810883" y="6188663"/>
            <a:ext cx="828818" cy="643457"/>
          </a:xfrm>
          <a:prstGeom prst="rect">
            <a:avLst/>
          </a:prstGeom>
        </p:spPr>
      </p:pic>
      <p:sp>
        <p:nvSpPr>
          <p:cNvPr id="6" name="Oval 5"/>
          <p:cNvSpPr/>
          <p:nvPr userDrawn="1"/>
        </p:nvSpPr>
        <p:spPr>
          <a:xfrm>
            <a:off x="11432327" y="6318703"/>
            <a:ext cx="370114" cy="37011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entury Gothic" panose="020B0502020202020204" pitchFamily="34" charset="0"/>
            </a:endParaRPr>
          </a:p>
        </p:txBody>
      </p:sp>
      <p:sp>
        <p:nvSpPr>
          <p:cNvPr id="7" name="Номер слайда 21"/>
          <p:cNvSpPr>
            <a:spLocks noGrp="1"/>
          </p:cNvSpPr>
          <p:nvPr>
            <p:ph type="sldNum" sz="quarter" idx="4"/>
          </p:nvPr>
        </p:nvSpPr>
        <p:spPr>
          <a:xfrm>
            <a:off x="11360517" y="6390178"/>
            <a:ext cx="513735" cy="227164"/>
          </a:xfrm>
          <a:prstGeom prst="rect">
            <a:avLst/>
          </a:prstGeom>
          <a:noFill/>
        </p:spPr>
        <p:txBody>
          <a:bodyPr vert="horz" wrap="square" lIns="0" tIns="0" rIns="0" bIns="0" rtlCol="0" anchor="ctr"/>
          <a:lstStyle>
            <a:lvl1pPr algn="ctr">
              <a:defRPr sz="803" b="0" i="0">
                <a:solidFill>
                  <a:schemeClr val="accent1"/>
                </a:solidFill>
                <a:latin typeface="Century Gothic" panose="020B0502020202020204" pitchFamily="34" charset="0"/>
                <a:ea typeface="Century Gothic" panose="020B0502020202020204" pitchFamily="34" charset="0"/>
                <a:cs typeface="Arial" panose="020B0604020202020204" pitchFamily="34" charset="0"/>
              </a:defRPr>
            </a:lvl1pPr>
          </a:lstStyle>
          <a:p>
            <a:fld id="{D8D877B3-D348-4611-9BDB-C5374591D951}" type="slidenum">
              <a:rPr lang="en-US" smtClean="0"/>
              <a:pPr/>
              <a:t>‹#›</a:t>
            </a:fld>
            <a:endParaRPr lang="en-US"/>
          </a:p>
        </p:txBody>
      </p:sp>
    </p:spTree>
    <p:extLst>
      <p:ext uri="{BB962C8B-B14F-4D97-AF65-F5344CB8AC3E}">
        <p14:creationId xmlns:p14="http://schemas.microsoft.com/office/powerpoint/2010/main" val="27343134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14_Custom Layout">
    <p:bg>
      <p:bgPr>
        <a:solidFill>
          <a:srgbClr val="1E22AA"/>
        </a:solidFill>
        <a:effectLst/>
      </p:bgPr>
    </p:bg>
    <p:spTree>
      <p:nvGrpSpPr>
        <p:cNvPr id="1" name=""/>
        <p:cNvGrpSpPr/>
        <p:nvPr/>
      </p:nvGrpSpPr>
      <p:grpSpPr>
        <a:xfrm>
          <a:off x="0" y="0"/>
          <a:ext cx="0" cy="0"/>
          <a:chOff x="0" y="0"/>
          <a:chExt cx="0" cy="0"/>
        </a:xfrm>
      </p:grpSpPr>
      <p:sp>
        <p:nvSpPr>
          <p:cNvPr id="6" name="Picture Placeholder 7"/>
          <p:cNvSpPr>
            <a:spLocks noGrp="1"/>
          </p:cNvSpPr>
          <p:nvPr>
            <p:ph type="pic" sz="quarter" idx="12"/>
          </p:nvPr>
        </p:nvSpPr>
        <p:spPr>
          <a:xfrm>
            <a:off x="4117702" y="-2038880"/>
            <a:ext cx="9089318" cy="9089318"/>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a:p>
        </p:txBody>
      </p:sp>
      <p:sp>
        <p:nvSpPr>
          <p:cNvPr id="7" name="Title 1"/>
          <p:cNvSpPr>
            <a:spLocks noGrp="1"/>
          </p:cNvSpPr>
          <p:nvPr>
            <p:ph type="title" hasCustomPrompt="1"/>
          </p:nvPr>
        </p:nvSpPr>
        <p:spPr>
          <a:xfrm>
            <a:off x="863324" y="2142277"/>
            <a:ext cx="4187371" cy="1783443"/>
          </a:xfrm>
        </p:spPr>
        <p:txBody>
          <a:bodyPr/>
          <a:lstStyle>
            <a:lvl1pPr>
              <a:lnSpc>
                <a:spcPct val="100000"/>
              </a:lnSpc>
              <a:defRPr sz="5400">
                <a:solidFill>
                  <a:srgbClr val="FFFFFF"/>
                </a:solidFill>
                <a:latin typeface="Prometo Medium" panose="020B0704030203060203" pitchFamily="34" charset="0"/>
              </a:defRPr>
            </a:lvl1pPr>
          </a:lstStyle>
          <a:p>
            <a:r>
              <a:rPr lang="en-US"/>
              <a:t>Click To Edit Master Title Style</a:t>
            </a:r>
          </a:p>
        </p:txBody>
      </p:sp>
      <p:pic>
        <p:nvPicPr>
          <p:cNvPr id="9" name="Picture 8">
            <a:extLst>
              <a:ext uri="{FF2B5EF4-FFF2-40B4-BE49-F238E27FC236}">
                <a16:creationId xmlns:a16="http://schemas.microsoft.com/office/drawing/2014/main" id="{C5A3D5D4-954C-9140-83B8-C4B485788930}"/>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39866"/>
          <a:stretch/>
        </p:blipFill>
        <p:spPr>
          <a:xfrm>
            <a:off x="810883" y="6188663"/>
            <a:ext cx="828818" cy="643457"/>
          </a:xfrm>
          <a:prstGeom prst="rect">
            <a:avLst/>
          </a:prstGeom>
        </p:spPr>
      </p:pic>
      <p:sp>
        <p:nvSpPr>
          <p:cNvPr id="5" name="Oval 4"/>
          <p:cNvSpPr/>
          <p:nvPr userDrawn="1"/>
        </p:nvSpPr>
        <p:spPr>
          <a:xfrm>
            <a:off x="11432327" y="6318703"/>
            <a:ext cx="370114" cy="37011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entury Gothic" panose="020B0502020202020204" pitchFamily="34" charset="0"/>
            </a:endParaRPr>
          </a:p>
        </p:txBody>
      </p:sp>
      <p:sp>
        <p:nvSpPr>
          <p:cNvPr id="8" name="Номер слайда 21"/>
          <p:cNvSpPr>
            <a:spLocks noGrp="1"/>
          </p:cNvSpPr>
          <p:nvPr>
            <p:ph type="sldNum" sz="quarter" idx="4"/>
          </p:nvPr>
        </p:nvSpPr>
        <p:spPr>
          <a:xfrm>
            <a:off x="11360517" y="6390178"/>
            <a:ext cx="513735" cy="227164"/>
          </a:xfrm>
          <a:prstGeom prst="rect">
            <a:avLst/>
          </a:prstGeom>
          <a:noFill/>
        </p:spPr>
        <p:txBody>
          <a:bodyPr vert="horz" wrap="square" lIns="0" tIns="0" rIns="0" bIns="0" rtlCol="0" anchor="ctr"/>
          <a:lstStyle>
            <a:lvl1pPr algn="ctr">
              <a:defRPr sz="803" b="0" i="0">
                <a:solidFill>
                  <a:schemeClr val="accent1"/>
                </a:solidFill>
                <a:latin typeface="Century Gothic" panose="020B0502020202020204" pitchFamily="34" charset="0"/>
                <a:ea typeface="Century Gothic" panose="020B0502020202020204" pitchFamily="34" charset="0"/>
                <a:cs typeface="Arial" panose="020B0604020202020204" pitchFamily="34" charset="0"/>
              </a:defRPr>
            </a:lvl1pPr>
          </a:lstStyle>
          <a:p>
            <a:fld id="{D8D877B3-D348-4611-9BDB-C5374591D951}" type="slidenum">
              <a:rPr lang="en-US" smtClean="0"/>
              <a:pPr/>
              <a:t>‹#›</a:t>
            </a:fld>
            <a:endParaRPr lang="en-US"/>
          </a:p>
        </p:txBody>
      </p:sp>
    </p:spTree>
    <p:extLst>
      <p:ext uri="{BB962C8B-B14F-4D97-AF65-F5344CB8AC3E}">
        <p14:creationId xmlns:p14="http://schemas.microsoft.com/office/powerpoint/2010/main" val="39215517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3_Custom Layout">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43F71052-DA50-4B4B-8DFB-1DABC7DF992D}"/>
              </a:ext>
            </a:extLst>
          </p:cNvPr>
          <p:cNvSpPr/>
          <p:nvPr userDrawn="1"/>
        </p:nvSpPr>
        <p:spPr>
          <a:xfrm>
            <a:off x="10239153" y="382772"/>
            <a:ext cx="1743740" cy="4997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entury Gothic" panose="020B0502020202020204" pitchFamily="34" charset="0"/>
            </a:endParaRPr>
          </a:p>
        </p:txBody>
      </p:sp>
      <p:sp>
        <p:nvSpPr>
          <p:cNvPr id="3" name="Slide Number Placeholder 2"/>
          <p:cNvSpPr>
            <a:spLocks noGrp="1"/>
          </p:cNvSpPr>
          <p:nvPr>
            <p:ph type="sldNum" sz="quarter" idx="10"/>
          </p:nvPr>
        </p:nvSpPr>
        <p:spPr/>
        <p:txBody>
          <a:bodyPr/>
          <a:lstStyle>
            <a:lvl1pPr>
              <a:defRPr>
                <a:latin typeface="Century Gothic" panose="020B0502020202020204" pitchFamily="34" charset="0"/>
              </a:defRPr>
            </a:lvl1pPr>
          </a:lstStyle>
          <a:p>
            <a:fld id="{D8D877B3-D348-4611-9BDB-C5374591D951}" type="slidenum">
              <a:rPr lang="en-US" smtClean="0"/>
              <a:pPr/>
              <a:t>‹#›</a:t>
            </a:fld>
            <a:endParaRPr lang="en-US"/>
          </a:p>
        </p:txBody>
      </p:sp>
      <p:sp>
        <p:nvSpPr>
          <p:cNvPr id="6" name="Oval 5">
            <a:extLst>
              <a:ext uri="{FF2B5EF4-FFF2-40B4-BE49-F238E27FC236}">
                <a16:creationId xmlns:a16="http://schemas.microsoft.com/office/drawing/2014/main" id="{DB817CDA-7B77-AB40-BB83-5A74ECA3C43C}"/>
              </a:ext>
            </a:extLst>
          </p:cNvPr>
          <p:cNvSpPr/>
          <p:nvPr userDrawn="1"/>
        </p:nvSpPr>
        <p:spPr>
          <a:xfrm>
            <a:off x="9841783" y="325400"/>
            <a:ext cx="4700433" cy="4700433"/>
          </a:xfrm>
          <a:prstGeom prst="ellipse">
            <a:avLst/>
          </a:prstGeom>
          <a:solidFill>
            <a:srgbClr val="1E22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entury Gothic" panose="020B0502020202020204" pitchFamily="34" charset="0"/>
            </a:endParaRPr>
          </a:p>
        </p:txBody>
      </p:sp>
      <p:pic>
        <p:nvPicPr>
          <p:cNvPr id="7" name="Picture Placeholder 4">
            <a:extLst>
              <a:ext uri="{FF2B5EF4-FFF2-40B4-BE49-F238E27FC236}">
                <a16:creationId xmlns:a16="http://schemas.microsoft.com/office/drawing/2014/main" id="{DF4CBD03-A70F-1748-A3E3-DA22AF751CA3}"/>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7848" t="34591" r="37010" b="13962"/>
          <a:stretch/>
        </p:blipFill>
        <p:spPr>
          <a:xfrm>
            <a:off x="4943790" y="4437954"/>
            <a:ext cx="2331719" cy="2179388"/>
          </a:xfrm>
          <a:prstGeom prst="rect">
            <a:avLst/>
          </a:prstGeom>
          <a:noFill/>
        </p:spPr>
      </p:pic>
      <p:sp>
        <p:nvSpPr>
          <p:cNvPr id="12" name="Content Placeholder 2">
            <a:extLst>
              <a:ext uri="{FF2B5EF4-FFF2-40B4-BE49-F238E27FC236}">
                <a16:creationId xmlns:a16="http://schemas.microsoft.com/office/drawing/2014/main" id="{D1C1B83B-3828-BC4C-8CF0-14A7E57C9618}"/>
              </a:ext>
            </a:extLst>
          </p:cNvPr>
          <p:cNvSpPr>
            <a:spLocks noGrp="1"/>
          </p:cNvSpPr>
          <p:nvPr>
            <p:ph idx="1"/>
          </p:nvPr>
        </p:nvSpPr>
        <p:spPr>
          <a:xfrm>
            <a:off x="846075" y="2302071"/>
            <a:ext cx="4892958" cy="3429000"/>
          </a:xfrm>
          <a:prstGeom prst="rect">
            <a:avLst/>
          </a:prstGeom>
        </p:spPr>
        <p:txBody>
          <a:bodyPr wrap="square"/>
          <a:lstStyle>
            <a:lvl1pPr marL="295275" indent="-295275">
              <a:lnSpc>
                <a:spcPct val="100000"/>
              </a:lnSpc>
              <a:buClr>
                <a:srgbClr val="FF5A5A"/>
              </a:buClr>
              <a:buFont typeface="Arial" panose="020B0604020202020204" pitchFamily="34" charset="0"/>
              <a:buChar char="•"/>
              <a:tabLst/>
              <a:defRPr sz="2000" b="1">
                <a:solidFill>
                  <a:schemeClr val="bg2"/>
                </a:solidFill>
                <a:latin typeface="Century Gothic" panose="020B0502020202020204" pitchFamily="34" charset="0"/>
              </a:defRPr>
            </a:lvl1pPr>
            <a:lvl2pPr marL="517525" indent="-168275">
              <a:lnSpc>
                <a:spcPct val="100000"/>
              </a:lnSpc>
              <a:buClr>
                <a:srgbClr val="FF5A5A"/>
              </a:buClr>
              <a:buFont typeface="Arial" panose="020B0604020202020204" pitchFamily="34" charset="0"/>
              <a:buChar char="•"/>
              <a:tabLst/>
              <a:defRPr sz="1800" b="0" i="0">
                <a:solidFill>
                  <a:schemeClr val="bg2"/>
                </a:solidFill>
                <a:latin typeface="Century Gothic" panose="020B0502020202020204" pitchFamily="34" charset="0"/>
              </a:defRPr>
            </a:lvl2pPr>
            <a:lvl3pPr marL="687388" indent="-169863">
              <a:lnSpc>
                <a:spcPct val="100000"/>
              </a:lnSpc>
              <a:buClr>
                <a:srgbClr val="FF5A5A"/>
              </a:buClr>
              <a:buFont typeface="Arial" panose="020B0604020202020204" pitchFamily="34" charset="0"/>
              <a:buChar char="•"/>
              <a:tabLst/>
              <a:defRPr sz="1600">
                <a:solidFill>
                  <a:schemeClr val="bg2"/>
                </a:solidFill>
                <a:latin typeface="Century Gothic" panose="020B0502020202020204" pitchFamily="34" charset="0"/>
              </a:defRPr>
            </a:lvl3pPr>
            <a:lvl4pPr marL="866775" indent="-179388">
              <a:lnSpc>
                <a:spcPct val="100000"/>
              </a:lnSpc>
              <a:buClr>
                <a:srgbClr val="FF5A5A"/>
              </a:buClr>
              <a:buFont typeface="Arial" panose="020B0604020202020204" pitchFamily="34" charset="0"/>
              <a:buChar char="•"/>
              <a:tabLst/>
              <a:defRPr sz="1400">
                <a:solidFill>
                  <a:schemeClr val="bg2"/>
                </a:solidFill>
                <a:latin typeface="Century Gothic" panose="020B0502020202020204" pitchFamily="34" charset="0"/>
              </a:defRPr>
            </a:lvl4pPr>
            <a:lvl5pPr marL="1036638" indent="-169863">
              <a:lnSpc>
                <a:spcPct val="150000"/>
              </a:lnSpc>
              <a:buClr>
                <a:srgbClr val="FF5A5A"/>
              </a:buClr>
              <a:buFont typeface="Arial" panose="020B0604020202020204" pitchFamily="34" charset="0"/>
              <a:buChar char="•"/>
              <a:tabLst/>
              <a:defRPr sz="1200">
                <a:solidFill>
                  <a:schemeClr val="bg2"/>
                </a:solidFill>
                <a:latin typeface="Century Gothic" panose="020B0502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Picture Placeholder 3">
            <a:extLst>
              <a:ext uri="{FF2B5EF4-FFF2-40B4-BE49-F238E27FC236}">
                <a16:creationId xmlns:a16="http://schemas.microsoft.com/office/drawing/2014/main" id="{29E5534A-D5FE-9440-AE5B-B141C578A7C5}"/>
              </a:ext>
            </a:extLst>
          </p:cNvPr>
          <p:cNvSpPr>
            <a:spLocks noGrp="1"/>
          </p:cNvSpPr>
          <p:nvPr>
            <p:ph type="pic" sz="quarter" idx="11"/>
          </p:nvPr>
        </p:nvSpPr>
        <p:spPr>
          <a:xfrm>
            <a:off x="6109398" y="1432831"/>
            <a:ext cx="5687367" cy="4324874"/>
          </a:xfrm>
          <a:gradFill>
            <a:gsLst>
              <a:gs pos="0">
                <a:schemeClr val="bg1">
                  <a:lumMod val="85000"/>
                </a:schemeClr>
              </a:gs>
              <a:gs pos="99000">
                <a:schemeClr val="bg1">
                  <a:lumMod val="75000"/>
                </a:schemeClr>
              </a:gs>
            </a:gsLst>
            <a:lin ang="5400000" scaled="1"/>
          </a:gradFill>
        </p:spPr>
        <p:txBody>
          <a:bodyPr anchor="ctr">
            <a:normAutofit/>
          </a:bodyPr>
          <a:lstStyle>
            <a:lvl1pPr algn="ctr">
              <a:defRPr sz="1200">
                <a:latin typeface="Century Gothic" panose="020B0502020202020204" pitchFamily="34" charset="0"/>
              </a:defRPr>
            </a:lvl1pPr>
          </a:lstStyle>
          <a:p>
            <a:endParaRPr lang="en-US"/>
          </a:p>
        </p:txBody>
      </p:sp>
      <p:sp>
        <p:nvSpPr>
          <p:cNvPr id="14" name="Title 1">
            <a:extLst>
              <a:ext uri="{FF2B5EF4-FFF2-40B4-BE49-F238E27FC236}">
                <a16:creationId xmlns:a16="http://schemas.microsoft.com/office/drawing/2014/main" id="{2C581AF7-14F2-A444-B73B-0A2E5A896822}"/>
              </a:ext>
            </a:extLst>
          </p:cNvPr>
          <p:cNvSpPr>
            <a:spLocks noGrp="1"/>
          </p:cNvSpPr>
          <p:nvPr>
            <p:ph type="title" hasCustomPrompt="1"/>
          </p:nvPr>
        </p:nvSpPr>
        <p:spPr>
          <a:xfrm>
            <a:off x="846074" y="1051047"/>
            <a:ext cx="5069272" cy="1028700"/>
          </a:xfrm>
        </p:spPr>
        <p:txBody>
          <a:bodyPr/>
          <a:lstStyle>
            <a:lvl1pPr>
              <a:lnSpc>
                <a:spcPct val="100000"/>
              </a:lnSpc>
              <a:defRPr sz="3600" i="1">
                <a:latin typeface="Prometo Medium" panose="020B0704030203060203" pitchFamily="34" charset="0"/>
              </a:defRPr>
            </a:lvl1pPr>
          </a:lstStyle>
          <a:p>
            <a:r>
              <a:rPr lang="en-US"/>
              <a:t>Click To Edit Master Title Style</a:t>
            </a:r>
          </a:p>
        </p:txBody>
      </p:sp>
    </p:spTree>
    <p:extLst>
      <p:ext uri="{BB962C8B-B14F-4D97-AF65-F5344CB8AC3E}">
        <p14:creationId xmlns:p14="http://schemas.microsoft.com/office/powerpoint/2010/main" val="1521632585"/>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18_Custom Layout">
    <p:spTree>
      <p:nvGrpSpPr>
        <p:cNvPr id="1" name=""/>
        <p:cNvGrpSpPr/>
        <p:nvPr/>
      </p:nvGrpSpPr>
      <p:grpSpPr>
        <a:xfrm>
          <a:off x="0" y="0"/>
          <a:ext cx="0" cy="0"/>
          <a:chOff x="0" y="0"/>
          <a:chExt cx="0" cy="0"/>
        </a:xfrm>
      </p:grpSpPr>
      <p:sp>
        <p:nvSpPr>
          <p:cNvPr id="13" name="Oval 12"/>
          <p:cNvSpPr/>
          <p:nvPr userDrawn="1"/>
        </p:nvSpPr>
        <p:spPr>
          <a:xfrm>
            <a:off x="2139931" y="-529198"/>
            <a:ext cx="7916398" cy="7916396"/>
          </a:xfrm>
          <a:prstGeom prst="ellipse">
            <a:avLst/>
          </a:prstGeom>
          <a:noFill/>
          <a:ln w="6350">
            <a:solidFill>
              <a:schemeClr val="tx1">
                <a:alpha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entury Gothic" panose="020B0502020202020204" pitchFamily="34" charset="0"/>
            </a:endParaRPr>
          </a:p>
        </p:txBody>
      </p:sp>
      <p:sp>
        <p:nvSpPr>
          <p:cNvPr id="3" name="Slide Number Placeholder 2"/>
          <p:cNvSpPr>
            <a:spLocks noGrp="1"/>
          </p:cNvSpPr>
          <p:nvPr>
            <p:ph type="sldNum" sz="quarter" idx="10"/>
          </p:nvPr>
        </p:nvSpPr>
        <p:spPr/>
        <p:txBody>
          <a:bodyPr/>
          <a:lstStyle>
            <a:lvl1pPr>
              <a:defRPr>
                <a:latin typeface="Century Gothic" panose="020B0502020202020204" pitchFamily="34" charset="0"/>
              </a:defRPr>
            </a:lvl1pPr>
          </a:lstStyle>
          <a:p>
            <a:fld id="{D8D877B3-D348-4611-9BDB-C5374591D951}" type="slidenum">
              <a:rPr lang="en-US" smtClean="0"/>
              <a:pPr/>
              <a:t>‹#›</a:t>
            </a:fld>
            <a:endParaRPr lang="en-US"/>
          </a:p>
        </p:txBody>
      </p:sp>
      <p:sp>
        <p:nvSpPr>
          <p:cNvPr id="5" name="Picture Placeholder 7"/>
          <p:cNvSpPr>
            <a:spLocks noGrp="1"/>
          </p:cNvSpPr>
          <p:nvPr>
            <p:ph type="pic" sz="quarter" idx="16"/>
          </p:nvPr>
        </p:nvSpPr>
        <p:spPr>
          <a:xfrm>
            <a:off x="1846312" y="1129899"/>
            <a:ext cx="1486294" cy="1486294"/>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a:p>
        </p:txBody>
      </p:sp>
      <p:sp>
        <p:nvSpPr>
          <p:cNvPr id="6" name="Picture Placeholder 7"/>
          <p:cNvSpPr>
            <a:spLocks noGrp="1"/>
          </p:cNvSpPr>
          <p:nvPr>
            <p:ph type="pic" sz="quarter" idx="17"/>
          </p:nvPr>
        </p:nvSpPr>
        <p:spPr>
          <a:xfrm>
            <a:off x="4152190" y="1129899"/>
            <a:ext cx="1486294" cy="1486294"/>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a:p>
        </p:txBody>
      </p:sp>
      <p:sp>
        <p:nvSpPr>
          <p:cNvPr id="7" name="Picture Placeholder 7"/>
          <p:cNvSpPr>
            <a:spLocks noGrp="1"/>
          </p:cNvSpPr>
          <p:nvPr>
            <p:ph type="pic" sz="quarter" idx="18"/>
          </p:nvPr>
        </p:nvSpPr>
        <p:spPr>
          <a:xfrm>
            <a:off x="6458068" y="1129899"/>
            <a:ext cx="1486294" cy="1486294"/>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a:p>
        </p:txBody>
      </p:sp>
      <p:sp>
        <p:nvSpPr>
          <p:cNvPr id="8" name="Picture Placeholder 7"/>
          <p:cNvSpPr>
            <a:spLocks noGrp="1"/>
          </p:cNvSpPr>
          <p:nvPr>
            <p:ph type="pic" sz="quarter" idx="19"/>
          </p:nvPr>
        </p:nvSpPr>
        <p:spPr>
          <a:xfrm>
            <a:off x="8763946" y="1129899"/>
            <a:ext cx="1486294" cy="1486294"/>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a:p>
        </p:txBody>
      </p:sp>
      <p:sp>
        <p:nvSpPr>
          <p:cNvPr id="9" name="Picture Placeholder 7"/>
          <p:cNvSpPr>
            <a:spLocks noGrp="1"/>
          </p:cNvSpPr>
          <p:nvPr>
            <p:ph type="pic" sz="quarter" idx="20"/>
          </p:nvPr>
        </p:nvSpPr>
        <p:spPr>
          <a:xfrm>
            <a:off x="1846312" y="3753830"/>
            <a:ext cx="1486294" cy="1486294"/>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a:p>
        </p:txBody>
      </p:sp>
      <p:sp>
        <p:nvSpPr>
          <p:cNvPr id="10" name="Picture Placeholder 7"/>
          <p:cNvSpPr>
            <a:spLocks noGrp="1"/>
          </p:cNvSpPr>
          <p:nvPr>
            <p:ph type="pic" sz="quarter" idx="21"/>
          </p:nvPr>
        </p:nvSpPr>
        <p:spPr>
          <a:xfrm>
            <a:off x="4152190" y="3753830"/>
            <a:ext cx="1486294" cy="1486294"/>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a:p>
        </p:txBody>
      </p:sp>
      <p:sp>
        <p:nvSpPr>
          <p:cNvPr id="11" name="Picture Placeholder 7"/>
          <p:cNvSpPr>
            <a:spLocks noGrp="1"/>
          </p:cNvSpPr>
          <p:nvPr>
            <p:ph type="pic" sz="quarter" idx="22"/>
          </p:nvPr>
        </p:nvSpPr>
        <p:spPr>
          <a:xfrm>
            <a:off x="6458068" y="3753830"/>
            <a:ext cx="1486294" cy="1486294"/>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a:p>
        </p:txBody>
      </p:sp>
      <p:sp>
        <p:nvSpPr>
          <p:cNvPr id="12" name="Picture Placeholder 7"/>
          <p:cNvSpPr>
            <a:spLocks noGrp="1"/>
          </p:cNvSpPr>
          <p:nvPr>
            <p:ph type="pic" sz="quarter" idx="23"/>
          </p:nvPr>
        </p:nvSpPr>
        <p:spPr>
          <a:xfrm>
            <a:off x="8763946" y="3753830"/>
            <a:ext cx="1486294" cy="1486294"/>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a:p>
        </p:txBody>
      </p:sp>
    </p:spTree>
    <p:extLst>
      <p:ext uri="{BB962C8B-B14F-4D97-AF65-F5344CB8AC3E}">
        <p14:creationId xmlns:p14="http://schemas.microsoft.com/office/powerpoint/2010/main" val="259629239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20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880579" y="4388424"/>
            <a:ext cx="9833429" cy="1028700"/>
          </a:xfrm>
        </p:spPr>
        <p:txBody>
          <a:bodyPr/>
          <a:lstStyle>
            <a:lvl1pPr>
              <a:lnSpc>
                <a:spcPct val="100000"/>
              </a:lnSpc>
              <a:defRPr sz="3600">
                <a:latin typeface="Prometo Medium" panose="020B0704030203060203" pitchFamily="34" charset="0"/>
              </a:defRPr>
            </a:lvl1pPr>
          </a:lstStyle>
          <a:p>
            <a:r>
              <a:rPr lang="en-US"/>
              <a:t>Click to edit Master title style</a:t>
            </a:r>
          </a:p>
        </p:txBody>
      </p:sp>
      <p:sp>
        <p:nvSpPr>
          <p:cNvPr id="3" name="Slide Number Placeholder 2"/>
          <p:cNvSpPr>
            <a:spLocks noGrp="1"/>
          </p:cNvSpPr>
          <p:nvPr>
            <p:ph type="sldNum" sz="quarter" idx="10"/>
          </p:nvPr>
        </p:nvSpPr>
        <p:spPr/>
        <p:txBody>
          <a:bodyPr/>
          <a:lstStyle>
            <a:lvl1pPr>
              <a:defRPr>
                <a:latin typeface="Century Gothic" panose="020B0502020202020204" pitchFamily="34" charset="0"/>
              </a:defRPr>
            </a:lvl1pPr>
          </a:lstStyle>
          <a:p>
            <a:fld id="{D8D877B3-D348-4611-9BDB-C5374591D951}" type="slidenum">
              <a:rPr lang="en-US" smtClean="0"/>
              <a:pPr/>
              <a:t>‹#›</a:t>
            </a:fld>
            <a:endParaRPr lang="en-US"/>
          </a:p>
        </p:txBody>
      </p:sp>
      <p:sp>
        <p:nvSpPr>
          <p:cNvPr id="6" name="Picture Placeholder 7"/>
          <p:cNvSpPr>
            <a:spLocks noGrp="1"/>
          </p:cNvSpPr>
          <p:nvPr>
            <p:ph type="pic" sz="quarter" idx="13"/>
          </p:nvPr>
        </p:nvSpPr>
        <p:spPr>
          <a:xfrm>
            <a:off x="1596571" y="1625593"/>
            <a:ext cx="2498351" cy="2498351"/>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a:p>
        </p:txBody>
      </p:sp>
      <p:sp>
        <p:nvSpPr>
          <p:cNvPr id="7" name="Picture Placeholder 7"/>
          <p:cNvSpPr>
            <a:spLocks noGrp="1"/>
          </p:cNvSpPr>
          <p:nvPr>
            <p:ph type="pic" sz="quarter" idx="14"/>
          </p:nvPr>
        </p:nvSpPr>
        <p:spPr>
          <a:xfrm>
            <a:off x="4846824" y="1625593"/>
            <a:ext cx="2498351" cy="2498351"/>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a:p>
        </p:txBody>
      </p:sp>
      <p:sp>
        <p:nvSpPr>
          <p:cNvPr id="8" name="Picture Placeholder 7"/>
          <p:cNvSpPr>
            <a:spLocks noGrp="1"/>
          </p:cNvSpPr>
          <p:nvPr>
            <p:ph type="pic" sz="quarter" idx="15"/>
          </p:nvPr>
        </p:nvSpPr>
        <p:spPr>
          <a:xfrm>
            <a:off x="8097077" y="1625593"/>
            <a:ext cx="2498351" cy="2498351"/>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a:p>
        </p:txBody>
      </p:sp>
    </p:spTree>
    <p:extLst>
      <p:ext uri="{BB962C8B-B14F-4D97-AF65-F5344CB8AC3E}">
        <p14:creationId xmlns:p14="http://schemas.microsoft.com/office/powerpoint/2010/main" val="95152965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21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865566" y="2216418"/>
            <a:ext cx="4187371" cy="1783443"/>
          </a:xfrm>
        </p:spPr>
        <p:txBody>
          <a:bodyPr/>
          <a:lstStyle>
            <a:lvl1pPr>
              <a:lnSpc>
                <a:spcPct val="100000"/>
              </a:lnSpc>
              <a:defRPr sz="4000">
                <a:latin typeface="Prometo Medium" panose="020B0704030203060203" pitchFamily="34" charset="0"/>
              </a:defRPr>
            </a:lvl1pPr>
          </a:lstStyle>
          <a:p>
            <a:r>
              <a:rPr lang="en-US"/>
              <a:t>Click to edit Master title style</a:t>
            </a:r>
          </a:p>
        </p:txBody>
      </p:sp>
      <p:sp>
        <p:nvSpPr>
          <p:cNvPr id="3" name="Slide Number Placeholder 2"/>
          <p:cNvSpPr>
            <a:spLocks noGrp="1"/>
          </p:cNvSpPr>
          <p:nvPr>
            <p:ph type="sldNum" sz="quarter" idx="10"/>
          </p:nvPr>
        </p:nvSpPr>
        <p:spPr/>
        <p:txBody>
          <a:bodyPr/>
          <a:lstStyle>
            <a:lvl1pPr>
              <a:defRPr>
                <a:latin typeface="Century Gothic" panose="020B0502020202020204" pitchFamily="34" charset="0"/>
              </a:defRPr>
            </a:lvl1pPr>
          </a:lstStyle>
          <a:p>
            <a:fld id="{D8D877B3-D348-4611-9BDB-C5374591D951}" type="slidenum">
              <a:rPr lang="en-US" smtClean="0"/>
              <a:pPr/>
              <a:t>‹#›</a:t>
            </a:fld>
            <a:endParaRPr lang="en-US"/>
          </a:p>
        </p:txBody>
      </p:sp>
      <p:sp>
        <p:nvSpPr>
          <p:cNvPr id="9" name="Picture Placeholder 8"/>
          <p:cNvSpPr>
            <a:spLocks noGrp="1"/>
          </p:cNvSpPr>
          <p:nvPr>
            <p:ph type="pic" sz="quarter" idx="12"/>
          </p:nvPr>
        </p:nvSpPr>
        <p:spPr>
          <a:xfrm>
            <a:off x="5000496" y="3429000"/>
            <a:ext cx="7191504" cy="3429000"/>
          </a:xfrm>
          <a:custGeom>
            <a:avLst/>
            <a:gdLst>
              <a:gd name="connsiteX0" fmla="*/ 4106744 w 7191504"/>
              <a:gd name="connsiteY0" fmla="*/ 0 h 3429000"/>
              <a:gd name="connsiteX1" fmla="*/ 7058515 w 7191504"/>
              <a:gd name="connsiteY1" fmla="*/ 1222664 h 3429000"/>
              <a:gd name="connsiteX2" fmla="*/ 7191504 w 7191504"/>
              <a:gd name="connsiteY2" fmla="*/ 1368988 h 3429000"/>
              <a:gd name="connsiteX3" fmla="*/ 7191504 w 7191504"/>
              <a:gd name="connsiteY3" fmla="*/ 3429000 h 3429000"/>
              <a:gd name="connsiteX4" fmla="*/ 0 w 7191504"/>
              <a:gd name="connsiteY4" fmla="*/ 3429000 h 3429000"/>
              <a:gd name="connsiteX5" fmla="*/ 17119 w 7191504"/>
              <a:gd name="connsiteY5" fmla="*/ 3333141 h 3429000"/>
              <a:gd name="connsiteX6" fmla="*/ 4106744 w 7191504"/>
              <a:gd name="connsiteY6" fmla="*/ 0 h 3429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91504" h="3429000">
                <a:moveTo>
                  <a:pt x="4106744" y="0"/>
                </a:moveTo>
                <a:cubicBezTo>
                  <a:pt x="5259482" y="0"/>
                  <a:pt x="6303091" y="467240"/>
                  <a:pt x="7058515" y="1222664"/>
                </a:cubicBezTo>
                <a:lnTo>
                  <a:pt x="7191504" y="1368988"/>
                </a:lnTo>
                <a:lnTo>
                  <a:pt x="7191504" y="3429000"/>
                </a:lnTo>
                <a:lnTo>
                  <a:pt x="0" y="3429000"/>
                </a:lnTo>
                <a:lnTo>
                  <a:pt x="17119" y="3333141"/>
                </a:lnTo>
                <a:cubicBezTo>
                  <a:pt x="406370" y="1430921"/>
                  <a:pt x="2089452" y="0"/>
                  <a:pt x="4106744" y="0"/>
                </a:cubicBezTo>
                <a:close/>
              </a:path>
            </a:pathLst>
          </a:custGeom>
          <a:gradFill>
            <a:gsLst>
              <a:gs pos="0">
                <a:schemeClr val="bg1">
                  <a:lumMod val="85000"/>
                </a:schemeClr>
              </a:gs>
              <a:gs pos="99000">
                <a:schemeClr val="bg1">
                  <a:lumMod val="75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Tree>
    <p:extLst>
      <p:ext uri="{BB962C8B-B14F-4D97-AF65-F5344CB8AC3E}">
        <p14:creationId xmlns:p14="http://schemas.microsoft.com/office/powerpoint/2010/main" val="285987254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35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863328" y="2230840"/>
            <a:ext cx="4187371" cy="1783443"/>
          </a:xfrm>
        </p:spPr>
        <p:txBody>
          <a:bodyPr/>
          <a:lstStyle>
            <a:lvl1pPr>
              <a:lnSpc>
                <a:spcPct val="100000"/>
              </a:lnSpc>
              <a:defRPr sz="4000">
                <a:latin typeface="Prometo Medium" panose="020B0704030203060203" pitchFamily="34" charset="0"/>
              </a:defRPr>
            </a:lvl1pPr>
          </a:lstStyle>
          <a:p>
            <a:r>
              <a:rPr lang="en-US"/>
              <a:t>Click to edit Master title style</a:t>
            </a:r>
          </a:p>
        </p:txBody>
      </p:sp>
      <p:sp>
        <p:nvSpPr>
          <p:cNvPr id="3" name="Slide Number Placeholder 2"/>
          <p:cNvSpPr>
            <a:spLocks noGrp="1"/>
          </p:cNvSpPr>
          <p:nvPr>
            <p:ph type="sldNum" sz="quarter" idx="10"/>
          </p:nvPr>
        </p:nvSpPr>
        <p:spPr/>
        <p:txBody>
          <a:bodyPr/>
          <a:lstStyle>
            <a:lvl1pPr>
              <a:defRPr>
                <a:latin typeface="Century Gothic" panose="020B0502020202020204" pitchFamily="34" charset="0"/>
              </a:defRPr>
            </a:lvl1pPr>
          </a:lstStyle>
          <a:p>
            <a:fld id="{D8D877B3-D348-4611-9BDB-C5374591D951}" type="slidenum">
              <a:rPr lang="en-US" smtClean="0"/>
              <a:pPr/>
              <a:t>‹#›</a:t>
            </a:fld>
            <a:endParaRPr lang="en-US"/>
          </a:p>
        </p:txBody>
      </p:sp>
      <p:sp>
        <p:nvSpPr>
          <p:cNvPr id="7" name="Picture Placeholder 7"/>
          <p:cNvSpPr>
            <a:spLocks noGrp="1"/>
          </p:cNvSpPr>
          <p:nvPr>
            <p:ph type="pic" sz="quarter" idx="14"/>
          </p:nvPr>
        </p:nvSpPr>
        <p:spPr>
          <a:xfrm>
            <a:off x="6096000" y="524535"/>
            <a:ext cx="1722783" cy="1722781"/>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a:p>
        </p:txBody>
      </p:sp>
      <p:sp>
        <p:nvSpPr>
          <p:cNvPr id="8" name="Picture Placeholder 7"/>
          <p:cNvSpPr>
            <a:spLocks noGrp="1"/>
          </p:cNvSpPr>
          <p:nvPr>
            <p:ph type="pic" sz="quarter" idx="15"/>
          </p:nvPr>
        </p:nvSpPr>
        <p:spPr>
          <a:xfrm>
            <a:off x="6096000" y="2553237"/>
            <a:ext cx="1722783" cy="1722781"/>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a:p>
        </p:txBody>
      </p:sp>
      <p:sp>
        <p:nvSpPr>
          <p:cNvPr id="10" name="Picture Placeholder 7"/>
          <p:cNvSpPr>
            <a:spLocks noGrp="1"/>
          </p:cNvSpPr>
          <p:nvPr>
            <p:ph type="pic" sz="quarter" idx="16"/>
          </p:nvPr>
        </p:nvSpPr>
        <p:spPr>
          <a:xfrm>
            <a:off x="6096000" y="4581940"/>
            <a:ext cx="1722783" cy="1722781"/>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a:p>
        </p:txBody>
      </p:sp>
    </p:spTree>
    <p:extLst>
      <p:ext uri="{BB962C8B-B14F-4D97-AF65-F5344CB8AC3E}">
        <p14:creationId xmlns:p14="http://schemas.microsoft.com/office/powerpoint/2010/main" val="255843385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22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lvl1pPr>
              <a:defRPr>
                <a:latin typeface="Century Gothic" panose="020B0502020202020204" pitchFamily="34" charset="0"/>
              </a:defRPr>
            </a:lvl1pPr>
          </a:lstStyle>
          <a:p>
            <a:fld id="{D8D877B3-D348-4611-9BDB-C5374591D951}" type="slidenum">
              <a:rPr lang="en-US" smtClean="0"/>
              <a:pPr/>
              <a:t>‹#›</a:t>
            </a:fld>
            <a:endParaRPr lang="en-US"/>
          </a:p>
        </p:txBody>
      </p:sp>
      <p:sp>
        <p:nvSpPr>
          <p:cNvPr id="5" name="Picture Placeholder 7"/>
          <p:cNvSpPr>
            <a:spLocks noGrp="1"/>
          </p:cNvSpPr>
          <p:nvPr>
            <p:ph type="pic" sz="quarter" idx="12"/>
          </p:nvPr>
        </p:nvSpPr>
        <p:spPr>
          <a:xfrm>
            <a:off x="2478157" y="-188843"/>
            <a:ext cx="7235686" cy="7235686"/>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a:p>
        </p:txBody>
      </p:sp>
    </p:spTree>
    <p:extLst>
      <p:ext uri="{BB962C8B-B14F-4D97-AF65-F5344CB8AC3E}">
        <p14:creationId xmlns:p14="http://schemas.microsoft.com/office/powerpoint/2010/main" val="66884197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26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854583" y="1171169"/>
            <a:ext cx="9833429" cy="1028700"/>
          </a:xfrm>
        </p:spPr>
        <p:txBody>
          <a:bodyPr/>
          <a:lstStyle>
            <a:lvl1pPr>
              <a:defRPr sz="3200">
                <a:latin typeface="Prometo Medium" panose="020B0704030203060203" pitchFamily="34" charset="0"/>
              </a:defRPr>
            </a:lvl1pPr>
          </a:lstStyle>
          <a:p>
            <a:r>
              <a:rPr lang="en-US"/>
              <a:t>Click to edit Master title style</a:t>
            </a:r>
          </a:p>
        </p:txBody>
      </p:sp>
      <p:sp>
        <p:nvSpPr>
          <p:cNvPr id="3" name="Slide Number Placeholder 2"/>
          <p:cNvSpPr>
            <a:spLocks noGrp="1"/>
          </p:cNvSpPr>
          <p:nvPr>
            <p:ph type="sldNum" sz="quarter" idx="10"/>
          </p:nvPr>
        </p:nvSpPr>
        <p:spPr/>
        <p:txBody>
          <a:bodyPr/>
          <a:lstStyle>
            <a:lvl1pPr>
              <a:defRPr>
                <a:latin typeface="Century Gothic" panose="020B0502020202020204" pitchFamily="34" charset="0"/>
              </a:defRPr>
            </a:lvl1pPr>
          </a:lstStyle>
          <a:p>
            <a:fld id="{D8D877B3-D348-4611-9BDB-C5374591D951}" type="slidenum">
              <a:rPr lang="en-US" smtClean="0"/>
              <a:pPr/>
              <a:t>‹#›</a:t>
            </a:fld>
            <a:endParaRPr lang="en-US"/>
          </a:p>
        </p:txBody>
      </p:sp>
      <p:sp>
        <p:nvSpPr>
          <p:cNvPr id="6" name="Picture Placeholder 7"/>
          <p:cNvSpPr>
            <a:spLocks noGrp="1"/>
          </p:cNvSpPr>
          <p:nvPr>
            <p:ph type="pic" sz="quarter" idx="13"/>
          </p:nvPr>
        </p:nvSpPr>
        <p:spPr>
          <a:xfrm>
            <a:off x="1596571" y="2318838"/>
            <a:ext cx="2273064" cy="2273064"/>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a:p>
        </p:txBody>
      </p:sp>
      <p:sp>
        <p:nvSpPr>
          <p:cNvPr id="11" name="Picture Placeholder 7"/>
          <p:cNvSpPr>
            <a:spLocks noGrp="1"/>
          </p:cNvSpPr>
          <p:nvPr>
            <p:ph type="pic" sz="quarter" idx="14"/>
          </p:nvPr>
        </p:nvSpPr>
        <p:spPr>
          <a:xfrm>
            <a:off x="4959468" y="2318838"/>
            <a:ext cx="2273064" cy="2273064"/>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a:p>
        </p:txBody>
      </p:sp>
      <p:sp>
        <p:nvSpPr>
          <p:cNvPr id="12" name="Picture Placeholder 7"/>
          <p:cNvSpPr>
            <a:spLocks noGrp="1"/>
          </p:cNvSpPr>
          <p:nvPr>
            <p:ph type="pic" sz="quarter" idx="15"/>
          </p:nvPr>
        </p:nvSpPr>
        <p:spPr>
          <a:xfrm>
            <a:off x="8322365" y="2318838"/>
            <a:ext cx="2273064" cy="2273064"/>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a:p>
        </p:txBody>
      </p:sp>
    </p:spTree>
    <p:extLst>
      <p:ext uri="{BB962C8B-B14F-4D97-AF65-F5344CB8AC3E}">
        <p14:creationId xmlns:p14="http://schemas.microsoft.com/office/powerpoint/2010/main" val="411157233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34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lvl1pPr>
              <a:defRPr>
                <a:latin typeface="Century Gothic" panose="020B0502020202020204" pitchFamily="34" charset="0"/>
              </a:defRPr>
            </a:lvl1pPr>
          </a:lstStyle>
          <a:p>
            <a:fld id="{D8D877B3-D348-4611-9BDB-C5374591D951}" type="slidenum">
              <a:rPr lang="en-US" smtClean="0"/>
              <a:pPr/>
              <a:t>‹#›</a:t>
            </a:fld>
            <a:endParaRPr lang="en-US"/>
          </a:p>
        </p:txBody>
      </p:sp>
      <p:sp>
        <p:nvSpPr>
          <p:cNvPr id="5" name="Picture Placeholder 4"/>
          <p:cNvSpPr>
            <a:spLocks noGrp="1"/>
          </p:cNvSpPr>
          <p:nvPr>
            <p:ph type="pic" sz="quarter" idx="14"/>
          </p:nvPr>
        </p:nvSpPr>
        <p:spPr>
          <a:xfrm>
            <a:off x="0" y="0"/>
            <a:ext cx="12192000" cy="6858000"/>
          </a:xfrm>
          <a:prstGeom prst="rect">
            <a:avLst/>
          </a:prstGeom>
          <a:gradFill>
            <a:gsLst>
              <a:gs pos="0">
                <a:schemeClr val="bg1">
                  <a:lumMod val="85000"/>
                </a:schemeClr>
              </a:gs>
              <a:gs pos="99000">
                <a:schemeClr val="bg1">
                  <a:lumMod val="75000"/>
                </a:schemeClr>
              </a:gs>
            </a:gsLst>
            <a:lin ang="5400000" scaled="1"/>
          </a:gradFill>
          <a:ln>
            <a:noFill/>
          </a:ln>
        </p:spPr>
        <p:txBody>
          <a:bodyPr wrap="square" anchor="ctr">
            <a:noAutofit/>
          </a:bodyPr>
          <a:lstStyle>
            <a:lvl1pPr algn="ctr">
              <a:defRPr sz="1200">
                <a:solidFill>
                  <a:schemeClr val="tx1"/>
                </a:solidFill>
                <a:latin typeface="Century Gothic" panose="020B0502020202020204" pitchFamily="34" charset="0"/>
              </a:defRPr>
            </a:lvl1pPr>
          </a:lstStyle>
          <a:p>
            <a:endParaRPr lang="en-US"/>
          </a:p>
        </p:txBody>
      </p:sp>
    </p:spTree>
    <p:extLst>
      <p:ext uri="{BB962C8B-B14F-4D97-AF65-F5344CB8AC3E}">
        <p14:creationId xmlns:p14="http://schemas.microsoft.com/office/powerpoint/2010/main" val="302964123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46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lvl1pPr>
              <a:defRPr>
                <a:latin typeface="Century Gothic" panose="020B0502020202020204" pitchFamily="34" charset="0"/>
              </a:defRPr>
            </a:lvl1pPr>
          </a:lstStyle>
          <a:p>
            <a:fld id="{D8D877B3-D348-4611-9BDB-C5374591D951}" type="slidenum">
              <a:rPr lang="en-US" smtClean="0"/>
              <a:pPr/>
              <a:t>‹#›</a:t>
            </a:fld>
            <a:endParaRPr lang="en-US"/>
          </a:p>
        </p:txBody>
      </p:sp>
      <p:sp>
        <p:nvSpPr>
          <p:cNvPr id="5" name="Picture Placeholder 4"/>
          <p:cNvSpPr>
            <a:spLocks noGrp="1"/>
          </p:cNvSpPr>
          <p:nvPr>
            <p:ph type="pic" sz="quarter" idx="14"/>
          </p:nvPr>
        </p:nvSpPr>
        <p:spPr>
          <a:xfrm>
            <a:off x="-1" y="0"/>
            <a:ext cx="6134793" cy="6858000"/>
          </a:xfrm>
          <a:prstGeom prst="rect">
            <a:avLst/>
          </a:prstGeom>
          <a:gradFill>
            <a:gsLst>
              <a:gs pos="0">
                <a:schemeClr val="bg1">
                  <a:lumMod val="85000"/>
                </a:schemeClr>
              </a:gs>
              <a:gs pos="99000">
                <a:schemeClr val="bg1">
                  <a:lumMod val="75000"/>
                </a:schemeClr>
              </a:gs>
            </a:gsLst>
            <a:lin ang="5400000" scaled="1"/>
          </a:gradFill>
          <a:ln>
            <a:noFill/>
          </a:ln>
        </p:spPr>
        <p:txBody>
          <a:bodyPr wrap="square" anchor="ctr">
            <a:noAutofit/>
          </a:bodyPr>
          <a:lstStyle>
            <a:lvl1pPr algn="ctr">
              <a:defRPr sz="1200">
                <a:solidFill>
                  <a:schemeClr val="tx1"/>
                </a:solidFill>
                <a:latin typeface="Century Gothic" panose="020B0502020202020204" pitchFamily="34" charset="0"/>
              </a:defRPr>
            </a:lvl1pPr>
          </a:lstStyle>
          <a:p>
            <a:endParaRPr lang="en-US"/>
          </a:p>
        </p:txBody>
      </p:sp>
      <p:sp>
        <p:nvSpPr>
          <p:cNvPr id="6" name="Picture Placeholder 4"/>
          <p:cNvSpPr>
            <a:spLocks noGrp="1"/>
          </p:cNvSpPr>
          <p:nvPr>
            <p:ph type="pic" sz="quarter" idx="15"/>
          </p:nvPr>
        </p:nvSpPr>
        <p:spPr>
          <a:xfrm>
            <a:off x="6057207" y="0"/>
            <a:ext cx="6134793" cy="6858000"/>
          </a:xfrm>
          <a:prstGeom prst="rect">
            <a:avLst/>
          </a:prstGeom>
          <a:gradFill>
            <a:gsLst>
              <a:gs pos="0">
                <a:schemeClr val="bg1">
                  <a:lumMod val="85000"/>
                </a:schemeClr>
              </a:gs>
              <a:gs pos="99000">
                <a:schemeClr val="bg1">
                  <a:lumMod val="75000"/>
                </a:schemeClr>
              </a:gs>
            </a:gsLst>
            <a:lin ang="5400000" scaled="1"/>
          </a:gradFill>
          <a:ln>
            <a:noFill/>
          </a:ln>
        </p:spPr>
        <p:txBody>
          <a:bodyPr wrap="square" anchor="ctr">
            <a:noAutofit/>
          </a:bodyPr>
          <a:lstStyle>
            <a:lvl1pPr algn="ctr">
              <a:defRPr sz="1200">
                <a:solidFill>
                  <a:schemeClr val="tx1"/>
                </a:solidFill>
                <a:latin typeface="Century Gothic" panose="020B0502020202020204" pitchFamily="34" charset="0"/>
              </a:defRPr>
            </a:lvl1pPr>
          </a:lstStyle>
          <a:p>
            <a:endParaRPr lang="en-US"/>
          </a:p>
        </p:txBody>
      </p:sp>
    </p:spTree>
    <p:extLst>
      <p:ext uri="{BB962C8B-B14F-4D97-AF65-F5344CB8AC3E}">
        <p14:creationId xmlns:p14="http://schemas.microsoft.com/office/powerpoint/2010/main" val="1615908512"/>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36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863329" y="2307032"/>
            <a:ext cx="4187371" cy="1783443"/>
          </a:xfrm>
        </p:spPr>
        <p:txBody>
          <a:bodyPr/>
          <a:lstStyle>
            <a:lvl1pPr>
              <a:lnSpc>
                <a:spcPct val="100000"/>
              </a:lnSpc>
              <a:defRPr sz="4000">
                <a:latin typeface="Prometo Medium" panose="020B0704030203060203" pitchFamily="34" charset="0"/>
              </a:defRPr>
            </a:lvl1pPr>
          </a:lstStyle>
          <a:p>
            <a:r>
              <a:rPr lang="en-US"/>
              <a:t>Click to edit Master title style</a:t>
            </a:r>
          </a:p>
        </p:txBody>
      </p:sp>
      <p:sp>
        <p:nvSpPr>
          <p:cNvPr id="3" name="Slide Number Placeholder 2"/>
          <p:cNvSpPr>
            <a:spLocks noGrp="1"/>
          </p:cNvSpPr>
          <p:nvPr>
            <p:ph type="sldNum" sz="quarter" idx="10"/>
          </p:nvPr>
        </p:nvSpPr>
        <p:spPr/>
        <p:txBody>
          <a:bodyPr/>
          <a:lstStyle>
            <a:lvl1pPr>
              <a:defRPr>
                <a:latin typeface="Century Gothic" panose="020B0502020202020204" pitchFamily="34" charset="0"/>
              </a:defRPr>
            </a:lvl1pPr>
          </a:lstStyle>
          <a:p>
            <a:fld id="{D8D877B3-D348-4611-9BDB-C5374591D951}" type="slidenum">
              <a:rPr lang="en-US" smtClean="0"/>
              <a:pPr/>
              <a:t>‹#›</a:t>
            </a:fld>
            <a:endParaRPr lang="en-US"/>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H="1">
            <a:off x="2514600" y="-412387"/>
            <a:ext cx="5359399" cy="9161367"/>
          </a:xfrm>
          <a:prstGeom prst="rect">
            <a:avLst/>
          </a:prstGeom>
        </p:spPr>
      </p:pic>
      <p:pic>
        <p:nvPicPr>
          <p:cNvPr id="7" name="Picture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234302" y="1633719"/>
            <a:ext cx="2064897" cy="4209756"/>
          </a:xfrm>
          <a:prstGeom prst="rect">
            <a:avLst/>
          </a:prstGeom>
        </p:spPr>
      </p:pic>
      <p:sp>
        <p:nvSpPr>
          <p:cNvPr id="8" name="Picture Placeholder 4"/>
          <p:cNvSpPr>
            <a:spLocks noGrp="1"/>
          </p:cNvSpPr>
          <p:nvPr>
            <p:ph type="pic" sz="quarter" idx="14"/>
          </p:nvPr>
        </p:nvSpPr>
        <p:spPr>
          <a:xfrm>
            <a:off x="4368800" y="2171700"/>
            <a:ext cx="1790700" cy="3162300"/>
          </a:xfrm>
          <a:prstGeom prst="rect">
            <a:avLst/>
          </a:prstGeom>
          <a:gradFill>
            <a:gsLst>
              <a:gs pos="0">
                <a:schemeClr val="bg1">
                  <a:lumMod val="85000"/>
                </a:schemeClr>
              </a:gs>
              <a:gs pos="99000">
                <a:schemeClr val="bg1">
                  <a:lumMod val="75000"/>
                </a:schemeClr>
              </a:gs>
            </a:gsLst>
            <a:lin ang="5400000" scaled="1"/>
          </a:gradFill>
          <a:ln>
            <a:noFill/>
          </a:ln>
        </p:spPr>
        <p:txBody>
          <a:bodyPr wrap="square" anchor="ctr">
            <a:noAutofit/>
          </a:bodyPr>
          <a:lstStyle>
            <a:lvl1pPr algn="ctr">
              <a:defRPr sz="1200">
                <a:solidFill>
                  <a:schemeClr val="tx1"/>
                </a:solidFill>
                <a:latin typeface="Century Gothic" panose="020B0502020202020204" pitchFamily="34" charset="0"/>
              </a:defRPr>
            </a:lvl1pPr>
          </a:lstStyle>
          <a:p>
            <a:endParaRPr lang="en-US"/>
          </a:p>
        </p:txBody>
      </p:sp>
    </p:spTree>
    <p:extLst>
      <p:ext uri="{BB962C8B-B14F-4D97-AF65-F5344CB8AC3E}">
        <p14:creationId xmlns:p14="http://schemas.microsoft.com/office/powerpoint/2010/main" val="3417663737"/>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44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lvl1pPr>
              <a:defRPr>
                <a:latin typeface="Century Gothic" panose="020B0502020202020204" pitchFamily="34" charset="0"/>
              </a:defRPr>
            </a:lvl1pPr>
          </a:lstStyle>
          <a:p>
            <a:fld id="{D8D877B3-D348-4611-9BDB-C5374591D951}" type="slidenum">
              <a:rPr lang="en-US" smtClean="0"/>
              <a:pPr/>
              <a:t>‹#›</a:t>
            </a:fld>
            <a:endParaRPr lang="en-US"/>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602997" y="465318"/>
            <a:ext cx="2915798" cy="5944509"/>
          </a:xfrm>
          <a:prstGeom prst="rect">
            <a:avLst/>
          </a:prstGeom>
        </p:spPr>
      </p:pic>
      <p:sp>
        <p:nvSpPr>
          <p:cNvPr id="8" name="Picture Placeholder 4"/>
          <p:cNvSpPr>
            <a:spLocks noGrp="1"/>
          </p:cNvSpPr>
          <p:nvPr>
            <p:ph type="pic" sz="quarter" idx="14"/>
          </p:nvPr>
        </p:nvSpPr>
        <p:spPr>
          <a:xfrm>
            <a:off x="4796591" y="1211482"/>
            <a:ext cx="2528610" cy="4465418"/>
          </a:xfrm>
          <a:prstGeom prst="rect">
            <a:avLst/>
          </a:prstGeom>
          <a:gradFill>
            <a:gsLst>
              <a:gs pos="0">
                <a:schemeClr val="bg1">
                  <a:lumMod val="85000"/>
                </a:schemeClr>
              </a:gs>
              <a:gs pos="99000">
                <a:schemeClr val="bg1">
                  <a:lumMod val="75000"/>
                </a:schemeClr>
              </a:gs>
            </a:gsLst>
            <a:lin ang="5400000" scaled="1"/>
          </a:gradFill>
          <a:ln>
            <a:noFill/>
          </a:ln>
        </p:spPr>
        <p:txBody>
          <a:bodyPr wrap="square" anchor="ctr">
            <a:noAutofit/>
          </a:bodyPr>
          <a:lstStyle>
            <a:lvl1pPr algn="ctr">
              <a:defRPr sz="1200">
                <a:solidFill>
                  <a:schemeClr val="tx1"/>
                </a:solidFill>
                <a:latin typeface="Century Gothic" panose="020B0502020202020204" pitchFamily="34" charset="0"/>
              </a:defRPr>
            </a:lvl1pPr>
          </a:lstStyle>
          <a:p>
            <a:endParaRPr lang="en-US"/>
          </a:p>
        </p:txBody>
      </p:sp>
      <p:sp>
        <p:nvSpPr>
          <p:cNvPr id="9" name="Picture Placeholder 4"/>
          <p:cNvSpPr>
            <a:spLocks noGrp="1"/>
          </p:cNvSpPr>
          <p:nvPr>
            <p:ph type="pic" sz="quarter" idx="15"/>
          </p:nvPr>
        </p:nvSpPr>
        <p:spPr>
          <a:xfrm>
            <a:off x="7641391" y="1211482"/>
            <a:ext cx="2528610" cy="4465418"/>
          </a:xfrm>
          <a:prstGeom prst="rect">
            <a:avLst/>
          </a:prstGeom>
          <a:gradFill>
            <a:gsLst>
              <a:gs pos="0">
                <a:schemeClr val="bg1">
                  <a:lumMod val="85000"/>
                </a:schemeClr>
              </a:gs>
              <a:gs pos="99000">
                <a:schemeClr val="bg1">
                  <a:lumMod val="75000"/>
                </a:schemeClr>
              </a:gs>
            </a:gsLst>
            <a:lin ang="5400000" scaled="1"/>
          </a:gradFill>
          <a:ln>
            <a:noFill/>
          </a:ln>
        </p:spPr>
        <p:txBody>
          <a:bodyPr wrap="square" anchor="ctr">
            <a:noAutofit/>
          </a:bodyPr>
          <a:lstStyle>
            <a:lvl1pPr algn="ctr">
              <a:defRPr sz="1200">
                <a:solidFill>
                  <a:schemeClr val="tx1"/>
                </a:solidFill>
                <a:latin typeface="Century Gothic" panose="020B0502020202020204" pitchFamily="34" charset="0"/>
              </a:defRPr>
            </a:lvl1pPr>
          </a:lstStyle>
          <a:p>
            <a:endParaRPr lang="en-US"/>
          </a:p>
        </p:txBody>
      </p:sp>
      <p:sp>
        <p:nvSpPr>
          <p:cNvPr id="12" name="Picture Placeholder 4"/>
          <p:cNvSpPr>
            <a:spLocks noGrp="1"/>
          </p:cNvSpPr>
          <p:nvPr>
            <p:ph type="pic" sz="quarter" idx="18"/>
          </p:nvPr>
        </p:nvSpPr>
        <p:spPr>
          <a:xfrm>
            <a:off x="1918893" y="1211482"/>
            <a:ext cx="2528610" cy="4465418"/>
          </a:xfrm>
          <a:prstGeom prst="rect">
            <a:avLst/>
          </a:prstGeom>
          <a:gradFill>
            <a:gsLst>
              <a:gs pos="0">
                <a:schemeClr val="bg1">
                  <a:lumMod val="85000"/>
                </a:schemeClr>
              </a:gs>
              <a:gs pos="99000">
                <a:schemeClr val="bg1">
                  <a:lumMod val="75000"/>
                </a:schemeClr>
              </a:gs>
            </a:gsLst>
            <a:lin ang="5400000" scaled="1"/>
          </a:gradFill>
          <a:ln>
            <a:noFill/>
          </a:ln>
        </p:spPr>
        <p:txBody>
          <a:bodyPr wrap="square" anchor="ctr">
            <a:noAutofit/>
          </a:bodyPr>
          <a:lstStyle>
            <a:lvl1pPr algn="ctr">
              <a:defRPr sz="1200">
                <a:solidFill>
                  <a:schemeClr val="tx1"/>
                </a:solidFill>
                <a:latin typeface="Century Gothic" panose="020B0502020202020204" pitchFamily="34" charset="0"/>
              </a:defRPr>
            </a:lvl1pPr>
          </a:lstStyle>
          <a:p>
            <a:endParaRPr lang="en-US"/>
          </a:p>
        </p:txBody>
      </p:sp>
    </p:spTree>
    <p:extLst>
      <p:ext uri="{BB962C8B-B14F-4D97-AF65-F5344CB8AC3E}">
        <p14:creationId xmlns:p14="http://schemas.microsoft.com/office/powerpoint/2010/main" val="42790438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46074" y="1054736"/>
            <a:ext cx="5069272" cy="1028700"/>
          </a:xfrm>
        </p:spPr>
        <p:txBody>
          <a:bodyPr/>
          <a:lstStyle>
            <a:lvl1pPr>
              <a:lnSpc>
                <a:spcPct val="100000"/>
              </a:lnSpc>
              <a:defRPr sz="3600" i="1">
                <a:latin typeface="Prometo Medium" panose="020B0704030203060203" pitchFamily="34" charset="0"/>
              </a:defRPr>
            </a:lvl1pPr>
          </a:lstStyle>
          <a:p>
            <a:r>
              <a:rPr lang="en-US"/>
              <a:t>Click To Edit Master Title Style</a:t>
            </a:r>
          </a:p>
        </p:txBody>
      </p:sp>
      <p:sp>
        <p:nvSpPr>
          <p:cNvPr id="3" name="Slide Number Placeholder 2"/>
          <p:cNvSpPr>
            <a:spLocks noGrp="1"/>
          </p:cNvSpPr>
          <p:nvPr>
            <p:ph type="sldNum" sz="quarter" idx="10"/>
          </p:nvPr>
        </p:nvSpPr>
        <p:spPr/>
        <p:txBody>
          <a:bodyPr/>
          <a:lstStyle>
            <a:lvl1pPr>
              <a:defRPr>
                <a:latin typeface="Century Gothic" panose="020B0502020202020204" pitchFamily="34" charset="0"/>
              </a:defRPr>
            </a:lvl1pPr>
          </a:lstStyle>
          <a:p>
            <a:fld id="{D8D877B3-D348-4611-9BDB-C5374591D951}" type="slidenum">
              <a:rPr lang="en-US" smtClean="0"/>
              <a:pPr/>
              <a:t>‹#›</a:t>
            </a:fld>
            <a:endParaRPr lang="en-US"/>
          </a:p>
        </p:txBody>
      </p:sp>
      <p:pic>
        <p:nvPicPr>
          <p:cNvPr id="6" name="Picture Placeholder 4">
            <a:extLst>
              <a:ext uri="{FF2B5EF4-FFF2-40B4-BE49-F238E27FC236}">
                <a16:creationId xmlns:a16="http://schemas.microsoft.com/office/drawing/2014/main" id="{3CB26DEB-9258-F842-8984-237859FC89CC}"/>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7848" t="34591" r="37010"/>
          <a:stretch/>
        </p:blipFill>
        <p:spPr>
          <a:xfrm>
            <a:off x="6277809" y="4087166"/>
            <a:ext cx="2331719" cy="2770834"/>
          </a:xfrm>
          <a:prstGeom prst="rect">
            <a:avLst/>
          </a:prstGeom>
          <a:noFill/>
        </p:spPr>
      </p:pic>
      <p:pic>
        <p:nvPicPr>
          <p:cNvPr id="9" name="Picture Placeholder 4">
            <a:extLst>
              <a:ext uri="{FF2B5EF4-FFF2-40B4-BE49-F238E27FC236}">
                <a16:creationId xmlns:a16="http://schemas.microsoft.com/office/drawing/2014/main" id="{85CAB737-5A33-3341-93BA-CB3E607FCB82}"/>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7848" t="34591" r="37010"/>
          <a:stretch/>
        </p:blipFill>
        <p:spPr>
          <a:xfrm>
            <a:off x="6277809" y="1334822"/>
            <a:ext cx="2331719" cy="2770834"/>
          </a:xfrm>
          <a:prstGeom prst="rect">
            <a:avLst/>
          </a:prstGeom>
          <a:noFill/>
        </p:spPr>
      </p:pic>
      <p:pic>
        <p:nvPicPr>
          <p:cNvPr id="10" name="Picture Placeholder 4">
            <a:extLst>
              <a:ext uri="{FF2B5EF4-FFF2-40B4-BE49-F238E27FC236}">
                <a16:creationId xmlns:a16="http://schemas.microsoft.com/office/drawing/2014/main" id="{7E081F6A-6EBD-3D4A-9D66-E06E6CAC785D}"/>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7848" t="68147" r="37010"/>
          <a:stretch/>
        </p:blipFill>
        <p:spPr>
          <a:xfrm>
            <a:off x="6277809" y="0"/>
            <a:ext cx="2331719" cy="1349350"/>
          </a:xfrm>
          <a:prstGeom prst="rect">
            <a:avLst/>
          </a:prstGeom>
          <a:noFill/>
        </p:spPr>
      </p:pic>
      <p:sp>
        <p:nvSpPr>
          <p:cNvPr id="8" name="Picture Placeholder 7"/>
          <p:cNvSpPr>
            <a:spLocks noGrp="1"/>
          </p:cNvSpPr>
          <p:nvPr>
            <p:ph type="pic" sz="quarter" idx="12"/>
          </p:nvPr>
        </p:nvSpPr>
        <p:spPr>
          <a:xfrm>
            <a:off x="7074639" y="0"/>
            <a:ext cx="5117361" cy="6858000"/>
          </a:xfrm>
          <a:custGeom>
            <a:avLst/>
            <a:gdLst>
              <a:gd name="connsiteX0" fmla="*/ 1551265 w 5117361"/>
              <a:gd name="connsiteY0" fmla="*/ 0 h 6858000"/>
              <a:gd name="connsiteX1" fmla="*/ 5117361 w 5117361"/>
              <a:gd name="connsiteY1" fmla="*/ 0 h 6858000"/>
              <a:gd name="connsiteX2" fmla="*/ 5117361 w 5117361"/>
              <a:gd name="connsiteY2" fmla="*/ 6858000 h 6858000"/>
              <a:gd name="connsiteX3" fmla="*/ 1551265 w 5117361"/>
              <a:gd name="connsiteY3" fmla="*/ 6858000 h 6858000"/>
              <a:gd name="connsiteX4" fmla="*/ 1496804 w 5117361"/>
              <a:gd name="connsiteY4" fmla="*/ 6810825 h 6858000"/>
              <a:gd name="connsiteX5" fmla="*/ 0 w 5117361"/>
              <a:gd name="connsiteY5" fmla="*/ 3429000 h 6858000"/>
              <a:gd name="connsiteX6" fmla="*/ 1496804 w 5117361"/>
              <a:gd name="connsiteY6" fmla="*/ 4717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17361" h="6858000">
                <a:moveTo>
                  <a:pt x="1551265" y="0"/>
                </a:moveTo>
                <a:lnTo>
                  <a:pt x="5117361" y="0"/>
                </a:lnTo>
                <a:lnTo>
                  <a:pt x="5117361" y="6858000"/>
                </a:lnTo>
                <a:lnTo>
                  <a:pt x="1551265" y="6858000"/>
                </a:lnTo>
                <a:lnTo>
                  <a:pt x="1496804" y="6810825"/>
                </a:lnTo>
                <a:cubicBezTo>
                  <a:pt x="577286" y="5975085"/>
                  <a:pt x="0" y="4769459"/>
                  <a:pt x="0" y="3429000"/>
                </a:cubicBezTo>
                <a:cubicBezTo>
                  <a:pt x="0" y="2088542"/>
                  <a:pt x="577286" y="882916"/>
                  <a:pt x="1496804" y="47175"/>
                </a:cubicBezTo>
                <a:close/>
              </a:path>
            </a:pathLst>
          </a:custGeom>
          <a:gradFill>
            <a:gsLst>
              <a:gs pos="0">
                <a:schemeClr val="bg1">
                  <a:lumMod val="85000"/>
                </a:schemeClr>
              </a:gs>
              <a:gs pos="99000">
                <a:schemeClr val="bg1">
                  <a:lumMod val="75000"/>
                </a:schemeClr>
              </a:gs>
            </a:gsLst>
            <a:lin ang="5400000" scaled="1"/>
          </a:gradFill>
          <a:ln>
            <a:noFill/>
          </a:ln>
        </p:spPr>
        <p:txBody>
          <a:bodyPr wrap="square" anchor="ctr">
            <a:noAutofit/>
          </a:bodyPr>
          <a:lstStyle>
            <a:lvl1pPr algn="ctr">
              <a:defRPr sz="1200">
                <a:solidFill>
                  <a:schemeClr val="tx1"/>
                </a:solidFill>
                <a:latin typeface="Century Gothic" panose="020B0502020202020204" pitchFamily="34" charset="0"/>
              </a:defRPr>
            </a:lvl1pPr>
          </a:lstStyle>
          <a:p>
            <a:endParaRPr lang="en-US"/>
          </a:p>
        </p:txBody>
      </p:sp>
    </p:spTree>
    <p:extLst>
      <p:ext uri="{BB962C8B-B14F-4D97-AF65-F5344CB8AC3E}">
        <p14:creationId xmlns:p14="http://schemas.microsoft.com/office/powerpoint/2010/main" val="1547374053"/>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37_Custom Layout">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136523" y="-7716539"/>
            <a:ext cx="2935516" cy="22532368"/>
          </a:xfrm>
          <a:prstGeom prst="rect">
            <a:avLst/>
          </a:prstGeom>
        </p:spPr>
      </p:pic>
      <p:sp>
        <p:nvSpPr>
          <p:cNvPr id="11" name="Picture Placeholder 4"/>
          <p:cNvSpPr>
            <a:spLocks noGrp="1"/>
          </p:cNvSpPr>
          <p:nvPr>
            <p:ph type="pic" sz="quarter" idx="14"/>
          </p:nvPr>
        </p:nvSpPr>
        <p:spPr>
          <a:xfrm>
            <a:off x="4683531" y="2389412"/>
            <a:ext cx="1829708" cy="2286000"/>
          </a:xfrm>
          <a:prstGeom prst="rect">
            <a:avLst/>
          </a:prstGeom>
          <a:gradFill>
            <a:gsLst>
              <a:gs pos="0">
                <a:schemeClr val="bg1">
                  <a:lumMod val="85000"/>
                </a:schemeClr>
              </a:gs>
              <a:gs pos="99000">
                <a:schemeClr val="bg1">
                  <a:lumMod val="75000"/>
                </a:schemeClr>
              </a:gs>
            </a:gsLst>
            <a:lin ang="5400000" scaled="1"/>
          </a:gradFill>
          <a:ln>
            <a:noFill/>
          </a:ln>
        </p:spPr>
        <p:txBody>
          <a:bodyPr wrap="square" anchor="ctr">
            <a:noAutofit/>
          </a:bodyPr>
          <a:lstStyle>
            <a:lvl1pPr algn="ctr">
              <a:defRPr sz="1200">
                <a:solidFill>
                  <a:schemeClr val="tx1"/>
                </a:solidFill>
                <a:latin typeface="Century Gothic" panose="020B0502020202020204" pitchFamily="34" charset="0"/>
              </a:defRPr>
            </a:lvl1pPr>
          </a:lstStyle>
          <a:p>
            <a:endParaRPr lang="en-US"/>
          </a:p>
        </p:txBody>
      </p:sp>
      <p:sp>
        <p:nvSpPr>
          <p:cNvPr id="2" name="Title 1"/>
          <p:cNvSpPr>
            <a:spLocks noGrp="1"/>
          </p:cNvSpPr>
          <p:nvPr>
            <p:ph type="title"/>
          </p:nvPr>
        </p:nvSpPr>
        <p:spPr>
          <a:xfrm>
            <a:off x="859827" y="2307032"/>
            <a:ext cx="4187371" cy="1783443"/>
          </a:xfrm>
        </p:spPr>
        <p:txBody>
          <a:bodyPr/>
          <a:lstStyle>
            <a:lvl1pPr>
              <a:lnSpc>
                <a:spcPct val="100000"/>
              </a:lnSpc>
              <a:defRPr sz="4000">
                <a:latin typeface="Prometo Medium" panose="020B0704030203060203" pitchFamily="34" charset="0"/>
              </a:defRPr>
            </a:lvl1pPr>
          </a:lstStyle>
          <a:p>
            <a:r>
              <a:rPr lang="en-US"/>
              <a:t>Click to edit Master title style</a:t>
            </a:r>
          </a:p>
        </p:txBody>
      </p:sp>
      <p:sp>
        <p:nvSpPr>
          <p:cNvPr id="3" name="Slide Number Placeholder 2"/>
          <p:cNvSpPr>
            <a:spLocks noGrp="1"/>
          </p:cNvSpPr>
          <p:nvPr>
            <p:ph type="sldNum" sz="quarter" idx="10"/>
          </p:nvPr>
        </p:nvSpPr>
        <p:spPr/>
        <p:txBody>
          <a:bodyPr/>
          <a:lstStyle>
            <a:lvl1pPr>
              <a:defRPr>
                <a:latin typeface="Century Gothic" panose="020B0502020202020204" pitchFamily="34" charset="0"/>
              </a:defRPr>
            </a:lvl1pPr>
          </a:lstStyle>
          <a:p>
            <a:fld id="{D8D877B3-D348-4611-9BDB-C5374591D951}" type="slidenum">
              <a:rPr lang="en-US" smtClean="0"/>
              <a:pPr/>
              <a:t>‹#›</a:t>
            </a:fld>
            <a:endParaRPr lang="en-US"/>
          </a:p>
        </p:txBody>
      </p:sp>
    </p:spTree>
    <p:extLst>
      <p:ext uri="{BB962C8B-B14F-4D97-AF65-F5344CB8AC3E}">
        <p14:creationId xmlns:p14="http://schemas.microsoft.com/office/powerpoint/2010/main" val="910040774"/>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38_Custom Layou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694264" y="1551026"/>
            <a:ext cx="5189635" cy="4363312"/>
          </a:xfrm>
          <a:prstGeom prst="rect">
            <a:avLst/>
          </a:prstGeom>
        </p:spPr>
      </p:pic>
      <p:sp>
        <p:nvSpPr>
          <p:cNvPr id="11" name="Picture Placeholder 4"/>
          <p:cNvSpPr>
            <a:spLocks noGrp="1"/>
          </p:cNvSpPr>
          <p:nvPr>
            <p:ph type="pic" sz="quarter" idx="14"/>
          </p:nvPr>
        </p:nvSpPr>
        <p:spPr>
          <a:xfrm>
            <a:off x="5884154" y="1805212"/>
            <a:ext cx="4809245" cy="2703288"/>
          </a:xfrm>
          <a:prstGeom prst="rect">
            <a:avLst/>
          </a:prstGeom>
          <a:gradFill>
            <a:gsLst>
              <a:gs pos="0">
                <a:schemeClr val="bg1">
                  <a:lumMod val="85000"/>
                </a:schemeClr>
              </a:gs>
              <a:gs pos="99000">
                <a:schemeClr val="bg1">
                  <a:lumMod val="75000"/>
                </a:schemeClr>
              </a:gs>
            </a:gsLst>
            <a:lin ang="5400000" scaled="1"/>
          </a:gradFill>
          <a:ln>
            <a:noFill/>
          </a:ln>
        </p:spPr>
        <p:txBody>
          <a:bodyPr wrap="square" anchor="ctr">
            <a:noAutofit/>
          </a:bodyPr>
          <a:lstStyle>
            <a:lvl1pPr algn="ctr">
              <a:defRPr sz="1200">
                <a:solidFill>
                  <a:schemeClr val="tx1"/>
                </a:solidFill>
                <a:latin typeface="Century Gothic" panose="020B0502020202020204" pitchFamily="34" charset="0"/>
              </a:defRPr>
            </a:lvl1pPr>
          </a:lstStyle>
          <a:p>
            <a:endParaRPr lang="en-US"/>
          </a:p>
        </p:txBody>
      </p:sp>
      <p:sp>
        <p:nvSpPr>
          <p:cNvPr id="2" name="Title 1"/>
          <p:cNvSpPr>
            <a:spLocks noGrp="1"/>
          </p:cNvSpPr>
          <p:nvPr>
            <p:ph type="title"/>
          </p:nvPr>
        </p:nvSpPr>
        <p:spPr>
          <a:xfrm>
            <a:off x="863325" y="2307032"/>
            <a:ext cx="4187371" cy="1783443"/>
          </a:xfrm>
        </p:spPr>
        <p:txBody>
          <a:bodyPr/>
          <a:lstStyle>
            <a:lvl1pPr>
              <a:lnSpc>
                <a:spcPct val="100000"/>
              </a:lnSpc>
              <a:defRPr sz="4000">
                <a:latin typeface="Prometo Medium" panose="020B0704030203060203" pitchFamily="34" charset="0"/>
              </a:defRPr>
            </a:lvl1pPr>
          </a:lstStyle>
          <a:p>
            <a:r>
              <a:rPr lang="en-US"/>
              <a:t>Click to edit Master title style</a:t>
            </a:r>
          </a:p>
        </p:txBody>
      </p:sp>
      <p:sp>
        <p:nvSpPr>
          <p:cNvPr id="3" name="Slide Number Placeholder 2"/>
          <p:cNvSpPr>
            <a:spLocks noGrp="1"/>
          </p:cNvSpPr>
          <p:nvPr>
            <p:ph type="sldNum" sz="quarter" idx="10"/>
          </p:nvPr>
        </p:nvSpPr>
        <p:spPr/>
        <p:txBody>
          <a:bodyPr/>
          <a:lstStyle>
            <a:lvl1pPr>
              <a:defRPr>
                <a:latin typeface="Century Gothic" panose="020B0502020202020204" pitchFamily="34" charset="0"/>
              </a:defRPr>
            </a:lvl1pPr>
          </a:lstStyle>
          <a:p>
            <a:fld id="{D8D877B3-D348-4611-9BDB-C5374591D951}" type="slidenum">
              <a:rPr lang="en-US" smtClean="0"/>
              <a:pPr/>
              <a:t>‹#›</a:t>
            </a:fld>
            <a:endParaRPr lang="en-US"/>
          </a:p>
        </p:txBody>
      </p:sp>
    </p:spTree>
    <p:extLst>
      <p:ext uri="{BB962C8B-B14F-4D97-AF65-F5344CB8AC3E}">
        <p14:creationId xmlns:p14="http://schemas.microsoft.com/office/powerpoint/2010/main" val="2658365180"/>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39_Custom Layout">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285240" y="1277828"/>
            <a:ext cx="7470157" cy="4386036"/>
          </a:xfrm>
          <a:prstGeom prst="rect">
            <a:avLst/>
          </a:prstGeom>
        </p:spPr>
      </p:pic>
      <p:sp>
        <p:nvSpPr>
          <p:cNvPr id="11" name="Picture Placeholder 4"/>
          <p:cNvSpPr>
            <a:spLocks noGrp="1"/>
          </p:cNvSpPr>
          <p:nvPr>
            <p:ph type="pic" sz="quarter" idx="14"/>
          </p:nvPr>
        </p:nvSpPr>
        <p:spPr>
          <a:xfrm>
            <a:off x="5200072" y="1602012"/>
            <a:ext cx="5641445" cy="3537119"/>
          </a:xfrm>
          <a:prstGeom prst="rect">
            <a:avLst/>
          </a:prstGeom>
          <a:gradFill>
            <a:gsLst>
              <a:gs pos="0">
                <a:schemeClr val="bg1">
                  <a:lumMod val="85000"/>
                </a:schemeClr>
              </a:gs>
              <a:gs pos="99000">
                <a:schemeClr val="bg1">
                  <a:lumMod val="75000"/>
                </a:schemeClr>
              </a:gs>
            </a:gsLst>
            <a:lin ang="5400000" scaled="1"/>
          </a:gradFill>
          <a:ln>
            <a:noFill/>
          </a:ln>
        </p:spPr>
        <p:txBody>
          <a:bodyPr wrap="square" anchor="ctr">
            <a:noAutofit/>
          </a:bodyPr>
          <a:lstStyle>
            <a:lvl1pPr algn="ctr">
              <a:defRPr sz="1200">
                <a:solidFill>
                  <a:schemeClr val="tx1"/>
                </a:solidFill>
                <a:latin typeface="Century Gothic" panose="020B0502020202020204" pitchFamily="34" charset="0"/>
              </a:defRPr>
            </a:lvl1pPr>
          </a:lstStyle>
          <a:p>
            <a:endParaRPr lang="en-US"/>
          </a:p>
        </p:txBody>
      </p:sp>
      <p:sp>
        <p:nvSpPr>
          <p:cNvPr id="3" name="Slide Number Placeholder 2"/>
          <p:cNvSpPr>
            <a:spLocks noGrp="1"/>
          </p:cNvSpPr>
          <p:nvPr>
            <p:ph type="sldNum" sz="quarter" idx="10"/>
          </p:nvPr>
        </p:nvSpPr>
        <p:spPr/>
        <p:txBody>
          <a:bodyPr/>
          <a:lstStyle>
            <a:lvl1pPr>
              <a:defRPr>
                <a:latin typeface="Century Gothic" panose="020B0502020202020204" pitchFamily="34" charset="0"/>
              </a:defRPr>
            </a:lvl1pPr>
          </a:lstStyle>
          <a:p>
            <a:fld id="{D8D877B3-D348-4611-9BDB-C5374591D951}" type="slidenum">
              <a:rPr lang="en-US" smtClean="0"/>
              <a:pPr/>
              <a:t>‹#›</a:t>
            </a:fld>
            <a:endParaRPr lang="en-US"/>
          </a:p>
        </p:txBody>
      </p:sp>
      <p:sp>
        <p:nvSpPr>
          <p:cNvPr id="6" name="Title 1">
            <a:extLst>
              <a:ext uri="{FF2B5EF4-FFF2-40B4-BE49-F238E27FC236}">
                <a16:creationId xmlns:a16="http://schemas.microsoft.com/office/drawing/2014/main" id="{2AC6E2F5-516F-A44D-B464-9D7A095798B3}"/>
              </a:ext>
            </a:extLst>
          </p:cNvPr>
          <p:cNvSpPr>
            <a:spLocks noGrp="1"/>
          </p:cNvSpPr>
          <p:nvPr>
            <p:ph type="title"/>
          </p:nvPr>
        </p:nvSpPr>
        <p:spPr>
          <a:xfrm>
            <a:off x="863325" y="2307032"/>
            <a:ext cx="4187371" cy="1783443"/>
          </a:xfrm>
        </p:spPr>
        <p:txBody>
          <a:bodyPr/>
          <a:lstStyle>
            <a:lvl1pPr>
              <a:lnSpc>
                <a:spcPct val="100000"/>
              </a:lnSpc>
              <a:defRPr sz="4000">
                <a:latin typeface="Prometo Medium" panose="020B0704030203060203" pitchFamily="34" charset="0"/>
              </a:defRPr>
            </a:lvl1pPr>
          </a:lstStyle>
          <a:p>
            <a:r>
              <a:rPr lang="en-US"/>
              <a:t>Click to edit Master title style</a:t>
            </a:r>
          </a:p>
        </p:txBody>
      </p:sp>
    </p:spTree>
    <p:extLst>
      <p:ext uri="{BB962C8B-B14F-4D97-AF65-F5344CB8AC3E}">
        <p14:creationId xmlns:p14="http://schemas.microsoft.com/office/powerpoint/2010/main" val="1512553105"/>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40_Custom Layou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109454" y="913305"/>
            <a:ext cx="5343632" cy="7508718"/>
          </a:xfrm>
          <a:prstGeom prst="rect">
            <a:avLst/>
          </a:prstGeom>
        </p:spPr>
      </p:pic>
      <p:sp>
        <p:nvSpPr>
          <p:cNvPr id="11" name="Picture Placeholder 4"/>
          <p:cNvSpPr>
            <a:spLocks noGrp="1"/>
          </p:cNvSpPr>
          <p:nvPr>
            <p:ph type="pic" sz="quarter" idx="14"/>
          </p:nvPr>
        </p:nvSpPr>
        <p:spPr>
          <a:xfrm>
            <a:off x="5553954" y="1690912"/>
            <a:ext cx="4453646" cy="5941788"/>
          </a:xfrm>
          <a:prstGeom prst="rect">
            <a:avLst/>
          </a:prstGeom>
          <a:gradFill>
            <a:gsLst>
              <a:gs pos="0">
                <a:schemeClr val="bg1">
                  <a:lumMod val="85000"/>
                </a:schemeClr>
              </a:gs>
              <a:gs pos="99000">
                <a:schemeClr val="bg1">
                  <a:lumMod val="75000"/>
                </a:schemeClr>
              </a:gs>
            </a:gsLst>
            <a:lin ang="5400000" scaled="1"/>
          </a:gradFill>
          <a:ln>
            <a:noFill/>
          </a:ln>
        </p:spPr>
        <p:txBody>
          <a:bodyPr wrap="square" anchor="ctr">
            <a:noAutofit/>
          </a:bodyPr>
          <a:lstStyle>
            <a:lvl1pPr algn="ctr">
              <a:defRPr sz="1200">
                <a:solidFill>
                  <a:schemeClr val="tx1"/>
                </a:solidFill>
                <a:latin typeface="Century Gothic" panose="020B0502020202020204" pitchFamily="34" charset="0"/>
              </a:defRPr>
            </a:lvl1pPr>
          </a:lstStyle>
          <a:p>
            <a:endParaRPr lang="en-US"/>
          </a:p>
        </p:txBody>
      </p:sp>
      <p:sp>
        <p:nvSpPr>
          <p:cNvPr id="3" name="Slide Number Placeholder 2"/>
          <p:cNvSpPr>
            <a:spLocks noGrp="1"/>
          </p:cNvSpPr>
          <p:nvPr>
            <p:ph type="sldNum" sz="quarter" idx="10"/>
          </p:nvPr>
        </p:nvSpPr>
        <p:spPr/>
        <p:txBody>
          <a:bodyPr/>
          <a:lstStyle>
            <a:lvl1pPr>
              <a:defRPr>
                <a:latin typeface="Century Gothic" panose="020B0502020202020204" pitchFamily="34" charset="0"/>
              </a:defRPr>
            </a:lvl1pPr>
          </a:lstStyle>
          <a:p>
            <a:fld id="{D8D877B3-D348-4611-9BDB-C5374591D951}" type="slidenum">
              <a:rPr lang="en-US" smtClean="0"/>
              <a:pPr/>
              <a:t>‹#›</a:t>
            </a:fld>
            <a:endParaRPr lang="en-US"/>
          </a:p>
        </p:txBody>
      </p:sp>
      <p:sp>
        <p:nvSpPr>
          <p:cNvPr id="6" name="Title 1">
            <a:extLst>
              <a:ext uri="{FF2B5EF4-FFF2-40B4-BE49-F238E27FC236}">
                <a16:creationId xmlns:a16="http://schemas.microsoft.com/office/drawing/2014/main" id="{23AC0103-C813-EA42-943D-A7EB9354902F}"/>
              </a:ext>
            </a:extLst>
          </p:cNvPr>
          <p:cNvSpPr>
            <a:spLocks noGrp="1"/>
          </p:cNvSpPr>
          <p:nvPr>
            <p:ph type="title"/>
          </p:nvPr>
        </p:nvSpPr>
        <p:spPr>
          <a:xfrm>
            <a:off x="863325" y="2307032"/>
            <a:ext cx="4187371" cy="1783443"/>
          </a:xfrm>
        </p:spPr>
        <p:txBody>
          <a:bodyPr/>
          <a:lstStyle>
            <a:lvl1pPr>
              <a:lnSpc>
                <a:spcPct val="100000"/>
              </a:lnSpc>
              <a:defRPr sz="4000">
                <a:latin typeface="Prometo Medium" panose="020B0704030203060203" pitchFamily="34" charset="0"/>
              </a:defRPr>
            </a:lvl1pPr>
          </a:lstStyle>
          <a:p>
            <a:r>
              <a:rPr lang="en-US"/>
              <a:t>Click to edit Master title style</a:t>
            </a:r>
          </a:p>
        </p:txBody>
      </p:sp>
    </p:spTree>
    <p:extLst>
      <p:ext uri="{BB962C8B-B14F-4D97-AF65-F5344CB8AC3E}">
        <p14:creationId xmlns:p14="http://schemas.microsoft.com/office/powerpoint/2010/main" val="3774281153"/>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41_Custom Layout">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942839" y="1106866"/>
            <a:ext cx="2408238" cy="4909739"/>
          </a:xfrm>
          <a:prstGeom prst="rect">
            <a:avLst/>
          </a:prstGeom>
        </p:spPr>
      </p:pic>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546761" y="1106866"/>
            <a:ext cx="2408238" cy="4909739"/>
          </a:xfrm>
          <a:prstGeom prst="rect">
            <a:avLst/>
          </a:prstGeom>
        </p:spPr>
      </p:pic>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150683" y="1106866"/>
            <a:ext cx="2408238" cy="4909739"/>
          </a:xfrm>
          <a:prstGeom prst="rect">
            <a:avLst/>
          </a:prstGeom>
        </p:spPr>
      </p:pic>
      <p:sp>
        <p:nvSpPr>
          <p:cNvPr id="11" name="Picture Placeholder 4"/>
          <p:cNvSpPr>
            <a:spLocks noGrp="1"/>
          </p:cNvSpPr>
          <p:nvPr>
            <p:ph type="pic" sz="quarter" idx="14"/>
          </p:nvPr>
        </p:nvSpPr>
        <p:spPr>
          <a:xfrm>
            <a:off x="5098854" y="1716652"/>
            <a:ext cx="2114746" cy="3719288"/>
          </a:xfrm>
          <a:prstGeom prst="rect">
            <a:avLst/>
          </a:prstGeom>
          <a:gradFill>
            <a:gsLst>
              <a:gs pos="0">
                <a:schemeClr val="bg1">
                  <a:lumMod val="85000"/>
                </a:schemeClr>
              </a:gs>
              <a:gs pos="99000">
                <a:schemeClr val="bg1">
                  <a:lumMod val="75000"/>
                </a:schemeClr>
              </a:gs>
            </a:gsLst>
            <a:lin ang="5400000" scaled="1"/>
          </a:gradFill>
          <a:ln>
            <a:noFill/>
          </a:ln>
        </p:spPr>
        <p:txBody>
          <a:bodyPr wrap="square" anchor="ctr">
            <a:noAutofit/>
          </a:bodyPr>
          <a:lstStyle>
            <a:lvl1pPr algn="ctr">
              <a:defRPr sz="1200">
                <a:solidFill>
                  <a:schemeClr val="tx1"/>
                </a:solidFill>
                <a:latin typeface="Century Gothic" panose="020B0502020202020204" pitchFamily="34" charset="0"/>
              </a:defRPr>
            </a:lvl1pPr>
          </a:lstStyle>
          <a:p>
            <a:endParaRPr lang="en-US"/>
          </a:p>
        </p:txBody>
      </p:sp>
      <p:sp>
        <p:nvSpPr>
          <p:cNvPr id="3" name="Slide Number Placeholder 2"/>
          <p:cNvSpPr>
            <a:spLocks noGrp="1"/>
          </p:cNvSpPr>
          <p:nvPr>
            <p:ph type="sldNum" sz="quarter" idx="10"/>
          </p:nvPr>
        </p:nvSpPr>
        <p:spPr/>
        <p:txBody>
          <a:bodyPr/>
          <a:lstStyle>
            <a:lvl1pPr>
              <a:defRPr>
                <a:latin typeface="Century Gothic" panose="020B0502020202020204" pitchFamily="34" charset="0"/>
              </a:defRPr>
            </a:lvl1pPr>
          </a:lstStyle>
          <a:p>
            <a:fld id="{D8D877B3-D348-4611-9BDB-C5374591D951}" type="slidenum">
              <a:rPr lang="en-US" smtClean="0"/>
              <a:pPr/>
              <a:t>‹#›</a:t>
            </a:fld>
            <a:endParaRPr lang="en-US"/>
          </a:p>
        </p:txBody>
      </p:sp>
      <p:sp>
        <p:nvSpPr>
          <p:cNvPr id="12" name="Picture Placeholder 4"/>
          <p:cNvSpPr>
            <a:spLocks noGrp="1"/>
          </p:cNvSpPr>
          <p:nvPr>
            <p:ph type="pic" sz="quarter" idx="15"/>
          </p:nvPr>
        </p:nvSpPr>
        <p:spPr>
          <a:xfrm>
            <a:off x="7690919" y="1716652"/>
            <a:ext cx="2114746" cy="3719288"/>
          </a:xfrm>
          <a:prstGeom prst="rect">
            <a:avLst/>
          </a:prstGeom>
          <a:gradFill>
            <a:gsLst>
              <a:gs pos="0">
                <a:schemeClr val="bg1">
                  <a:lumMod val="85000"/>
                </a:schemeClr>
              </a:gs>
              <a:gs pos="99000">
                <a:schemeClr val="bg1">
                  <a:lumMod val="75000"/>
                </a:schemeClr>
              </a:gs>
            </a:gsLst>
            <a:lin ang="5400000" scaled="1"/>
          </a:gradFill>
          <a:ln>
            <a:noFill/>
          </a:ln>
        </p:spPr>
        <p:txBody>
          <a:bodyPr wrap="square" anchor="ctr">
            <a:noAutofit/>
          </a:bodyPr>
          <a:lstStyle>
            <a:lvl1pPr algn="ctr">
              <a:defRPr sz="1200">
                <a:solidFill>
                  <a:schemeClr val="tx1"/>
                </a:solidFill>
                <a:latin typeface="Century Gothic" panose="020B0502020202020204" pitchFamily="34" charset="0"/>
              </a:defRPr>
            </a:lvl1pPr>
          </a:lstStyle>
          <a:p>
            <a:endParaRPr lang="en-US"/>
          </a:p>
        </p:txBody>
      </p:sp>
      <p:sp>
        <p:nvSpPr>
          <p:cNvPr id="13" name="Picture Placeholder 4"/>
          <p:cNvSpPr>
            <a:spLocks noGrp="1"/>
          </p:cNvSpPr>
          <p:nvPr>
            <p:ph type="pic" sz="quarter" idx="16"/>
          </p:nvPr>
        </p:nvSpPr>
        <p:spPr>
          <a:xfrm>
            <a:off x="10290984" y="1716652"/>
            <a:ext cx="2114746" cy="3719288"/>
          </a:xfrm>
          <a:prstGeom prst="rect">
            <a:avLst/>
          </a:prstGeom>
          <a:gradFill>
            <a:gsLst>
              <a:gs pos="0">
                <a:schemeClr val="bg1">
                  <a:lumMod val="85000"/>
                </a:schemeClr>
              </a:gs>
              <a:gs pos="99000">
                <a:schemeClr val="bg1">
                  <a:lumMod val="75000"/>
                </a:schemeClr>
              </a:gs>
            </a:gsLst>
            <a:lin ang="5400000" scaled="1"/>
          </a:gradFill>
          <a:ln>
            <a:noFill/>
          </a:ln>
        </p:spPr>
        <p:txBody>
          <a:bodyPr wrap="square" anchor="ctr">
            <a:noAutofit/>
          </a:bodyPr>
          <a:lstStyle>
            <a:lvl1pPr algn="ctr">
              <a:defRPr sz="1200">
                <a:solidFill>
                  <a:schemeClr val="tx1"/>
                </a:solidFill>
                <a:latin typeface="Century Gothic" panose="020B0502020202020204" pitchFamily="34" charset="0"/>
              </a:defRPr>
            </a:lvl1pPr>
          </a:lstStyle>
          <a:p>
            <a:endParaRPr lang="en-US"/>
          </a:p>
        </p:txBody>
      </p:sp>
      <p:sp>
        <p:nvSpPr>
          <p:cNvPr id="14" name="Title 1">
            <a:extLst>
              <a:ext uri="{FF2B5EF4-FFF2-40B4-BE49-F238E27FC236}">
                <a16:creationId xmlns:a16="http://schemas.microsoft.com/office/drawing/2014/main" id="{CCE815C3-EA89-EF43-83E5-6BC3E05D4F7A}"/>
              </a:ext>
            </a:extLst>
          </p:cNvPr>
          <p:cNvSpPr>
            <a:spLocks noGrp="1"/>
          </p:cNvSpPr>
          <p:nvPr>
            <p:ph type="title"/>
          </p:nvPr>
        </p:nvSpPr>
        <p:spPr>
          <a:xfrm>
            <a:off x="863325" y="2307032"/>
            <a:ext cx="4187371" cy="1783443"/>
          </a:xfrm>
        </p:spPr>
        <p:txBody>
          <a:bodyPr/>
          <a:lstStyle>
            <a:lvl1pPr>
              <a:lnSpc>
                <a:spcPct val="100000"/>
              </a:lnSpc>
              <a:defRPr sz="4000">
                <a:latin typeface="Prometo Medium" panose="020B0704030203060203" pitchFamily="34" charset="0"/>
              </a:defRPr>
            </a:lvl1pPr>
          </a:lstStyle>
          <a:p>
            <a:r>
              <a:rPr lang="en-US"/>
              <a:t>Click to edit Master title style</a:t>
            </a:r>
          </a:p>
        </p:txBody>
      </p:sp>
    </p:spTree>
    <p:extLst>
      <p:ext uri="{BB962C8B-B14F-4D97-AF65-F5344CB8AC3E}">
        <p14:creationId xmlns:p14="http://schemas.microsoft.com/office/powerpoint/2010/main" val="2052037196"/>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43_Custom Layout">
    <p:spTree>
      <p:nvGrpSpPr>
        <p:cNvPr id="1" name=""/>
        <p:cNvGrpSpPr/>
        <p:nvPr/>
      </p:nvGrpSpPr>
      <p:grpSpPr>
        <a:xfrm>
          <a:off x="0" y="0"/>
          <a:ext cx="0" cy="0"/>
          <a:chOff x="0" y="0"/>
          <a:chExt cx="0" cy="0"/>
        </a:xfrm>
      </p:grpSpPr>
      <p:sp>
        <p:nvSpPr>
          <p:cNvPr id="4" name="Rectangle 3"/>
          <p:cNvSpPr/>
          <p:nvPr userDrawn="1"/>
        </p:nvSpPr>
        <p:spPr>
          <a:xfrm>
            <a:off x="-23434" y="0"/>
            <a:ext cx="4023933" cy="6858000"/>
          </a:xfrm>
          <a:prstGeom prst="rect">
            <a:avLst/>
          </a:prstGeom>
          <a:solidFill>
            <a:srgbClr val="1E22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entury Gothic" panose="020B0502020202020204" pitchFamily="34" charset="0"/>
            </a:endParaRPr>
          </a:p>
        </p:txBody>
      </p:sp>
      <p:sp>
        <p:nvSpPr>
          <p:cNvPr id="3" name="Slide Number Placeholder 2"/>
          <p:cNvSpPr>
            <a:spLocks noGrp="1"/>
          </p:cNvSpPr>
          <p:nvPr>
            <p:ph type="sldNum" sz="quarter" idx="10"/>
          </p:nvPr>
        </p:nvSpPr>
        <p:spPr/>
        <p:txBody>
          <a:bodyPr/>
          <a:lstStyle>
            <a:lvl1pPr>
              <a:defRPr>
                <a:latin typeface="Century Gothic" panose="020B0502020202020204" pitchFamily="34" charset="0"/>
              </a:defRPr>
            </a:lvl1pPr>
          </a:lstStyle>
          <a:p>
            <a:fld id="{D8D877B3-D348-4611-9BDB-C5374591D951}" type="slidenum">
              <a:rPr lang="en-US" smtClean="0"/>
              <a:pPr/>
              <a:t>‹#›</a:t>
            </a:fld>
            <a:endParaRPr lang="en-US"/>
          </a:p>
        </p:txBody>
      </p:sp>
      <p:pic>
        <p:nvPicPr>
          <p:cNvPr id="14" name="Picture 1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55839" y="1271626"/>
            <a:ext cx="2408238" cy="4909739"/>
          </a:xfrm>
          <a:prstGeom prst="rect">
            <a:avLst/>
          </a:prstGeom>
        </p:spPr>
      </p:pic>
      <p:pic>
        <p:nvPicPr>
          <p:cNvPr id="15" name="Picture 1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048083" y="1271626"/>
            <a:ext cx="2408238" cy="4909739"/>
          </a:xfrm>
          <a:prstGeom prst="rect">
            <a:avLst/>
          </a:prstGeom>
        </p:spPr>
      </p:pic>
      <p:sp>
        <p:nvSpPr>
          <p:cNvPr id="16" name="Picture Placeholder 4"/>
          <p:cNvSpPr>
            <a:spLocks noGrp="1"/>
          </p:cNvSpPr>
          <p:nvPr>
            <p:ph type="pic" sz="quarter" idx="15"/>
          </p:nvPr>
        </p:nvSpPr>
        <p:spPr>
          <a:xfrm>
            <a:off x="-411681" y="1881412"/>
            <a:ext cx="2114746" cy="3719288"/>
          </a:xfrm>
          <a:prstGeom prst="rect">
            <a:avLst/>
          </a:prstGeom>
          <a:gradFill>
            <a:gsLst>
              <a:gs pos="0">
                <a:schemeClr val="bg1">
                  <a:lumMod val="85000"/>
                </a:schemeClr>
              </a:gs>
              <a:gs pos="99000">
                <a:schemeClr val="bg1">
                  <a:lumMod val="75000"/>
                </a:schemeClr>
              </a:gs>
            </a:gsLst>
            <a:lin ang="5400000" scaled="1"/>
          </a:gradFill>
          <a:ln>
            <a:noFill/>
          </a:ln>
        </p:spPr>
        <p:txBody>
          <a:bodyPr wrap="square" anchor="ctr">
            <a:noAutofit/>
          </a:bodyPr>
          <a:lstStyle>
            <a:lvl1pPr algn="ctr">
              <a:defRPr sz="1200">
                <a:solidFill>
                  <a:schemeClr val="tx1"/>
                </a:solidFill>
                <a:latin typeface="Century Gothic" panose="020B0502020202020204" pitchFamily="34" charset="0"/>
              </a:defRPr>
            </a:lvl1pPr>
          </a:lstStyle>
          <a:p>
            <a:endParaRPr lang="en-US"/>
          </a:p>
        </p:txBody>
      </p:sp>
      <p:sp>
        <p:nvSpPr>
          <p:cNvPr id="17" name="Picture Placeholder 4"/>
          <p:cNvSpPr>
            <a:spLocks noGrp="1"/>
          </p:cNvSpPr>
          <p:nvPr>
            <p:ph type="pic" sz="quarter" idx="16"/>
          </p:nvPr>
        </p:nvSpPr>
        <p:spPr>
          <a:xfrm>
            <a:off x="2188384" y="1881412"/>
            <a:ext cx="2114746" cy="3719288"/>
          </a:xfrm>
          <a:prstGeom prst="rect">
            <a:avLst/>
          </a:prstGeom>
          <a:gradFill>
            <a:gsLst>
              <a:gs pos="0">
                <a:schemeClr val="bg1">
                  <a:lumMod val="85000"/>
                </a:schemeClr>
              </a:gs>
              <a:gs pos="99000">
                <a:schemeClr val="bg1">
                  <a:lumMod val="75000"/>
                </a:schemeClr>
              </a:gs>
            </a:gsLst>
            <a:lin ang="5400000" scaled="1"/>
          </a:gradFill>
          <a:ln>
            <a:noFill/>
          </a:ln>
        </p:spPr>
        <p:txBody>
          <a:bodyPr wrap="square" anchor="ctr">
            <a:noAutofit/>
          </a:bodyPr>
          <a:lstStyle>
            <a:lvl1pPr algn="ctr">
              <a:defRPr sz="1200">
                <a:solidFill>
                  <a:schemeClr val="tx1"/>
                </a:solidFill>
                <a:latin typeface="Century Gothic" panose="020B0502020202020204" pitchFamily="34" charset="0"/>
              </a:defRPr>
            </a:lvl1pPr>
          </a:lstStyle>
          <a:p>
            <a:endParaRPr lang="en-US"/>
          </a:p>
        </p:txBody>
      </p:sp>
      <p:sp>
        <p:nvSpPr>
          <p:cNvPr id="20" name="Title 1"/>
          <p:cNvSpPr>
            <a:spLocks noGrp="1"/>
          </p:cNvSpPr>
          <p:nvPr>
            <p:ph type="title"/>
          </p:nvPr>
        </p:nvSpPr>
        <p:spPr>
          <a:xfrm>
            <a:off x="5101771" y="1171169"/>
            <a:ext cx="5401129" cy="1028700"/>
          </a:xfrm>
        </p:spPr>
        <p:txBody>
          <a:bodyPr/>
          <a:lstStyle>
            <a:lvl1pPr>
              <a:lnSpc>
                <a:spcPct val="100000"/>
              </a:lnSpc>
              <a:defRPr sz="3200">
                <a:latin typeface="Prometo Medium" panose="020B0704030203060203" pitchFamily="34" charset="0"/>
              </a:defRPr>
            </a:lvl1pPr>
          </a:lstStyle>
          <a:p>
            <a:r>
              <a:rPr lang="en-US"/>
              <a:t>Click to edit Master title style</a:t>
            </a:r>
          </a:p>
        </p:txBody>
      </p:sp>
    </p:spTree>
    <p:extLst>
      <p:ext uri="{BB962C8B-B14F-4D97-AF65-F5344CB8AC3E}">
        <p14:creationId xmlns:p14="http://schemas.microsoft.com/office/powerpoint/2010/main" val="2900319753"/>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42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lvl1pPr>
              <a:defRPr>
                <a:latin typeface="Century Gothic" panose="020B0502020202020204" pitchFamily="34" charset="0"/>
              </a:defRPr>
            </a:lvl1pPr>
          </a:lstStyle>
          <a:p>
            <a:fld id="{D8D877B3-D348-4611-9BDB-C5374591D951}" type="slidenum">
              <a:rPr lang="en-US" smtClean="0"/>
              <a:pPr/>
              <a:t>‹#›</a:t>
            </a:fld>
            <a:endParaRPr lang="en-US"/>
          </a:p>
        </p:txBody>
      </p:sp>
      <p:sp>
        <p:nvSpPr>
          <p:cNvPr id="15" name="Picture Placeholder 4"/>
          <p:cNvSpPr>
            <a:spLocks noGrp="1"/>
          </p:cNvSpPr>
          <p:nvPr>
            <p:ph type="pic" sz="quarter" idx="15"/>
          </p:nvPr>
        </p:nvSpPr>
        <p:spPr>
          <a:xfrm>
            <a:off x="5544619" y="3316697"/>
            <a:ext cx="2114746" cy="3719288"/>
          </a:xfrm>
          <a:prstGeom prst="rect">
            <a:avLst/>
          </a:prstGeom>
          <a:gradFill>
            <a:gsLst>
              <a:gs pos="0">
                <a:schemeClr val="bg1">
                  <a:lumMod val="85000"/>
                </a:schemeClr>
              </a:gs>
              <a:gs pos="99000">
                <a:schemeClr val="bg1">
                  <a:lumMod val="75000"/>
                </a:schemeClr>
              </a:gs>
            </a:gsLst>
            <a:lin ang="5400000" scaled="1"/>
          </a:gradFill>
          <a:ln>
            <a:noFill/>
          </a:ln>
          <a:effectLst>
            <a:outerShdw blurRad="38100" dist="152400" dir="8100000" algn="tr" rotWithShape="0">
              <a:prstClr val="black">
                <a:alpha val="10000"/>
              </a:prstClr>
            </a:outerShdw>
          </a:effectLst>
          <a:scene3d>
            <a:camera prst="isometricTopUp"/>
            <a:lightRig rig="threePt" dir="t"/>
          </a:scene3d>
        </p:spPr>
        <p:txBody>
          <a:bodyPr wrap="square" anchor="ctr">
            <a:noAutofit/>
          </a:bodyPr>
          <a:lstStyle>
            <a:lvl1pPr algn="ctr">
              <a:defRPr sz="1200">
                <a:solidFill>
                  <a:schemeClr val="tx1"/>
                </a:solidFill>
                <a:latin typeface="Century Gothic" panose="020B0502020202020204" pitchFamily="34" charset="0"/>
              </a:defRPr>
            </a:lvl1pPr>
          </a:lstStyle>
          <a:p>
            <a:endParaRPr lang="en-US"/>
          </a:p>
        </p:txBody>
      </p:sp>
      <p:sp>
        <p:nvSpPr>
          <p:cNvPr id="16" name="Picture Placeholder 4"/>
          <p:cNvSpPr>
            <a:spLocks noGrp="1"/>
          </p:cNvSpPr>
          <p:nvPr>
            <p:ph type="pic" sz="quarter" idx="16"/>
          </p:nvPr>
        </p:nvSpPr>
        <p:spPr>
          <a:xfrm>
            <a:off x="7195619" y="2313211"/>
            <a:ext cx="2114746" cy="3719288"/>
          </a:xfrm>
          <a:prstGeom prst="rect">
            <a:avLst/>
          </a:prstGeom>
          <a:gradFill>
            <a:gsLst>
              <a:gs pos="0">
                <a:schemeClr val="bg1">
                  <a:lumMod val="85000"/>
                </a:schemeClr>
              </a:gs>
              <a:gs pos="99000">
                <a:schemeClr val="bg1">
                  <a:lumMod val="75000"/>
                </a:schemeClr>
              </a:gs>
            </a:gsLst>
            <a:lin ang="5400000" scaled="1"/>
          </a:gradFill>
          <a:ln>
            <a:noFill/>
          </a:ln>
          <a:effectLst>
            <a:outerShdw blurRad="38100" dist="152400" dir="8100000" algn="tr" rotWithShape="0">
              <a:prstClr val="black">
                <a:alpha val="10000"/>
              </a:prstClr>
            </a:outerShdw>
          </a:effectLst>
          <a:scene3d>
            <a:camera prst="isometricTopUp"/>
            <a:lightRig rig="threePt" dir="t"/>
          </a:scene3d>
        </p:spPr>
        <p:txBody>
          <a:bodyPr wrap="square" anchor="ctr">
            <a:noAutofit/>
          </a:bodyPr>
          <a:lstStyle>
            <a:lvl1pPr algn="ctr">
              <a:defRPr sz="1200">
                <a:solidFill>
                  <a:schemeClr val="tx1"/>
                </a:solidFill>
                <a:latin typeface="Century Gothic" panose="020B0502020202020204" pitchFamily="34" charset="0"/>
              </a:defRPr>
            </a:lvl1pPr>
          </a:lstStyle>
          <a:p>
            <a:endParaRPr lang="en-US"/>
          </a:p>
        </p:txBody>
      </p:sp>
      <p:sp>
        <p:nvSpPr>
          <p:cNvPr id="17" name="Picture Placeholder 4"/>
          <p:cNvSpPr>
            <a:spLocks noGrp="1"/>
          </p:cNvSpPr>
          <p:nvPr>
            <p:ph type="pic" sz="quarter" idx="17"/>
          </p:nvPr>
        </p:nvSpPr>
        <p:spPr>
          <a:xfrm>
            <a:off x="8833919" y="1360525"/>
            <a:ext cx="2114746" cy="3719288"/>
          </a:xfrm>
          <a:prstGeom prst="rect">
            <a:avLst/>
          </a:prstGeom>
          <a:gradFill>
            <a:gsLst>
              <a:gs pos="0">
                <a:schemeClr val="bg1">
                  <a:lumMod val="85000"/>
                </a:schemeClr>
              </a:gs>
              <a:gs pos="99000">
                <a:schemeClr val="bg1">
                  <a:lumMod val="75000"/>
                </a:schemeClr>
              </a:gs>
            </a:gsLst>
            <a:lin ang="5400000" scaled="1"/>
          </a:gradFill>
          <a:ln>
            <a:noFill/>
          </a:ln>
          <a:effectLst>
            <a:outerShdw blurRad="38100" dist="152400" dir="8100000" algn="tr" rotWithShape="0">
              <a:prstClr val="black">
                <a:alpha val="10000"/>
              </a:prstClr>
            </a:outerShdw>
          </a:effectLst>
          <a:scene3d>
            <a:camera prst="isometricTopUp"/>
            <a:lightRig rig="threePt" dir="t"/>
          </a:scene3d>
        </p:spPr>
        <p:txBody>
          <a:bodyPr wrap="square" anchor="ctr">
            <a:noAutofit/>
          </a:bodyPr>
          <a:lstStyle>
            <a:lvl1pPr algn="ctr">
              <a:defRPr sz="1200">
                <a:solidFill>
                  <a:schemeClr val="tx1"/>
                </a:solidFill>
                <a:latin typeface="Century Gothic" panose="020B0502020202020204" pitchFamily="34" charset="0"/>
              </a:defRPr>
            </a:lvl1pPr>
          </a:lstStyle>
          <a:p>
            <a:endParaRPr lang="en-US"/>
          </a:p>
        </p:txBody>
      </p:sp>
      <p:sp>
        <p:nvSpPr>
          <p:cNvPr id="18" name="Picture Placeholder 4"/>
          <p:cNvSpPr>
            <a:spLocks noGrp="1"/>
          </p:cNvSpPr>
          <p:nvPr>
            <p:ph type="pic" sz="quarter" idx="18"/>
          </p:nvPr>
        </p:nvSpPr>
        <p:spPr>
          <a:xfrm>
            <a:off x="10473840" y="405115"/>
            <a:ext cx="2114746" cy="3719288"/>
          </a:xfrm>
          <a:prstGeom prst="rect">
            <a:avLst/>
          </a:prstGeom>
          <a:gradFill>
            <a:gsLst>
              <a:gs pos="0">
                <a:schemeClr val="bg1">
                  <a:lumMod val="85000"/>
                </a:schemeClr>
              </a:gs>
              <a:gs pos="99000">
                <a:schemeClr val="bg1">
                  <a:lumMod val="75000"/>
                </a:schemeClr>
              </a:gs>
            </a:gsLst>
            <a:lin ang="5400000" scaled="1"/>
          </a:gradFill>
          <a:ln>
            <a:noFill/>
          </a:ln>
          <a:effectLst>
            <a:outerShdw blurRad="38100" dist="152400" dir="8100000" algn="tr" rotWithShape="0">
              <a:prstClr val="black">
                <a:alpha val="10000"/>
              </a:prstClr>
            </a:outerShdw>
          </a:effectLst>
          <a:scene3d>
            <a:camera prst="isometricTopUp"/>
            <a:lightRig rig="threePt" dir="t"/>
          </a:scene3d>
        </p:spPr>
        <p:txBody>
          <a:bodyPr wrap="square" anchor="ctr">
            <a:noAutofit/>
          </a:bodyPr>
          <a:lstStyle>
            <a:lvl1pPr algn="ctr">
              <a:defRPr sz="1200">
                <a:solidFill>
                  <a:schemeClr val="tx1"/>
                </a:solidFill>
                <a:latin typeface="Century Gothic" panose="020B0502020202020204" pitchFamily="34" charset="0"/>
              </a:defRPr>
            </a:lvl1pPr>
          </a:lstStyle>
          <a:p>
            <a:endParaRPr lang="en-US"/>
          </a:p>
        </p:txBody>
      </p:sp>
      <p:sp>
        <p:nvSpPr>
          <p:cNvPr id="19" name="Picture Placeholder 4"/>
          <p:cNvSpPr>
            <a:spLocks noGrp="1"/>
          </p:cNvSpPr>
          <p:nvPr>
            <p:ph type="pic" sz="quarter" idx="19"/>
          </p:nvPr>
        </p:nvSpPr>
        <p:spPr>
          <a:xfrm>
            <a:off x="9959945" y="3910315"/>
            <a:ext cx="2114746" cy="3719288"/>
          </a:xfrm>
          <a:prstGeom prst="rect">
            <a:avLst/>
          </a:prstGeom>
          <a:gradFill>
            <a:gsLst>
              <a:gs pos="0">
                <a:schemeClr val="bg1">
                  <a:lumMod val="85000"/>
                </a:schemeClr>
              </a:gs>
              <a:gs pos="99000">
                <a:schemeClr val="bg1">
                  <a:lumMod val="75000"/>
                </a:schemeClr>
              </a:gs>
            </a:gsLst>
            <a:lin ang="5400000" scaled="1"/>
          </a:gradFill>
          <a:ln>
            <a:noFill/>
          </a:ln>
          <a:effectLst>
            <a:outerShdw blurRad="38100" dist="152400" dir="8100000" algn="tr" rotWithShape="0">
              <a:prstClr val="black">
                <a:alpha val="10000"/>
              </a:prstClr>
            </a:outerShdw>
          </a:effectLst>
          <a:scene3d>
            <a:camera prst="isometricTopUp"/>
            <a:lightRig rig="threePt" dir="t"/>
          </a:scene3d>
        </p:spPr>
        <p:txBody>
          <a:bodyPr wrap="square" anchor="ctr">
            <a:noAutofit/>
          </a:bodyPr>
          <a:lstStyle>
            <a:lvl1pPr algn="ctr">
              <a:defRPr sz="1200">
                <a:solidFill>
                  <a:schemeClr val="tx1"/>
                </a:solidFill>
                <a:latin typeface="Century Gothic" panose="020B0502020202020204" pitchFamily="34" charset="0"/>
              </a:defRPr>
            </a:lvl1pPr>
          </a:lstStyle>
          <a:p>
            <a:endParaRPr lang="en-US"/>
          </a:p>
        </p:txBody>
      </p:sp>
      <p:sp>
        <p:nvSpPr>
          <p:cNvPr id="20" name="Picture Placeholder 4"/>
          <p:cNvSpPr>
            <a:spLocks noGrp="1"/>
          </p:cNvSpPr>
          <p:nvPr>
            <p:ph type="pic" sz="quarter" idx="20"/>
          </p:nvPr>
        </p:nvSpPr>
        <p:spPr>
          <a:xfrm>
            <a:off x="6056893" y="-243022"/>
            <a:ext cx="2114746" cy="3719288"/>
          </a:xfrm>
          <a:prstGeom prst="rect">
            <a:avLst/>
          </a:prstGeom>
          <a:gradFill>
            <a:gsLst>
              <a:gs pos="0">
                <a:schemeClr val="bg1">
                  <a:lumMod val="85000"/>
                </a:schemeClr>
              </a:gs>
              <a:gs pos="99000">
                <a:schemeClr val="bg1">
                  <a:lumMod val="75000"/>
                </a:schemeClr>
              </a:gs>
            </a:gsLst>
            <a:lin ang="5400000" scaled="1"/>
          </a:gradFill>
          <a:ln>
            <a:noFill/>
          </a:ln>
          <a:effectLst>
            <a:outerShdw blurRad="38100" dist="152400" dir="8100000" algn="tr" rotWithShape="0">
              <a:prstClr val="black">
                <a:alpha val="10000"/>
              </a:prstClr>
            </a:outerShdw>
          </a:effectLst>
          <a:scene3d>
            <a:camera prst="isometricTopUp"/>
            <a:lightRig rig="threePt" dir="t"/>
          </a:scene3d>
        </p:spPr>
        <p:txBody>
          <a:bodyPr wrap="square" anchor="ctr">
            <a:noAutofit/>
          </a:bodyPr>
          <a:lstStyle>
            <a:lvl1pPr algn="ctr">
              <a:defRPr sz="1200">
                <a:solidFill>
                  <a:schemeClr val="tx1"/>
                </a:solidFill>
                <a:latin typeface="Century Gothic" panose="020B0502020202020204" pitchFamily="34" charset="0"/>
              </a:defRPr>
            </a:lvl1pPr>
          </a:lstStyle>
          <a:p>
            <a:endParaRPr lang="en-US"/>
          </a:p>
        </p:txBody>
      </p:sp>
      <p:sp>
        <p:nvSpPr>
          <p:cNvPr id="10" name="Title 1">
            <a:extLst>
              <a:ext uri="{FF2B5EF4-FFF2-40B4-BE49-F238E27FC236}">
                <a16:creationId xmlns:a16="http://schemas.microsoft.com/office/drawing/2014/main" id="{A81C6300-5826-004E-AE7F-E062A3C4E043}"/>
              </a:ext>
            </a:extLst>
          </p:cNvPr>
          <p:cNvSpPr>
            <a:spLocks noGrp="1"/>
          </p:cNvSpPr>
          <p:nvPr>
            <p:ph type="title"/>
          </p:nvPr>
        </p:nvSpPr>
        <p:spPr>
          <a:xfrm>
            <a:off x="863325" y="2307032"/>
            <a:ext cx="4187371" cy="1783443"/>
          </a:xfrm>
        </p:spPr>
        <p:txBody>
          <a:bodyPr/>
          <a:lstStyle>
            <a:lvl1pPr>
              <a:lnSpc>
                <a:spcPct val="100000"/>
              </a:lnSpc>
              <a:defRPr sz="4000">
                <a:latin typeface="Prometo Medium" panose="020B0704030203060203" pitchFamily="34" charset="0"/>
              </a:defRPr>
            </a:lvl1pPr>
          </a:lstStyle>
          <a:p>
            <a:r>
              <a:rPr lang="en-US"/>
              <a:t>Click to edit Master title style</a:t>
            </a:r>
          </a:p>
        </p:txBody>
      </p:sp>
    </p:spTree>
    <p:extLst>
      <p:ext uri="{BB962C8B-B14F-4D97-AF65-F5344CB8AC3E}">
        <p14:creationId xmlns:p14="http://schemas.microsoft.com/office/powerpoint/2010/main" val="3976549957"/>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Default Slide">
    <p:spTree>
      <p:nvGrpSpPr>
        <p:cNvPr id="1" name=""/>
        <p:cNvGrpSpPr/>
        <p:nvPr/>
      </p:nvGrpSpPr>
      <p:grpSpPr>
        <a:xfrm>
          <a:off x="0" y="0"/>
          <a:ext cx="0" cy="0"/>
          <a:chOff x="0" y="0"/>
          <a:chExt cx="0" cy="0"/>
        </a:xfrm>
      </p:grpSpPr>
      <p:sp>
        <p:nvSpPr>
          <p:cNvPr id="5" name="Номер слайда 21">
            <a:extLst>
              <a:ext uri="{FF2B5EF4-FFF2-40B4-BE49-F238E27FC236}">
                <a16:creationId xmlns:a16="http://schemas.microsoft.com/office/drawing/2014/main" id="{BD80ABFB-92CE-9A48-ABAC-163856957F6E}"/>
              </a:ext>
            </a:extLst>
          </p:cNvPr>
          <p:cNvSpPr>
            <a:spLocks noGrp="1"/>
          </p:cNvSpPr>
          <p:nvPr>
            <p:ph type="sldNum" sz="quarter" idx="4"/>
          </p:nvPr>
        </p:nvSpPr>
        <p:spPr>
          <a:xfrm>
            <a:off x="11360517" y="6390178"/>
            <a:ext cx="513735" cy="227164"/>
          </a:xfrm>
          <a:prstGeom prst="rect">
            <a:avLst/>
          </a:prstGeom>
          <a:noFill/>
        </p:spPr>
        <p:txBody>
          <a:bodyPr vert="horz" wrap="square" lIns="0" tIns="0" rIns="0" bIns="0" rtlCol="0" anchor="ctr"/>
          <a:lstStyle>
            <a:lvl1pPr algn="ctr">
              <a:defRPr sz="803" b="0" i="0">
                <a:solidFill>
                  <a:schemeClr val="bg1"/>
                </a:solidFill>
                <a:latin typeface="Century Gothic" panose="020B0502020202020204" pitchFamily="34" charset="0"/>
                <a:ea typeface="Century Gothic" panose="020B0502020202020204" pitchFamily="34" charset="0"/>
                <a:cs typeface="Arial" panose="020B0604020202020204" pitchFamily="34" charset="0"/>
              </a:defRPr>
            </a:lvl1pPr>
          </a:lstStyle>
          <a:p>
            <a:fld id="{D8D877B3-D348-4611-9BDB-C5374591D951}" type="slidenum">
              <a:rPr lang="en-US" smtClean="0"/>
              <a:pPr/>
              <a:t>‹#›</a:t>
            </a:fld>
            <a:endParaRPr lang="en-US"/>
          </a:p>
        </p:txBody>
      </p:sp>
      <p:sp>
        <p:nvSpPr>
          <p:cNvPr id="8" name="Title 1">
            <a:extLst>
              <a:ext uri="{FF2B5EF4-FFF2-40B4-BE49-F238E27FC236}">
                <a16:creationId xmlns:a16="http://schemas.microsoft.com/office/drawing/2014/main" id="{19D354AA-690E-A840-BB35-89E92223EFE8}"/>
              </a:ext>
            </a:extLst>
          </p:cNvPr>
          <p:cNvSpPr>
            <a:spLocks noGrp="1"/>
          </p:cNvSpPr>
          <p:nvPr>
            <p:ph type="title" hasCustomPrompt="1"/>
          </p:nvPr>
        </p:nvSpPr>
        <p:spPr>
          <a:xfrm>
            <a:off x="854583" y="1171169"/>
            <a:ext cx="9833429" cy="1028700"/>
          </a:xfrm>
        </p:spPr>
        <p:txBody>
          <a:bodyPr/>
          <a:lstStyle>
            <a:lvl1pPr>
              <a:defRPr sz="3600">
                <a:latin typeface="Prometo Medium" panose="020B0704030203060203" pitchFamily="34" charset="0"/>
              </a:defRPr>
            </a:lvl1pPr>
          </a:lstStyle>
          <a:p>
            <a:r>
              <a:rPr lang="en-US"/>
              <a:t>Click To Edit Master Title Style</a:t>
            </a:r>
          </a:p>
        </p:txBody>
      </p:sp>
    </p:spTree>
    <p:extLst>
      <p:ext uri="{BB962C8B-B14F-4D97-AF65-F5344CB8AC3E}">
        <p14:creationId xmlns:p14="http://schemas.microsoft.com/office/powerpoint/2010/main" val="29520592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lvl1pPr>
              <a:defRPr>
                <a:latin typeface="Century Gothic" panose="020B0502020202020204" pitchFamily="34" charset="0"/>
              </a:defRPr>
            </a:lvl1pPr>
          </a:lstStyle>
          <a:p>
            <a:fld id="{D8D877B3-D348-4611-9BDB-C5374591D951}" type="slidenum">
              <a:rPr lang="en-US" smtClean="0"/>
              <a:pPr/>
              <a:t>‹#›</a:t>
            </a:fld>
            <a:endParaRPr lang="en-US"/>
          </a:p>
        </p:txBody>
      </p:sp>
      <p:sp>
        <p:nvSpPr>
          <p:cNvPr id="5" name="Picture Placeholder 7"/>
          <p:cNvSpPr>
            <a:spLocks noGrp="1"/>
          </p:cNvSpPr>
          <p:nvPr>
            <p:ph type="pic" sz="quarter" idx="12"/>
          </p:nvPr>
        </p:nvSpPr>
        <p:spPr>
          <a:xfrm>
            <a:off x="2040835" y="-626165"/>
            <a:ext cx="8110330" cy="8110330"/>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a:p>
        </p:txBody>
      </p:sp>
    </p:spTree>
    <p:extLst>
      <p:ext uri="{BB962C8B-B14F-4D97-AF65-F5344CB8AC3E}">
        <p14:creationId xmlns:p14="http://schemas.microsoft.com/office/powerpoint/2010/main" val="446114056"/>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image" Target="../media/image1.png"/><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image" Target="../media/image2.png"/><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theme" Target="../theme/theme1.xml"/><Relationship Id="rId20" Type="http://schemas.openxmlformats.org/officeDocument/2006/relationships/slideLayout" Target="../slideLayouts/slideLayout20.xml"/><Relationship Id="rId41" Type="http://schemas.openxmlformats.org/officeDocument/2006/relationships/slideLayout" Target="../slideLayouts/slideLayout41.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58.xml"/><Relationship Id="rId18" Type="http://schemas.openxmlformats.org/officeDocument/2006/relationships/slideLayout" Target="../slideLayouts/slideLayout63.xml"/><Relationship Id="rId26" Type="http://schemas.openxmlformats.org/officeDocument/2006/relationships/slideLayout" Target="../slideLayouts/slideLayout71.xml"/><Relationship Id="rId39" Type="http://schemas.openxmlformats.org/officeDocument/2006/relationships/slideLayout" Target="../slideLayouts/slideLayout84.xml"/><Relationship Id="rId21" Type="http://schemas.openxmlformats.org/officeDocument/2006/relationships/slideLayout" Target="../slideLayouts/slideLayout66.xml"/><Relationship Id="rId34" Type="http://schemas.openxmlformats.org/officeDocument/2006/relationships/slideLayout" Target="../slideLayouts/slideLayout79.xml"/><Relationship Id="rId42" Type="http://schemas.openxmlformats.org/officeDocument/2006/relationships/slideLayout" Target="../slideLayouts/slideLayout87.xml"/><Relationship Id="rId7" Type="http://schemas.openxmlformats.org/officeDocument/2006/relationships/slideLayout" Target="../slideLayouts/slideLayout52.xml"/><Relationship Id="rId2" Type="http://schemas.openxmlformats.org/officeDocument/2006/relationships/slideLayout" Target="../slideLayouts/slideLayout47.xml"/><Relationship Id="rId16" Type="http://schemas.openxmlformats.org/officeDocument/2006/relationships/slideLayout" Target="../slideLayouts/slideLayout61.xml"/><Relationship Id="rId29" Type="http://schemas.openxmlformats.org/officeDocument/2006/relationships/slideLayout" Target="../slideLayouts/slideLayout74.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24" Type="http://schemas.openxmlformats.org/officeDocument/2006/relationships/slideLayout" Target="../slideLayouts/slideLayout69.xml"/><Relationship Id="rId32" Type="http://schemas.openxmlformats.org/officeDocument/2006/relationships/slideLayout" Target="../slideLayouts/slideLayout77.xml"/><Relationship Id="rId37" Type="http://schemas.openxmlformats.org/officeDocument/2006/relationships/slideLayout" Target="../slideLayouts/slideLayout82.xml"/><Relationship Id="rId40" Type="http://schemas.openxmlformats.org/officeDocument/2006/relationships/slideLayout" Target="../slideLayouts/slideLayout85.xml"/><Relationship Id="rId45" Type="http://schemas.openxmlformats.org/officeDocument/2006/relationships/image" Target="../media/image2.png"/><Relationship Id="rId5" Type="http://schemas.openxmlformats.org/officeDocument/2006/relationships/slideLayout" Target="../slideLayouts/slideLayout50.xml"/><Relationship Id="rId15" Type="http://schemas.openxmlformats.org/officeDocument/2006/relationships/slideLayout" Target="../slideLayouts/slideLayout60.xml"/><Relationship Id="rId23" Type="http://schemas.openxmlformats.org/officeDocument/2006/relationships/slideLayout" Target="../slideLayouts/slideLayout68.xml"/><Relationship Id="rId28" Type="http://schemas.openxmlformats.org/officeDocument/2006/relationships/slideLayout" Target="../slideLayouts/slideLayout73.xml"/><Relationship Id="rId36" Type="http://schemas.openxmlformats.org/officeDocument/2006/relationships/slideLayout" Target="../slideLayouts/slideLayout81.xml"/><Relationship Id="rId10" Type="http://schemas.openxmlformats.org/officeDocument/2006/relationships/slideLayout" Target="../slideLayouts/slideLayout55.xml"/><Relationship Id="rId19" Type="http://schemas.openxmlformats.org/officeDocument/2006/relationships/slideLayout" Target="../slideLayouts/slideLayout64.xml"/><Relationship Id="rId31" Type="http://schemas.openxmlformats.org/officeDocument/2006/relationships/slideLayout" Target="../slideLayouts/slideLayout76.xml"/><Relationship Id="rId44" Type="http://schemas.openxmlformats.org/officeDocument/2006/relationships/image" Target="../media/image1.png"/><Relationship Id="rId4" Type="http://schemas.openxmlformats.org/officeDocument/2006/relationships/slideLayout" Target="../slideLayouts/slideLayout49.xml"/><Relationship Id="rId9" Type="http://schemas.openxmlformats.org/officeDocument/2006/relationships/slideLayout" Target="../slideLayouts/slideLayout54.xml"/><Relationship Id="rId14" Type="http://schemas.openxmlformats.org/officeDocument/2006/relationships/slideLayout" Target="../slideLayouts/slideLayout59.xml"/><Relationship Id="rId22" Type="http://schemas.openxmlformats.org/officeDocument/2006/relationships/slideLayout" Target="../slideLayouts/slideLayout67.xml"/><Relationship Id="rId27" Type="http://schemas.openxmlformats.org/officeDocument/2006/relationships/slideLayout" Target="../slideLayouts/slideLayout72.xml"/><Relationship Id="rId30" Type="http://schemas.openxmlformats.org/officeDocument/2006/relationships/slideLayout" Target="../slideLayouts/slideLayout75.xml"/><Relationship Id="rId35" Type="http://schemas.openxmlformats.org/officeDocument/2006/relationships/slideLayout" Target="../slideLayouts/slideLayout80.xml"/><Relationship Id="rId43" Type="http://schemas.openxmlformats.org/officeDocument/2006/relationships/theme" Target="../theme/theme2.xml"/><Relationship Id="rId8" Type="http://schemas.openxmlformats.org/officeDocument/2006/relationships/slideLayout" Target="../slideLayouts/slideLayout53.xml"/><Relationship Id="rId3" Type="http://schemas.openxmlformats.org/officeDocument/2006/relationships/slideLayout" Target="../slideLayouts/slideLayout48.xml"/><Relationship Id="rId12" Type="http://schemas.openxmlformats.org/officeDocument/2006/relationships/slideLayout" Target="../slideLayouts/slideLayout57.xml"/><Relationship Id="rId17" Type="http://schemas.openxmlformats.org/officeDocument/2006/relationships/slideLayout" Target="../slideLayouts/slideLayout62.xml"/><Relationship Id="rId25" Type="http://schemas.openxmlformats.org/officeDocument/2006/relationships/slideLayout" Target="../slideLayouts/slideLayout70.xml"/><Relationship Id="rId33" Type="http://schemas.openxmlformats.org/officeDocument/2006/relationships/slideLayout" Target="../slideLayouts/slideLayout78.xml"/><Relationship Id="rId38" Type="http://schemas.openxmlformats.org/officeDocument/2006/relationships/slideLayout" Target="../slideLayouts/slideLayout83.xml"/><Relationship Id="rId20" Type="http://schemas.openxmlformats.org/officeDocument/2006/relationships/slideLayout" Target="../slideLayouts/slideLayout65.xml"/><Relationship Id="rId41" Type="http://schemas.openxmlformats.org/officeDocument/2006/relationships/slideLayout" Target="../slideLayouts/slideLayout8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54699" y="1153918"/>
            <a:ext cx="9833429" cy="1028700"/>
          </a:xfrm>
          <a:prstGeom prst="rect">
            <a:avLst/>
          </a:prstGeom>
          <a:effectLst/>
        </p:spPr>
        <p:txBody>
          <a:bodyPr vert="horz" wrap="square" lIns="0" tIns="0" rIns="0" bIns="0" rtlCol="0" anchor="t" anchorCtr="0">
            <a:noAutofit/>
          </a:bodyPr>
          <a:lstStyle/>
          <a:p>
            <a:r>
              <a:rPr lang="en-US"/>
              <a:t>Your Title Here</a:t>
            </a:r>
          </a:p>
        </p:txBody>
      </p:sp>
      <p:sp>
        <p:nvSpPr>
          <p:cNvPr id="3" name="Текст 2"/>
          <p:cNvSpPr>
            <a:spLocks noGrp="1"/>
          </p:cNvSpPr>
          <p:nvPr>
            <p:ph type="body" idx="1"/>
          </p:nvPr>
        </p:nvSpPr>
        <p:spPr>
          <a:xfrm>
            <a:off x="854699" y="2343436"/>
            <a:ext cx="9833429" cy="3429000"/>
          </a:xfrm>
          <a:prstGeom prst="rect">
            <a:avLst/>
          </a:prstGeom>
        </p:spPr>
        <p:txBody>
          <a:bodyPr vert="horz" lIns="0" tIns="0" rIns="0" bIns="0" rtlCol="0">
            <a:normAutofit/>
          </a:bodyPr>
          <a:lstStyle/>
          <a:p>
            <a:pPr lvl="0"/>
            <a:r>
              <a:rPr lang="en-US"/>
              <a:t>Write here subtitle</a:t>
            </a:r>
          </a:p>
          <a:p>
            <a:pPr lvl="1"/>
            <a:r>
              <a:rPr lang="en-US"/>
              <a:t>WRITE HERE SUBTITLE</a:t>
            </a:r>
          </a:p>
          <a:p>
            <a:pPr lvl="1"/>
            <a:endParaRPr lang="en-US"/>
          </a:p>
          <a:p>
            <a:pPr lvl="2"/>
            <a:r>
              <a:rPr lang="en-US"/>
              <a:t>Write here text</a:t>
            </a:r>
          </a:p>
          <a:p>
            <a:pPr lvl="3"/>
            <a:r>
              <a:rPr lang="en-US"/>
              <a:t>Write here text</a:t>
            </a:r>
          </a:p>
          <a:p>
            <a:pPr lvl="4"/>
            <a:r>
              <a:rPr lang="en-US"/>
              <a:t>Write here text </a:t>
            </a:r>
          </a:p>
        </p:txBody>
      </p:sp>
      <p:sp>
        <p:nvSpPr>
          <p:cNvPr id="5" name="Oval 4"/>
          <p:cNvSpPr/>
          <p:nvPr userDrawn="1"/>
        </p:nvSpPr>
        <p:spPr>
          <a:xfrm>
            <a:off x="11432327" y="6318703"/>
            <a:ext cx="370114" cy="370114"/>
          </a:xfrm>
          <a:prstGeom prst="ellipse">
            <a:avLst/>
          </a:prstGeom>
          <a:solidFill>
            <a:srgbClr val="1E22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entury Gothic" panose="020B0502020202020204" pitchFamily="34" charset="0"/>
            </a:endParaRPr>
          </a:p>
        </p:txBody>
      </p:sp>
      <p:sp>
        <p:nvSpPr>
          <p:cNvPr id="6" name="Номер слайда 21"/>
          <p:cNvSpPr>
            <a:spLocks noGrp="1"/>
          </p:cNvSpPr>
          <p:nvPr>
            <p:ph type="sldNum" sz="quarter" idx="4"/>
          </p:nvPr>
        </p:nvSpPr>
        <p:spPr>
          <a:xfrm>
            <a:off x="11360517" y="6390178"/>
            <a:ext cx="513735" cy="227164"/>
          </a:xfrm>
          <a:prstGeom prst="rect">
            <a:avLst/>
          </a:prstGeom>
          <a:noFill/>
        </p:spPr>
        <p:txBody>
          <a:bodyPr vert="horz" wrap="square" lIns="0" tIns="0" rIns="0" bIns="0" rtlCol="0" anchor="ctr"/>
          <a:lstStyle>
            <a:lvl1pPr algn="ctr">
              <a:defRPr sz="803" b="0" i="0">
                <a:solidFill>
                  <a:schemeClr val="bg1"/>
                </a:solidFill>
                <a:latin typeface="Century Gothic" panose="020B0502020202020204" pitchFamily="34" charset="0"/>
                <a:ea typeface="Century Gothic" panose="020B0502020202020204" pitchFamily="34" charset="0"/>
                <a:cs typeface="Arial" panose="020B0604020202020204" pitchFamily="34" charset="0"/>
              </a:defRPr>
            </a:lvl1pPr>
          </a:lstStyle>
          <a:p>
            <a:fld id="{D8D877B3-D348-4611-9BDB-C5374591D951}" type="slidenum">
              <a:rPr lang="en-US" smtClean="0"/>
              <a:pPr/>
              <a:t>‹#›</a:t>
            </a:fld>
            <a:endParaRPr lang="en-US"/>
          </a:p>
        </p:txBody>
      </p:sp>
      <p:pic>
        <p:nvPicPr>
          <p:cNvPr id="7" name="Picture 6">
            <a:extLst>
              <a:ext uri="{FF2B5EF4-FFF2-40B4-BE49-F238E27FC236}">
                <a16:creationId xmlns:a16="http://schemas.microsoft.com/office/drawing/2014/main" id="{963F8FBF-0CA9-7D44-9C23-E0C23578A643}"/>
              </a:ext>
            </a:extLst>
          </p:cNvPr>
          <p:cNvPicPr>
            <a:picLocks noChangeAspect="1"/>
          </p:cNvPicPr>
          <p:nvPr userDrawn="1"/>
        </p:nvPicPr>
        <p:blipFill>
          <a:blip r:embed="rId47" cstate="print">
            <a:extLst>
              <a:ext uri="{28A0092B-C50C-407E-A947-70E740481C1C}">
                <a14:useLocalDpi xmlns:a14="http://schemas.microsoft.com/office/drawing/2010/main" val="0"/>
              </a:ext>
            </a:extLst>
          </a:blip>
          <a:stretch>
            <a:fillRect/>
          </a:stretch>
        </p:blipFill>
        <p:spPr>
          <a:xfrm>
            <a:off x="261430" y="6188662"/>
            <a:ext cx="1378271" cy="643459"/>
          </a:xfrm>
          <a:prstGeom prst="rect">
            <a:avLst/>
          </a:prstGeom>
        </p:spPr>
      </p:pic>
      <p:sp>
        <p:nvSpPr>
          <p:cNvPr id="9" name="Title 1">
            <a:extLst>
              <a:ext uri="{FF2B5EF4-FFF2-40B4-BE49-F238E27FC236}">
                <a16:creationId xmlns:a16="http://schemas.microsoft.com/office/drawing/2014/main" id="{E0CEF597-DB9C-6745-9BD8-58F51E22A892}"/>
              </a:ext>
            </a:extLst>
          </p:cNvPr>
          <p:cNvSpPr txBox="1">
            <a:spLocks/>
          </p:cNvSpPr>
          <p:nvPr userDrawn="1"/>
        </p:nvSpPr>
        <p:spPr>
          <a:xfrm>
            <a:off x="854699" y="589281"/>
            <a:ext cx="4187371" cy="579120"/>
          </a:xfrm>
          <a:prstGeom prst="rect">
            <a:avLst/>
          </a:prstGeom>
        </p:spPr>
        <p:txBody>
          <a:bodyPr lIns="0" tIns="0" rIns="0" bIns="0"/>
          <a:lstStyle>
            <a:lvl1pPr algn="l" defTabSz="914318" rtl="0" eaLnBrk="1" latinLnBrk="0" hangingPunct="1">
              <a:lnSpc>
                <a:spcPct val="75000"/>
              </a:lnSpc>
              <a:spcBef>
                <a:spcPct val="0"/>
              </a:spcBef>
              <a:buNone/>
              <a:defRPr sz="4000" b="0" i="1" kern="1200" spc="0" baseline="0">
                <a:solidFill>
                  <a:srgbClr val="1E22AA"/>
                </a:solidFill>
                <a:latin typeface="Prometo Medium" panose="020B0604030203060203" pitchFamily="34" charset="77"/>
                <a:ea typeface="+mj-ea"/>
                <a:cs typeface="+mj-cs"/>
              </a:defRPr>
            </a:lvl1pPr>
          </a:lstStyle>
          <a:p>
            <a:r>
              <a:rPr lang="en-US" sz="1000" b="0" i="0">
                <a:latin typeface="Century Gothic" panose="020B0502020202020204" pitchFamily="34" charset="0"/>
              </a:rPr>
              <a:t>2022</a:t>
            </a:r>
            <a:r>
              <a:rPr lang="en-US" sz="1000" b="0" i="0" baseline="0">
                <a:latin typeface="Century Gothic" panose="020B0502020202020204" pitchFamily="34" charset="0"/>
              </a:rPr>
              <a:t> NURSING INFORMATICS WORKFORCE SURVEY</a:t>
            </a:r>
            <a:endParaRPr lang="en-US" sz="1000" b="0" i="0">
              <a:latin typeface="Century Gothic" panose="020B0502020202020204" pitchFamily="34" charset="0"/>
            </a:endParaRPr>
          </a:p>
        </p:txBody>
      </p:sp>
      <p:pic>
        <p:nvPicPr>
          <p:cNvPr id="8" name="Picture 7">
            <a:extLst>
              <a:ext uri="{FF2B5EF4-FFF2-40B4-BE49-F238E27FC236}">
                <a16:creationId xmlns:a16="http://schemas.microsoft.com/office/drawing/2014/main" id="{8C4CF80A-C835-DB93-DAA9-62A72DAA4F7F}"/>
              </a:ext>
            </a:extLst>
          </p:cNvPr>
          <p:cNvPicPr>
            <a:picLocks noChangeAspect="1"/>
          </p:cNvPicPr>
          <p:nvPr userDrawn="1"/>
        </p:nvPicPr>
        <p:blipFill>
          <a:blip r:embed="rId48"/>
          <a:stretch>
            <a:fillRect/>
          </a:stretch>
        </p:blipFill>
        <p:spPr>
          <a:xfrm>
            <a:off x="1631388" y="6354052"/>
            <a:ext cx="1090818" cy="329304"/>
          </a:xfrm>
          <a:prstGeom prst="rect">
            <a:avLst/>
          </a:prstGeom>
        </p:spPr>
      </p:pic>
    </p:spTree>
    <p:extLst>
      <p:ext uri="{BB962C8B-B14F-4D97-AF65-F5344CB8AC3E}">
        <p14:creationId xmlns:p14="http://schemas.microsoft.com/office/powerpoint/2010/main" val="3047552151"/>
      </p:ext>
    </p:extLst>
  </p:cSld>
  <p:clrMap bg1="lt1" tx1="dk1" bg2="lt2" tx2="dk2" accent1="accent1" accent2="accent2" accent3="accent3" accent4="accent4" accent5="accent5" accent6="accent6" hlink="hlink" folHlink="folHlink"/>
  <p:sldLayoutIdLst>
    <p:sldLayoutId id="2147483654" r:id="rId1"/>
    <p:sldLayoutId id="2147483655" r:id="rId2"/>
    <p:sldLayoutId id="2147483656" r:id="rId3"/>
    <p:sldLayoutId id="2147483657" r:id="rId4"/>
    <p:sldLayoutId id="2147483658" r:id="rId5"/>
    <p:sldLayoutId id="2147483659" r:id="rId6"/>
    <p:sldLayoutId id="2147483660" r:id="rId7"/>
    <p:sldLayoutId id="2147483661" r:id="rId8"/>
    <p:sldLayoutId id="2147483662" r:id="rId9"/>
    <p:sldLayoutId id="2147483663" r:id="rId10"/>
    <p:sldLayoutId id="2147483664" r:id="rId11"/>
    <p:sldLayoutId id="2147483665" r:id="rId12"/>
    <p:sldLayoutId id="2147483666" r:id="rId13"/>
    <p:sldLayoutId id="2147483667" r:id="rId14"/>
    <p:sldLayoutId id="2147483668" r:id="rId15"/>
    <p:sldLayoutId id="2147483669" r:id="rId16"/>
    <p:sldLayoutId id="2147483670" r:id="rId17"/>
    <p:sldLayoutId id="2147483689" r:id="rId18"/>
    <p:sldLayoutId id="2147483694" r:id="rId19"/>
    <p:sldLayoutId id="2147483690" r:id="rId20"/>
    <p:sldLayoutId id="2147483696" r:id="rId21"/>
    <p:sldLayoutId id="2147483695" r:id="rId22"/>
    <p:sldLayoutId id="2147483691" r:id="rId23"/>
    <p:sldLayoutId id="2147483692" r:id="rId24"/>
    <p:sldLayoutId id="2147483671" r:id="rId25"/>
    <p:sldLayoutId id="2147483672" r:id="rId26"/>
    <p:sldLayoutId id="2147483673" r:id="rId27"/>
    <p:sldLayoutId id="2147483674" r:id="rId28"/>
    <p:sldLayoutId id="2147483675" r:id="rId29"/>
    <p:sldLayoutId id="2147483676" r:id="rId30"/>
    <p:sldLayoutId id="2147483677" r:id="rId31"/>
    <p:sldLayoutId id="2147483678" r:id="rId32"/>
    <p:sldLayoutId id="2147483679" r:id="rId33"/>
    <p:sldLayoutId id="2147483680" r:id="rId34"/>
    <p:sldLayoutId id="2147483681" r:id="rId35"/>
    <p:sldLayoutId id="2147483682" r:id="rId36"/>
    <p:sldLayoutId id="2147483683" r:id="rId37"/>
    <p:sldLayoutId id="2147483684" r:id="rId38"/>
    <p:sldLayoutId id="2147483685" r:id="rId39"/>
    <p:sldLayoutId id="2147483686" r:id="rId40"/>
    <p:sldLayoutId id="2147483687" r:id="rId41"/>
    <p:sldLayoutId id="2147483688" r:id="rId42"/>
    <p:sldLayoutId id="2147483740" r:id="rId43"/>
    <p:sldLayoutId id="2147483741" r:id="rId44"/>
    <p:sldLayoutId id="2147483742" r:id="rId45"/>
  </p:sldLayoutIdLst>
  <p:hf hdr="0" ftr="0"/>
  <p:txStyles>
    <p:titleStyle>
      <a:lvl1pPr algn="l" defTabSz="914318" rtl="0" eaLnBrk="1" latinLnBrk="0" hangingPunct="1">
        <a:lnSpc>
          <a:spcPct val="75000"/>
        </a:lnSpc>
        <a:spcBef>
          <a:spcPct val="0"/>
        </a:spcBef>
        <a:buNone/>
        <a:defRPr sz="3600" b="0" i="1" kern="1200" spc="0" baseline="0">
          <a:solidFill>
            <a:srgbClr val="1E22AA"/>
          </a:solidFill>
          <a:latin typeface="Prometo Medium" panose="020B0704030203060203" pitchFamily="34" charset="0"/>
          <a:ea typeface="+mj-ea"/>
          <a:cs typeface="+mj-cs"/>
        </a:defRPr>
      </a:lvl1pPr>
    </p:titleStyle>
    <p:bodyStyle>
      <a:lvl1pPr marL="0" indent="0" algn="l" defTabSz="914318" rtl="0" eaLnBrk="1" latinLnBrk="0" hangingPunct="1">
        <a:lnSpc>
          <a:spcPct val="150000"/>
        </a:lnSpc>
        <a:spcBef>
          <a:spcPts val="1000"/>
        </a:spcBef>
        <a:buFont typeface="Arial" panose="020B0604020202020204" pitchFamily="34" charset="0"/>
        <a:buNone/>
        <a:defRPr sz="2800" b="0" i="0" kern="1200">
          <a:solidFill>
            <a:schemeClr val="bg2"/>
          </a:solidFill>
          <a:latin typeface="Century Gothic" panose="020B0502020202020204" pitchFamily="34" charset="0"/>
          <a:ea typeface="+mn-ea"/>
          <a:cs typeface="+mn-cs"/>
        </a:defRPr>
      </a:lvl1pPr>
      <a:lvl2pPr marL="0" indent="0" algn="l" defTabSz="914318" rtl="0" eaLnBrk="1" latinLnBrk="0" hangingPunct="1">
        <a:lnSpc>
          <a:spcPct val="150000"/>
        </a:lnSpc>
        <a:spcBef>
          <a:spcPts val="499"/>
        </a:spcBef>
        <a:buFont typeface="Arial" panose="020B0604020202020204" pitchFamily="34" charset="0"/>
        <a:buNone/>
        <a:defRPr sz="1200" kern="1200">
          <a:solidFill>
            <a:srgbClr val="FF5A5A"/>
          </a:solidFill>
          <a:latin typeface="Century Gothic" panose="020B0502020202020204" pitchFamily="34" charset="0"/>
          <a:ea typeface="+mn-ea"/>
          <a:cs typeface="+mn-cs"/>
        </a:defRPr>
      </a:lvl2pPr>
      <a:lvl3pPr marL="0" indent="0" algn="l" defTabSz="914318" rtl="0" eaLnBrk="1" latinLnBrk="0" hangingPunct="1">
        <a:lnSpc>
          <a:spcPct val="150000"/>
        </a:lnSpc>
        <a:spcBef>
          <a:spcPts val="499"/>
        </a:spcBef>
        <a:buFont typeface="Arial" panose="020B0604020202020204" pitchFamily="34" charset="0"/>
        <a:buNone/>
        <a:defRPr sz="1600" b="0" i="0" kern="1200">
          <a:solidFill>
            <a:schemeClr val="bg2"/>
          </a:solidFill>
          <a:latin typeface="Century Gothic" panose="020B0502020202020204" pitchFamily="34" charset="0"/>
          <a:ea typeface="+mn-ea"/>
          <a:cs typeface="+mn-cs"/>
        </a:defRPr>
      </a:lvl3pPr>
      <a:lvl4pPr marL="0" indent="0" algn="l" defTabSz="914318" rtl="0" eaLnBrk="1" latinLnBrk="0" hangingPunct="1">
        <a:lnSpc>
          <a:spcPct val="150000"/>
        </a:lnSpc>
        <a:spcBef>
          <a:spcPts val="499"/>
        </a:spcBef>
        <a:buFont typeface="Arial" panose="020B0604020202020204" pitchFamily="34" charset="0"/>
        <a:buNone/>
        <a:defRPr sz="1400" b="0" i="0" kern="1200">
          <a:solidFill>
            <a:schemeClr val="bg2"/>
          </a:solidFill>
          <a:latin typeface="Century Gothic" panose="020B0502020202020204" pitchFamily="34" charset="0"/>
          <a:ea typeface="+mn-ea"/>
          <a:cs typeface="+mn-cs"/>
        </a:defRPr>
      </a:lvl4pPr>
      <a:lvl5pPr marL="0" indent="0" algn="l" defTabSz="914318" rtl="0" eaLnBrk="1" latinLnBrk="0" hangingPunct="1">
        <a:lnSpc>
          <a:spcPct val="150000"/>
        </a:lnSpc>
        <a:spcBef>
          <a:spcPts val="499"/>
        </a:spcBef>
        <a:buFont typeface="Arial" panose="020B0604020202020204" pitchFamily="34" charset="0"/>
        <a:buNone/>
        <a:defRPr sz="1200" b="0" i="0" kern="1200" baseline="0">
          <a:solidFill>
            <a:schemeClr val="bg2"/>
          </a:solidFill>
          <a:latin typeface="Century Gothic" panose="020B0502020202020204" pitchFamily="34" charset="0"/>
          <a:ea typeface="+mn-ea"/>
          <a:cs typeface="+mn-cs"/>
        </a:defRPr>
      </a:lvl5pPr>
      <a:lvl6pPr marL="2514374"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6pPr>
      <a:lvl7pPr marL="2971534"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7pPr>
      <a:lvl8pPr marL="3428692"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8pPr>
      <a:lvl9pPr marL="3885850"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18" rtl="0" eaLnBrk="1" latinLnBrk="0" hangingPunct="1">
        <a:defRPr sz="1800" kern="1200">
          <a:solidFill>
            <a:schemeClr val="tx1"/>
          </a:solidFill>
          <a:latin typeface="+mn-lt"/>
          <a:ea typeface="+mn-ea"/>
          <a:cs typeface="+mn-cs"/>
        </a:defRPr>
      </a:lvl1pPr>
      <a:lvl2pPr marL="457159" algn="l" defTabSz="914318" rtl="0" eaLnBrk="1" latinLnBrk="0" hangingPunct="1">
        <a:defRPr sz="1800" kern="1200">
          <a:solidFill>
            <a:schemeClr val="tx1"/>
          </a:solidFill>
          <a:latin typeface="+mn-lt"/>
          <a:ea typeface="+mn-ea"/>
          <a:cs typeface="+mn-cs"/>
        </a:defRPr>
      </a:lvl2pPr>
      <a:lvl3pPr marL="914318" algn="l" defTabSz="914318" rtl="0" eaLnBrk="1" latinLnBrk="0" hangingPunct="1">
        <a:defRPr sz="1800" kern="1200">
          <a:solidFill>
            <a:schemeClr val="tx1"/>
          </a:solidFill>
          <a:latin typeface="+mn-lt"/>
          <a:ea typeface="+mn-ea"/>
          <a:cs typeface="+mn-cs"/>
        </a:defRPr>
      </a:lvl3pPr>
      <a:lvl4pPr marL="1371478" algn="l" defTabSz="914318" rtl="0" eaLnBrk="1" latinLnBrk="0" hangingPunct="1">
        <a:defRPr sz="1800" kern="1200">
          <a:solidFill>
            <a:schemeClr val="tx1"/>
          </a:solidFill>
          <a:latin typeface="+mn-lt"/>
          <a:ea typeface="+mn-ea"/>
          <a:cs typeface="+mn-cs"/>
        </a:defRPr>
      </a:lvl4pPr>
      <a:lvl5pPr marL="1828636" algn="l" defTabSz="914318" rtl="0" eaLnBrk="1" latinLnBrk="0" hangingPunct="1">
        <a:defRPr sz="1800" kern="1200">
          <a:solidFill>
            <a:schemeClr val="tx1"/>
          </a:solidFill>
          <a:latin typeface="+mn-lt"/>
          <a:ea typeface="+mn-ea"/>
          <a:cs typeface="+mn-cs"/>
        </a:defRPr>
      </a:lvl5pPr>
      <a:lvl6pPr marL="2285794" algn="l" defTabSz="914318" rtl="0" eaLnBrk="1" latinLnBrk="0" hangingPunct="1">
        <a:defRPr sz="1800" kern="1200">
          <a:solidFill>
            <a:schemeClr val="tx1"/>
          </a:solidFill>
          <a:latin typeface="+mn-lt"/>
          <a:ea typeface="+mn-ea"/>
          <a:cs typeface="+mn-cs"/>
        </a:defRPr>
      </a:lvl6pPr>
      <a:lvl7pPr marL="2742953" algn="l" defTabSz="914318" rtl="0" eaLnBrk="1" latinLnBrk="0" hangingPunct="1">
        <a:defRPr sz="1800" kern="1200">
          <a:solidFill>
            <a:schemeClr val="tx1"/>
          </a:solidFill>
          <a:latin typeface="+mn-lt"/>
          <a:ea typeface="+mn-ea"/>
          <a:cs typeface="+mn-cs"/>
        </a:defRPr>
      </a:lvl7pPr>
      <a:lvl8pPr marL="3200112" algn="l" defTabSz="914318" rtl="0" eaLnBrk="1" latinLnBrk="0" hangingPunct="1">
        <a:defRPr sz="1800" kern="1200">
          <a:solidFill>
            <a:schemeClr val="tx1"/>
          </a:solidFill>
          <a:latin typeface="+mn-lt"/>
          <a:ea typeface="+mn-ea"/>
          <a:cs typeface="+mn-cs"/>
        </a:defRPr>
      </a:lvl8pPr>
      <a:lvl9pPr marL="3657271" algn="l" defTabSz="914318"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0" pos="3840">
          <p15:clr>
            <a:srgbClr val="F26B43"/>
          </p15:clr>
        </p15:guide>
        <p15:guide id="1" orient="horz" pos="2160">
          <p15:clr>
            <a:srgbClr val="F26B43"/>
          </p15:clr>
        </p15:guide>
        <p15:guide id="29" pos="7200">
          <p15:clr>
            <a:srgbClr val="F26B43"/>
          </p15:clr>
        </p15:guide>
        <p15:guide id="48" pos="1005">
          <p15:clr>
            <a:srgbClr val="F26B43"/>
          </p15:clr>
        </p15:guide>
        <p15:guide id="51" orient="horz" pos="1003">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54699" y="1153918"/>
            <a:ext cx="9833429" cy="1028700"/>
          </a:xfrm>
          <a:prstGeom prst="rect">
            <a:avLst/>
          </a:prstGeom>
          <a:effectLst/>
        </p:spPr>
        <p:txBody>
          <a:bodyPr vert="horz" wrap="square" lIns="0" tIns="0" rIns="0" bIns="0" rtlCol="0" anchor="t" anchorCtr="0">
            <a:noAutofit/>
          </a:bodyPr>
          <a:lstStyle/>
          <a:p>
            <a:r>
              <a:rPr lang="en-US"/>
              <a:t>Your Title Here</a:t>
            </a:r>
          </a:p>
        </p:txBody>
      </p:sp>
      <p:sp>
        <p:nvSpPr>
          <p:cNvPr id="3" name="Текст 2"/>
          <p:cNvSpPr>
            <a:spLocks noGrp="1"/>
          </p:cNvSpPr>
          <p:nvPr>
            <p:ph type="body" idx="1"/>
          </p:nvPr>
        </p:nvSpPr>
        <p:spPr>
          <a:xfrm>
            <a:off x="854699" y="2343436"/>
            <a:ext cx="9833429" cy="3429000"/>
          </a:xfrm>
          <a:prstGeom prst="rect">
            <a:avLst/>
          </a:prstGeom>
        </p:spPr>
        <p:txBody>
          <a:bodyPr vert="horz" lIns="0" tIns="0" rIns="0" bIns="0" rtlCol="0">
            <a:normAutofit/>
          </a:bodyPr>
          <a:lstStyle/>
          <a:p>
            <a:pPr lvl="0"/>
            <a:r>
              <a:rPr lang="en-US"/>
              <a:t>Write here subtitle</a:t>
            </a:r>
          </a:p>
          <a:p>
            <a:pPr lvl="1"/>
            <a:r>
              <a:rPr lang="en-US"/>
              <a:t>WRITE HERE SUBTITLE</a:t>
            </a:r>
          </a:p>
          <a:p>
            <a:pPr lvl="1"/>
            <a:endParaRPr lang="en-US"/>
          </a:p>
          <a:p>
            <a:pPr lvl="2"/>
            <a:r>
              <a:rPr lang="en-US"/>
              <a:t>Write here text</a:t>
            </a:r>
          </a:p>
          <a:p>
            <a:pPr lvl="3"/>
            <a:r>
              <a:rPr lang="en-US"/>
              <a:t>Write here text</a:t>
            </a:r>
          </a:p>
          <a:p>
            <a:pPr lvl="4"/>
            <a:r>
              <a:rPr lang="en-US"/>
              <a:t>Write here text </a:t>
            </a:r>
          </a:p>
        </p:txBody>
      </p:sp>
      <p:sp>
        <p:nvSpPr>
          <p:cNvPr id="5" name="Oval 4"/>
          <p:cNvSpPr/>
          <p:nvPr userDrawn="1"/>
        </p:nvSpPr>
        <p:spPr>
          <a:xfrm>
            <a:off x="11432327" y="6318703"/>
            <a:ext cx="370114" cy="370114"/>
          </a:xfrm>
          <a:prstGeom prst="ellipse">
            <a:avLst/>
          </a:prstGeom>
          <a:solidFill>
            <a:srgbClr val="1E22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entury Gothic" panose="020B0502020202020204" pitchFamily="34" charset="0"/>
            </a:endParaRPr>
          </a:p>
        </p:txBody>
      </p:sp>
      <p:sp>
        <p:nvSpPr>
          <p:cNvPr id="6" name="Номер слайда 21"/>
          <p:cNvSpPr>
            <a:spLocks noGrp="1"/>
          </p:cNvSpPr>
          <p:nvPr>
            <p:ph type="sldNum" sz="quarter" idx="4"/>
          </p:nvPr>
        </p:nvSpPr>
        <p:spPr>
          <a:xfrm>
            <a:off x="11360517" y="6390178"/>
            <a:ext cx="513735" cy="227164"/>
          </a:xfrm>
          <a:prstGeom prst="rect">
            <a:avLst/>
          </a:prstGeom>
          <a:noFill/>
        </p:spPr>
        <p:txBody>
          <a:bodyPr vert="horz" wrap="square" lIns="0" tIns="0" rIns="0" bIns="0" rtlCol="0" anchor="ctr"/>
          <a:lstStyle>
            <a:lvl1pPr algn="ctr">
              <a:defRPr sz="803" b="0" i="0">
                <a:solidFill>
                  <a:schemeClr val="bg1"/>
                </a:solidFill>
                <a:latin typeface="Century Gothic" panose="020B0502020202020204" pitchFamily="34" charset="0"/>
                <a:ea typeface="Century Gothic" panose="020B0502020202020204" pitchFamily="34" charset="0"/>
                <a:cs typeface="Arial" panose="020B0604020202020204" pitchFamily="34" charset="0"/>
              </a:defRPr>
            </a:lvl1pPr>
          </a:lstStyle>
          <a:p>
            <a:fld id="{D8D877B3-D348-4611-9BDB-C5374591D951}" type="slidenum">
              <a:rPr lang="en-US" smtClean="0"/>
              <a:pPr/>
              <a:t>‹#›</a:t>
            </a:fld>
            <a:endParaRPr lang="en-US"/>
          </a:p>
        </p:txBody>
      </p:sp>
      <p:pic>
        <p:nvPicPr>
          <p:cNvPr id="7" name="Picture 6">
            <a:extLst>
              <a:ext uri="{FF2B5EF4-FFF2-40B4-BE49-F238E27FC236}">
                <a16:creationId xmlns:a16="http://schemas.microsoft.com/office/drawing/2014/main" id="{963F8FBF-0CA9-7D44-9C23-E0C23578A643}"/>
              </a:ext>
            </a:extLst>
          </p:cNvPr>
          <p:cNvPicPr>
            <a:picLocks noChangeAspect="1"/>
          </p:cNvPicPr>
          <p:nvPr userDrawn="1"/>
        </p:nvPicPr>
        <p:blipFill>
          <a:blip r:embed="rId44" cstate="print">
            <a:extLst>
              <a:ext uri="{28A0092B-C50C-407E-A947-70E740481C1C}">
                <a14:useLocalDpi xmlns:a14="http://schemas.microsoft.com/office/drawing/2010/main" val="0"/>
              </a:ext>
            </a:extLst>
          </a:blip>
          <a:stretch>
            <a:fillRect/>
          </a:stretch>
        </p:blipFill>
        <p:spPr>
          <a:xfrm>
            <a:off x="261430" y="6188662"/>
            <a:ext cx="1378271" cy="643459"/>
          </a:xfrm>
          <a:prstGeom prst="rect">
            <a:avLst/>
          </a:prstGeom>
        </p:spPr>
      </p:pic>
      <p:sp>
        <p:nvSpPr>
          <p:cNvPr id="9" name="Title 1">
            <a:extLst>
              <a:ext uri="{FF2B5EF4-FFF2-40B4-BE49-F238E27FC236}">
                <a16:creationId xmlns:a16="http://schemas.microsoft.com/office/drawing/2014/main" id="{E0CEF597-DB9C-6745-9BD8-58F51E22A892}"/>
              </a:ext>
            </a:extLst>
          </p:cNvPr>
          <p:cNvSpPr txBox="1">
            <a:spLocks/>
          </p:cNvSpPr>
          <p:nvPr userDrawn="1"/>
        </p:nvSpPr>
        <p:spPr>
          <a:xfrm>
            <a:off x="854699" y="589281"/>
            <a:ext cx="4187371" cy="579120"/>
          </a:xfrm>
          <a:prstGeom prst="rect">
            <a:avLst/>
          </a:prstGeom>
        </p:spPr>
        <p:txBody>
          <a:bodyPr lIns="0" tIns="0" rIns="0" bIns="0"/>
          <a:lstStyle>
            <a:lvl1pPr algn="l" defTabSz="914318" rtl="0" eaLnBrk="1" latinLnBrk="0" hangingPunct="1">
              <a:lnSpc>
                <a:spcPct val="75000"/>
              </a:lnSpc>
              <a:spcBef>
                <a:spcPct val="0"/>
              </a:spcBef>
              <a:buNone/>
              <a:defRPr sz="4000" b="0" i="1" kern="1200" spc="0" baseline="0">
                <a:solidFill>
                  <a:srgbClr val="1E22AA"/>
                </a:solidFill>
                <a:latin typeface="Prometo Medium" panose="020B0604030203060203" pitchFamily="34" charset="77"/>
                <a:ea typeface="+mj-ea"/>
                <a:cs typeface="+mj-cs"/>
              </a:defRPr>
            </a:lvl1pPr>
          </a:lstStyle>
          <a:p>
            <a:r>
              <a:rPr lang="en-US" sz="1000" b="0" i="0">
                <a:latin typeface="Century Gothic" panose="020B0502020202020204" pitchFamily="34" charset="0"/>
              </a:rPr>
              <a:t>2022</a:t>
            </a:r>
            <a:r>
              <a:rPr lang="en-US" sz="1000" b="0" i="0" baseline="0">
                <a:latin typeface="Century Gothic" panose="020B0502020202020204" pitchFamily="34" charset="0"/>
              </a:rPr>
              <a:t> NURSING INFORMATICS WORKFORCE SURVEY</a:t>
            </a:r>
            <a:endParaRPr lang="en-US" sz="1000" b="0" i="0">
              <a:latin typeface="Century Gothic" panose="020B0502020202020204" pitchFamily="34" charset="0"/>
            </a:endParaRPr>
          </a:p>
        </p:txBody>
      </p:sp>
      <p:pic>
        <p:nvPicPr>
          <p:cNvPr id="4" name="Picture 3">
            <a:extLst>
              <a:ext uri="{FF2B5EF4-FFF2-40B4-BE49-F238E27FC236}">
                <a16:creationId xmlns:a16="http://schemas.microsoft.com/office/drawing/2014/main" id="{2F78419A-8D80-121E-CB1F-AE0391634E52}"/>
              </a:ext>
            </a:extLst>
          </p:cNvPr>
          <p:cNvPicPr>
            <a:picLocks noChangeAspect="1"/>
          </p:cNvPicPr>
          <p:nvPr userDrawn="1"/>
        </p:nvPicPr>
        <p:blipFill>
          <a:blip r:embed="rId45"/>
          <a:stretch>
            <a:fillRect/>
          </a:stretch>
        </p:blipFill>
        <p:spPr>
          <a:xfrm>
            <a:off x="1589823" y="6362365"/>
            <a:ext cx="1090818" cy="329304"/>
          </a:xfrm>
          <a:prstGeom prst="rect">
            <a:avLst/>
          </a:prstGeom>
        </p:spPr>
      </p:pic>
    </p:spTree>
    <p:extLst>
      <p:ext uri="{BB962C8B-B14F-4D97-AF65-F5344CB8AC3E}">
        <p14:creationId xmlns:p14="http://schemas.microsoft.com/office/powerpoint/2010/main" val="165128691"/>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 id="2147483709" r:id="rId12"/>
    <p:sldLayoutId id="2147483710" r:id="rId13"/>
    <p:sldLayoutId id="2147483711" r:id="rId14"/>
    <p:sldLayoutId id="2147483712" r:id="rId15"/>
    <p:sldLayoutId id="2147483713" r:id="rId16"/>
    <p:sldLayoutId id="2147483714" r:id="rId17"/>
    <p:sldLayoutId id="2147483715" r:id="rId18"/>
    <p:sldLayoutId id="2147483716" r:id="rId19"/>
    <p:sldLayoutId id="2147483717" r:id="rId20"/>
    <p:sldLayoutId id="2147483718" r:id="rId21"/>
    <p:sldLayoutId id="2147483719" r:id="rId22"/>
    <p:sldLayoutId id="2147483720" r:id="rId23"/>
    <p:sldLayoutId id="2147483721" r:id="rId24"/>
    <p:sldLayoutId id="2147483722" r:id="rId25"/>
    <p:sldLayoutId id="2147483723" r:id="rId26"/>
    <p:sldLayoutId id="2147483724" r:id="rId27"/>
    <p:sldLayoutId id="2147483725" r:id="rId28"/>
    <p:sldLayoutId id="2147483726" r:id="rId29"/>
    <p:sldLayoutId id="2147483727" r:id="rId30"/>
    <p:sldLayoutId id="2147483728" r:id="rId31"/>
    <p:sldLayoutId id="2147483729" r:id="rId32"/>
    <p:sldLayoutId id="2147483730" r:id="rId33"/>
    <p:sldLayoutId id="2147483731" r:id="rId34"/>
    <p:sldLayoutId id="2147483732" r:id="rId35"/>
    <p:sldLayoutId id="2147483733" r:id="rId36"/>
    <p:sldLayoutId id="2147483734" r:id="rId37"/>
    <p:sldLayoutId id="2147483735" r:id="rId38"/>
    <p:sldLayoutId id="2147483736" r:id="rId39"/>
    <p:sldLayoutId id="2147483737" r:id="rId40"/>
    <p:sldLayoutId id="2147483738" r:id="rId41"/>
    <p:sldLayoutId id="2147483739" r:id="rId42"/>
  </p:sldLayoutIdLst>
  <p:hf hdr="0" ftr="0"/>
  <p:txStyles>
    <p:titleStyle>
      <a:lvl1pPr algn="l" defTabSz="914318" rtl="0" eaLnBrk="1" latinLnBrk="0" hangingPunct="1">
        <a:lnSpc>
          <a:spcPct val="75000"/>
        </a:lnSpc>
        <a:spcBef>
          <a:spcPct val="0"/>
        </a:spcBef>
        <a:buNone/>
        <a:defRPr sz="3600" b="0" i="1" kern="1200" spc="0" baseline="0">
          <a:solidFill>
            <a:srgbClr val="1E22AA"/>
          </a:solidFill>
          <a:latin typeface="Prometo Medium" panose="020B0704030203060203" pitchFamily="34" charset="0"/>
          <a:ea typeface="+mj-ea"/>
          <a:cs typeface="+mj-cs"/>
        </a:defRPr>
      </a:lvl1pPr>
    </p:titleStyle>
    <p:bodyStyle>
      <a:lvl1pPr marL="0" indent="0" algn="l" defTabSz="914318" rtl="0" eaLnBrk="1" latinLnBrk="0" hangingPunct="1">
        <a:lnSpc>
          <a:spcPct val="150000"/>
        </a:lnSpc>
        <a:spcBef>
          <a:spcPts val="1000"/>
        </a:spcBef>
        <a:buFont typeface="Arial" panose="020B0604020202020204" pitchFamily="34" charset="0"/>
        <a:buNone/>
        <a:defRPr sz="2800" b="0" i="0" kern="1200">
          <a:solidFill>
            <a:schemeClr val="bg2"/>
          </a:solidFill>
          <a:latin typeface="Century Gothic" panose="020B0502020202020204" pitchFamily="34" charset="0"/>
          <a:ea typeface="+mn-ea"/>
          <a:cs typeface="+mn-cs"/>
        </a:defRPr>
      </a:lvl1pPr>
      <a:lvl2pPr marL="0" indent="0" algn="l" defTabSz="914318" rtl="0" eaLnBrk="1" latinLnBrk="0" hangingPunct="1">
        <a:lnSpc>
          <a:spcPct val="150000"/>
        </a:lnSpc>
        <a:spcBef>
          <a:spcPts val="499"/>
        </a:spcBef>
        <a:buFont typeface="Arial" panose="020B0604020202020204" pitchFamily="34" charset="0"/>
        <a:buNone/>
        <a:defRPr sz="1200" kern="1200">
          <a:solidFill>
            <a:srgbClr val="FF5A5A"/>
          </a:solidFill>
          <a:latin typeface="Century Gothic" panose="020B0502020202020204" pitchFamily="34" charset="0"/>
          <a:ea typeface="+mn-ea"/>
          <a:cs typeface="+mn-cs"/>
        </a:defRPr>
      </a:lvl2pPr>
      <a:lvl3pPr marL="0" indent="0" algn="l" defTabSz="914318" rtl="0" eaLnBrk="1" latinLnBrk="0" hangingPunct="1">
        <a:lnSpc>
          <a:spcPct val="150000"/>
        </a:lnSpc>
        <a:spcBef>
          <a:spcPts val="499"/>
        </a:spcBef>
        <a:buFont typeface="Arial" panose="020B0604020202020204" pitchFamily="34" charset="0"/>
        <a:buNone/>
        <a:defRPr sz="1600" b="0" i="0" kern="1200">
          <a:solidFill>
            <a:schemeClr val="bg2"/>
          </a:solidFill>
          <a:latin typeface="Century Gothic" panose="020B0502020202020204" pitchFamily="34" charset="0"/>
          <a:ea typeface="+mn-ea"/>
          <a:cs typeface="+mn-cs"/>
        </a:defRPr>
      </a:lvl3pPr>
      <a:lvl4pPr marL="0" indent="0" algn="l" defTabSz="914318" rtl="0" eaLnBrk="1" latinLnBrk="0" hangingPunct="1">
        <a:lnSpc>
          <a:spcPct val="150000"/>
        </a:lnSpc>
        <a:spcBef>
          <a:spcPts val="499"/>
        </a:spcBef>
        <a:buFont typeface="Arial" panose="020B0604020202020204" pitchFamily="34" charset="0"/>
        <a:buNone/>
        <a:defRPr sz="1400" b="0" i="0" kern="1200">
          <a:solidFill>
            <a:schemeClr val="bg2"/>
          </a:solidFill>
          <a:latin typeface="Century Gothic" panose="020B0502020202020204" pitchFamily="34" charset="0"/>
          <a:ea typeface="+mn-ea"/>
          <a:cs typeface="+mn-cs"/>
        </a:defRPr>
      </a:lvl4pPr>
      <a:lvl5pPr marL="0" indent="0" algn="l" defTabSz="914318" rtl="0" eaLnBrk="1" latinLnBrk="0" hangingPunct="1">
        <a:lnSpc>
          <a:spcPct val="150000"/>
        </a:lnSpc>
        <a:spcBef>
          <a:spcPts val="499"/>
        </a:spcBef>
        <a:buFont typeface="Arial" panose="020B0604020202020204" pitchFamily="34" charset="0"/>
        <a:buNone/>
        <a:defRPr sz="1200" b="0" i="0" kern="1200" baseline="0">
          <a:solidFill>
            <a:schemeClr val="bg2"/>
          </a:solidFill>
          <a:latin typeface="Century Gothic" panose="020B0502020202020204" pitchFamily="34" charset="0"/>
          <a:ea typeface="+mn-ea"/>
          <a:cs typeface="+mn-cs"/>
        </a:defRPr>
      </a:lvl5pPr>
      <a:lvl6pPr marL="2514374"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6pPr>
      <a:lvl7pPr marL="2971534"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7pPr>
      <a:lvl8pPr marL="3428692"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8pPr>
      <a:lvl9pPr marL="3885850"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18" rtl="0" eaLnBrk="1" latinLnBrk="0" hangingPunct="1">
        <a:defRPr sz="1800" kern="1200">
          <a:solidFill>
            <a:schemeClr val="tx1"/>
          </a:solidFill>
          <a:latin typeface="+mn-lt"/>
          <a:ea typeface="+mn-ea"/>
          <a:cs typeface="+mn-cs"/>
        </a:defRPr>
      </a:lvl1pPr>
      <a:lvl2pPr marL="457159" algn="l" defTabSz="914318" rtl="0" eaLnBrk="1" latinLnBrk="0" hangingPunct="1">
        <a:defRPr sz="1800" kern="1200">
          <a:solidFill>
            <a:schemeClr val="tx1"/>
          </a:solidFill>
          <a:latin typeface="+mn-lt"/>
          <a:ea typeface="+mn-ea"/>
          <a:cs typeface="+mn-cs"/>
        </a:defRPr>
      </a:lvl2pPr>
      <a:lvl3pPr marL="914318" algn="l" defTabSz="914318" rtl="0" eaLnBrk="1" latinLnBrk="0" hangingPunct="1">
        <a:defRPr sz="1800" kern="1200">
          <a:solidFill>
            <a:schemeClr val="tx1"/>
          </a:solidFill>
          <a:latin typeface="+mn-lt"/>
          <a:ea typeface="+mn-ea"/>
          <a:cs typeface="+mn-cs"/>
        </a:defRPr>
      </a:lvl3pPr>
      <a:lvl4pPr marL="1371478" algn="l" defTabSz="914318" rtl="0" eaLnBrk="1" latinLnBrk="0" hangingPunct="1">
        <a:defRPr sz="1800" kern="1200">
          <a:solidFill>
            <a:schemeClr val="tx1"/>
          </a:solidFill>
          <a:latin typeface="+mn-lt"/>
          <a:ea typeface="+mn-ea"/>
          <a:cs typeface="+mn-cs"/>
        </a:defRPr>
      </a:lvl4pPr>
      <a:lvl5pPr marL="1828636" algn="l" defTabSz="914318" rtl="0" eaLnBrk="1" latinLnBrk="0" hangingPunct="1">
        <a:defRPr sz="1800" kern="1200">
          <a:solidFill>
            <a:schemeClr val="tx1"/>
          </a:solidFill>
          <a:latin typeface="+mn-lt"/>
          <a:ea typeface="+mn-ea"/>
          <a:cs typeface="+mn-cs"/>
        </a:defRPr>
      </a:lvl5pPr>
      <a:lvl6pPr marL="2285794" algn="l" defTabSz="914318" rtl="0" eaLnBrk="1" latinLnBrk="0" hangingPunct="1">
        <a:defRPr sz="1800" kern="1200">
          <a:solidFill>
            <a:schemeClr val="tx1"/>
          </a:solidFill>
          <a:latin typeface="+mn-lt"/>
          <a:ea typeface="+mn-ea"/>
          <a:cs typeface="+mn-cs"/>
        </a:defRPr>
      </a:lvl6pPr>
      <a:lvl7pPr marL="2742953" algn="l" defTabSz="914318" rtl="0" eaLnBrk="1" latinLnBrk="0" hangingPunct="1">
        <a:defRPr sz="1800" kern="1200">
          <a:solidFill>
            <a:schemeClr val="tx1"/>
          </a:solidFill>
          <a:latin typeface="+mn-lt"/>
          <a:ea typeface="+mn-ea"/>
          <a:cs typeface="+mn-cs"/>
        </a:defRPr>
      </a:lvl7pPr>
      <a:lvl8pPr marL="3200112" algn="l" defTabSz="914318" rtl="0" eaLnBrk="1" latinLnBrk="0" hangingPunct="1">
        <a:defRPr sz="1800" kern="1200">
          <a:solidFill>
            <a:schemeClr val="tx1"/>
          </a:solidFill>
          <a:latin typeface="+mn-lt"/>
          <a:ea typeface="+mn-ea"/>
          <a:cs typeface="+mn-cs"/>
        </a:defRPr>
      </a:lvl8pPr>
      <a:lvl9pPr marL="3657271" algn="l" defTabSz="914318"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0" pos="3840">
          <p15:clr>
            <a:srgbClr val="F26B43"/>
          </p15:clr>
        </p15:guide>
        <p15:guide id="1" orient="horz" pos="2160">
          <p15:clr>
            <a:srgbClr val="F26B43"/>
          </p15:clr>
        </p15:guide>
        <p15:guide id="29" pos="7200">
          <p15:clr>
            <a:srgbClr val="F26B43"/>
          </p15:clr>
        </p15:guide>
        <p15:guide id="48" pos="1005">
          <p15:clr>
            <a:srgbClr val="F26B43"/>
          </p15:clr>
        </p15:guide>
        <p15:guide id="51" orient="horz" pos="1003">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23.xml"/><Relationship Id="rId5" Type="http://schemas.openxmlformats.org/officeDocument/2006/relationships/image" Target="../media/image4.png"/><Relationship Id="rId4" Type="http://schemas.openxmlformats.org/officeDocument/2006/relationships/image" Target="../media/image1.png"/></Relationships>
</file>

<file path=ppt/slides/_rels/slide11.xml.rels><?xml version="1.0" encoding="UTF-8" standalone="yes"?>
<Relationships xmlns="http://schemas.openxmlformats.org/package/2006/relationships"><Relationship Id="rId8" Type="http://schemas.openxmlformats.org/officeDocument/2006/relationships/image" Target="../media/image47.svg"/><Relationship Id="rId3" Type="http://schemas.openxmlformats.org/officeDocument/2006/relationships/image" Target="../media/image42.png"/><Relationship Id="rId7" Type="http://schemas.openxmlformats.org/officeDocument/2006/relationships/image" Target="../media/image46.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45.svg"/><Relationship Id="rId5" Type="http://schemas.openxmlformats.org/officeDocument/2006/relationships/image" Target="../media/image44.png"/><Relationship Id="rId4" Type="http://schemas.openxmlformats.org/officeDocument/2006/relationships/image" Target="../media/image43.sv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23.xml"/><Relationship Id="rId5" Type="http://schemas.openxmlformats.org/officeDocument/2006/relationships/image" Target="../media/image4.png"/><Relationship Id="rId4" Type="http://schemas.openxmlformats.org/officeDocument/2006/relationships/image" Target="../media/image1.png"/></Relationships>
</file>

<file path=ppt/slides/_rels/slide15.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xml"/><Relationship Id="rId1" Type="http://schemas.openxmlformats.org/officeDocument/2006/relationships/slideLayout" Target="../slideLayouts/slideLayout24.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jpeg"/></Relationships>
</file>

<file path=ppt/slides/_rels/slide20.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Layout" Target="../slideLayouts/slideLayout23.xml"/><Relationship Id="rId4" Type="http://schemas.openxmlformats.org/officeDocument/2006/relationships/image" Target="../media/image4.png"/></Relationships>
</file>

<file path=ppt/slides/_rels/slide23.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Layout" Target="../slideLayouts/slideLayout23.xml"/><Relationship Id="rId4" Type="http://schemas.openxmlformats.org/officeDocument/2006/relationships/image" Target="../media/image4.png"/></Relationships>
</file>

<file path=ppt/slides/_rels/slide29.xml.rels><?xml version="1.0" encoding="UTF-8" standalone="yes"?>
<Relationships xmlns="http://schemas.openxmlformats.org/package/2006/relationships"><Relationship Id="rId3" Type="http://schemas.openxmlformats.org/officeDocument/2006/relationships/chart" Target="../charts/chart11.xml"/><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xml"/><Relationship Id="rId1" Type="http://schemas.openxmlformats.org/officeDocument/2006/relationships/slideLayout" Target="../slideLayouts/slideLayout24.xml"/><Relationship Id="rId4" Type="http://schemas.openxmlformats.org/officeDocument/2006/relationships/image" Target="../media/image24.jpeg"/></Relationships>
</file>

<file path=ppt/slides/_rels/slide30.xml.rels><?xml version="1.0" encoding="UTF-8" standalone="yes"?>
<Relationships xmlns="http://schemas.openxmlformats.org/package/2006/relationships"><Relationship Id="rId3" Type="http://schemas.openxmlformats.org/officeDocument/2006/relationships/chart" Target="../charts/chart12.xml"/><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chart" Target="../charts/chart13.xml"/><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chart" Target="../charts/chart14.xml"/><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chart" Target="../charts/chart15.xml"/><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chart" Target="../charts/chart16.xml"/><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chart" Target="../charts/chart17.xml"/><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chart" Target="../charts/chart18.xml"/><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chart" Target="../charts/chart19.xml"/><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chart" Target="../charts/chart20.xml"/><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eg"/><Relationship Id="rId1" Type="http://schemas.openxmlformats.org/officeDocument/2006/relationships/slideLayout" Target="../slideLayouts/slideLayout44.xml"/></Relationships>
</file>

<file path=ppt/slides/_rels/slide4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Layout" Target="../slideLayouts/slideLayout23.xml"/><Relationship Id="rId4" Type="http://schemas.openxmlformats.org/officeDocument/2006/relationships/image" Target="../media/image4.png"/></Relationships>
</file>

<file path=ppt/slides/_rels/slide41.xml.rels><?xml version="1.0" encoding="UTF-8" standalone="yes"?>
<Relationships xmlns="http://schemas.openxmlformats.org/package/2006/relationships"><Relationship Id="rId3" Type="http://schemas.openxmlformats.org/officeDocument/2006/relationships/chart" Target="../charts/chart21.xml"/><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chart" Target="../charts/chart22.xml"/><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chart" Target="../charts/chart23.xml"/><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chart" Target="../charts/chart24.xml"/><Relationship Id="rId2" Type="http://schemas.openxmlformats.org/officeDocument/2006/relationships/notesSlide" Target="../notesSlides/notesSlide35.xml"/><Relationship Id="rId1" Type="http://schemas.openxmlformats.org/officeDocument/2006/relationships/slideLayout" Target="../slideLayouts/slideLayout46.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Layout" Target="../slideLayouts/slideLayout23.xml"/><Relationship Id="rId4" Type="http://schemas.openxmlformats.org/officeDocument/2006/relationships/image" Target="../media/image4.png"/></Relationships>
</file>

<file path=ppt/slides/_rels/slide47.xml.rels><?xml version="1.0" encoding="UTF-8" standalone="yes"?>
<Relationships xmlns="http://schemas.openxmlformats.org/package/2006/relationships"><Relationship Id="rId3" Type="http://schemas.openxmlformats.org/officeDocument/2006/relationships/chart" Target="../charts/chart25.xml"/><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chart" Target="../charts/chart26.xml"/><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chart" Target="../charts/chart27.xml"/><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8" Type="http://schemas.openxmlformats.org/officeDocument/2006/relationships/image" Target="../media/image33.svg"/><Relationship Id="rId13" Type="http://schemas.openxmlformats.org/officeDocument/2006/relationships/image" Target="../media/image38.png"/><Relationship Id="rId3" Type="http://schemas.openxmlformats.org/officeDocument/2006/relationships/image" Target="../media/image28.png"/><Relationship Id="rId7" Type="http://schemas.openxmlformats.org/officeDocument/2006/relationships/image" Target="../media/image32.png"/><Relationship Id="rId12" Type="http://schemas.openxmlformats.org/officeDocument/2006/relationships/image" Target="../media/image37.svg"/><Relationship Id="rId2" Type="http://schemas.openxmlformats.org/officeDocument/2006/relationships/image" Target="../media/image27.png"/><Relationship Id="rId1" Type="http://schemas.openxmlformats.org/officeDocument/2006/relationships/slideLayout" Target="../slideLayouts/slideLayout45.xml"/><Relationship Id="rId6" Type="http://schemas.openxmlformats.org/officeDocument/2006/relationships/image" Target="../media/image31.svg"/><Relationship Id="rId11" Type="http://schemas.openxmlformats.org/officeDocument/2006/relationships/image" Target="../media/image36.png"/><Relationship Id="rId5" Type="http://schemas.openxmlformats.org/officeDocument/2006/relationships/image" Target="../media/image30.png"/><Relationship Id="rId10" Type="http://schemas.openxmlformats.org/officeDocument/2006/relationships/image" Target="../media/image35.svg"/><Relationship Id="rId4" Type="http://schemas.openxmlformats.org/officeDocument/2006/relationships/image" Target="../media/image29.svg"/><Relationship Id="rId9" Type="http://schemas.openxmlformats.org/officeDocument/2006/relationships/image" Target="../media/image34.png"/><Relationship Id="rId14" Type="http://schemas.openxmlformats.org/officeDocument/2006/relationships/image" Target="../media/image39.svg"/></Relationships>
</file>

<file path=ppt/slides/_rels/slide50.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Layout" Target="../slideLayouts/slideLayout23.xml"/><Relationship Id="rId4" Type="http://schemas.openxmlformats.org/officeDocument/2006/relationships/image" Target="../media/image4.png"/></Relationships>
</file>

<file path=ppt/slides/_rels/slide52.xml.rels><?xml version="1.0" encoding="UTF-8" standalone="yes"?>
<Relationships xmlns="http://schemas.openxmlformats.org/package/2006/relationships"><Relationship Id="rId3" Type="http://schemas.openxmlformats.org/officeDocument/2006/relationships/chart" Target="../charts/chart28.xml"/><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3" Type="http://schemas.openxmlformats.org/officeDocument/2006/relationships/chart" Target="../charts/chart29.xml"/><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3" Type="http://schemas.openxmlformats.org/officeDocument/2006/relationships/chart" Target="../charts/chart30.xml"/><Relationship Id="rId2" Type="http://schemas.openxmlformats.org/officeDocument/2006/relationships/notesSlide" Target="../notesSlides/notesSlide43.xml"/><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3" Type="http://schemas.openxmlformats.org/officeDocument/2006/relationships/chart" Target="../charts/chart31.xml"/><Relationship Id="rId2" Type="http://schemas.openxmlformats.org/officeDocument/2006/relationships/notesSlide" Target="../notesSlides/notesSlide44.xml"/><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45.xml"/><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43.xml"/></Relationships>
</file>

<file path=ppt/slides/_rels/slide5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46.xml"/><Relationship Id="rId1" Type="http://schemas.openxmlformats.org/officeDocument/2006/relationships/slideLayout" Target="../slideLayouts/slideLayout1.xml"/><Relationship Id="rId4" Type="http://schemas.microsoft.com/office/2007/relationships/hdphoto" Target="../media/hdphoto1.wdp"/></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hyperlink" Target="mailto:tkwiatkoski@himss.org" TargetMode="External"/><Relationship Id="rId7" Type="http://schemas.openxmlformats.org/officeDocument/2006/relationships/image" Target="../media/image8.png"/><Relationship Id="rId2" Type="http://schemas.openxmlformats.org/officeDocument/2006/relationships/notesSlide" Target="../notesSlides/notesSlide47.xml"/><Relationship Id="rId1" Type="http://schemas.openxmlformats.org/officeDocument/2006/relationships/slideLayout" Target="../slideLayouts/slideLayout2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6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Layout" Target="../slideLayouts/slideLayout23.xml"/><Relationship Id="rId4" Type="http://schemas.openxmlformats.org/officeDocument/2006/relationships/image" Target="../media/image4.png"/></Relationships>
</file>

<file path=ppt/slides/_rels/slide62.xml.rels><?xml version="1.0" encoding="UTF-8" standalone="yes"?>
<Relationships xmlns="http://schemas.openxmlformats.org/package/2006/relationships"><Relationship Id="rId3" Type="http://schemas.openxmlformats.org/officeDocument/2006/relationships/chart" Target="../charts/chart32.xml"/><Relationship Id="rId2" Type="http://schemas.openxmlformats.org/officeDocument/2006/relationships/notesSlide" Target="../notesSlides/notesSlide48.xml"/><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3" Type="http://schemas.openxmlformats.org/officeDocument/2006/relationships/chart" Target="../charts/chart33.xml"/><Relationship Id="rId2" Type="http://schemas.openxmlformats.org/officeDocument/2006/relationships/notesSlide" Target="../notesSlides/notesSlide49.xml"/><Relationship Id="rId1" Type="http://schemas.openxmlformats.org/officeDocument/2006/relationships/slideLayout" Target="../slideLayouts/slideLayout1.xml"/><Relationship Id="rId4" Type="http://schemas.openxmlformats.org/officeDocument/2006/relationships/chart" Target="../charts/chart34.xml"/></Relationships>
</file>

<file path=ppt/slides/_rels/slide64.xml.rels><?xml version="1.0" encoding="UTF-8" standalone="yes"?>
<Relationships xmlns="http://schemas.openxmlformats.org/package/2006/relationships"><Relationship Id="rId3" Type="http://schemas.openxmlformats.org/officeDocument/2006/relationships/chart" Target="../charts/chart35.xml"/><Relationship Id="rId2" Type="http://schemas.openxmlformats.org/officeDocument/2006/relationships/notesSlide" Target="../notesSlides/notesSlide50.xml"/><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3" Type="http://schemas.microsoft.com/office/2018/10/relationships/comments" Target="../comments/modernComment_1F3_D1789000.xml"/><Relationship Id="rId2" Type="http://schemas.openxmlformats.org/officeDocument/2006/relationships/notesSlide" Target="../notesSlides/notesSlide51.xml"/><Relationship Id="rId1" Type="http://schemas.openxmlformats.org/officeDocument/2006/relationships/slideLayout" Target="../slideLayouts/slideLayout1.xml"/><Relationship Id="rId4" Type="http://schemas.openxmlformats.org/officeDocument/2006/relationships/chart" Target="../charts/chart36.xml"/></Relationships>
</file>

<file path=ppt/slides/_rels/slide66.xml.rels><?xml version="1.0" encoding="UTF-8" standalone="yes"?>
<Relationships xmlns="http://schemas.openxmlformats.org/package/2006/relationships"><Relationship Id="rId3" Type="http://schemas.microsoft.com/office/2018/10/relationships/comments" Target="../comments/modernComment_1E8_1B8CF825.xml"/><Relationship Id="rId2" Type="http://schemas.openxmlformats.org/officeDocument/2006/relationships/notesSlide" Target="../notesSlides/notesSlide52.xml"/><Relationship Id="rId1" Type="http://schemas.openxmlformats.org/officeDocument/2006/relationships/slideLayout" Target="../slideLayouts/slideLayout1.xml"/><Relationship Id="rId4" Type="http://schemas.openxmlformats.org/officeDocument/2006/relationships/chart" Target="../charts/chart37.xml"/></Relationships>
</file>

<file path=ppt/slides/_rels/slide67.xml.rels><?xml version="1.0" encoding="UTF-8" standalone="yes"?>
<Relationships xmlns="http://schemas.openxmlformats.org/package/2006/relationships"><Relationship Id="rId3" Type="http://schemas.openxmlformats.org/officeDocument/2006/relationships/chart" Target="../charts/chart38.xml"/><Relationship Id="rId2" Type="http://schemas.openxmlformats.org/officeDocument/2006/relationships/notesSlide" Target="../notesSlides/notesSlide53.xml"/><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3" Type="http://schemas.openxmlformats.org/officeDocument/2006/relationships/chart" Target="../charts/chart39.xml"/><Relationship Id="rId2" Type="http://schemas.openxmlformats.org/officeDocument/2006/relationships/notesSlide" Target="../notesSlides/notesSlide54.xml"/><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3" Type="http://schemas.openxmlformats.org/officeDocument/2006/relationships/chart" Target="../charts/chart40.xml"/><Relationship Id="rId2" Type="http://schemas.openxmlformats.org/officeDocument/2006/relationships/notesSlide" Target="../notesSlides/notesSlide55.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26.xml"/><Relationship Id="rId4" Type="http://schemas.openxmlformats.org/officeDocument/2006/relationships/image" Target="../media/image21.png"/></Relationships>
</file>

<file path=ppt/slides/_rels/slide70.xml.rels><?xml version="1.0" encoding="UTF-8" standalone="yes"?>
<Relationships xmlns="http://schemas.openxmlformats.org/package/2006/relationships"><Relationship Id="rId3" Type="http://schemas.microsoft.com/office/2018/10/relationships/comments" Target="../comments/modernComment_1F6_2AD5B7C7.xml"/><Relationship Id="rId2" Type="http://schemas.openxmlformats.org/officeDocument/2006/relationships/notesSlide" Target="../notesSlides/notesSlide56.xml"/><Relationship Id="rId1" Type="http://schemas.openxmlformats.org/officeDocument/2006/relationships/slideLayout" Target="../slideLayouts/slideLayout1.xml"/><Relationship Id="rId4" Type="http://schemas.openxmlformats.org/officeDocument/2006/relationships/chart" Target="../charts/chart41.xml"/></Relationships>
</file>

<file path=ppt/slides/_rels/slide71.xml.rels><?xml version="1.0" encoding="UTF-8" standalone="yes"?>
<Relationships xmlns="http://schemas.openxmlformats.org/package/2006/relationships"><Relationship Id="rId3" Type="http://schemas.openxmlformats.org/officeDocument/2006/relationships/chart" Target="../charts/chart42.xml"/><Relationship Id="rId2" Type="http://schemas.openxmlformats.org/officeDocument/2006/relationships/notesSlide" Target="../notesSlides/notesSlide57.xml"/><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3" Type="http://schemas.openxmlformats.org/officeDocument/2006/relationships/chart" Target="../charts/chart43.xml"/><Relationship Id="rId2" Type="http://schemas.openxmlformats.org/officeDocument/2006/relationships/notesSlide" Target="../notesSlides/notesSlide58.xml"/><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3" Type="http://schemas.openxmlformats.org/officeDocument/2006/relationships/chart" Target="../charts/chart44.xml"/><Relationship Id="rId2" Type="http://schemas.openxmlformats.org/officeDocument/2006/relationships/notesSlide" Target="../notesSlides/notesSlide59.xml"/><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3" Type="http://schemas.openxmlformats.org/officeDocument/2006/relationships/chart" Target="../charts/chart45.xml"/><Relationship Id="rId2" Type="http://schemas.openxmlformats.org/officeDocument/2006/relationships/notesSlide" Target="../notesSlides/notesSlide60.xml"/><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3" Type="http://schemas.openxmlformats.org/officeDocument/2006/relationships/chart" Target="../charts/chart46.xml"/><Relationship Id="rId2" Type="http://schemas.openxmlformats.org/officeDocument/2006/relationships/notesSlide" Target="../notesSlides/notesSlide61.xml"/><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3" Type="http://schemas.microsoft.com/office/2018/10/relationships/comments" Target="../comments/modernComment_15B_4D6E83AF.xml"/><Relationship Id="rId2" Type="http://schemas.openxmlformats.org/officeDocument/2006/relationships/notesSlide" Target="../notesSlides/notesSlide62.xml"/><Relationship Id="rId1" Type="http://schemas.openxmlformats.org/officeDocument/2006/relationships/slideLayout" Target="../slideLayouts/slideLayout1.xml"/><Relationship Id="rId4" Type="http://schemas.openxmlformats.org/officeDocument/2006/relationships/chart" Target="../charts/chart47.xml"/></Relationships>
</file>

<file path=ppt/slides/_rels/slide77.xml.rels><?xml version="1.0" encoding="UTF-8" standalone="yes"?>
<Relationships xmlns="http://schemas.openxmlformats.org/package/2006/relationships"><Relationship Id="rId3" Type="http://schemas.openxmlformats.org/officeDocument/2006/relationships/chart" Target="../charts/chart48.xml"/><Relationship Id="rId2" Type="http://schemas.openxmlformats.org/officeDocument/2006/relationships/notesSlide" Target="../notesSlides/notesSlide63.xml"/><Relationship Id="rId1" Type="http://schemas.openxmlformats.org/officeDocument/2006/relationships/slideLayout" Target="../slideLayouts/slideLayout46.xml"/></Relationships>
</file>

<file path=ppt/slides/_rels/slide78.xml.rels><?xml version="1.0" encoding="UTF-8" standalone="yes"?>
<Relationships xmlns="http://schemas.openxmlformats.org/package/2006/relationships"><Relationship Id="rId3" Type="http://schemas.openxmlformats.org/officeDocument/2006/relationships/chart" Target="../charts/chart49.xml"/><Relationship Id="rId2" Type="http://schemas.openxmlformats.org/officeDocument/2006/relationships/notesSlide" Target="../notesSlides/notesSlide64.xml"/><Relationship Id="rId1" Type="http://schemas.openxmlformats.org/officeDocument/2006/relationships/slideLayout" Target="../slideLayouts/slideLayout46.xml"/></Relationships>
</file>

<file path=ppt/slides/_rels/slide79.xml.rels><?xml version="1.0" encoding="UTF-8" standalone="yes"?>
<Relationships xmlns="http://schemas.openxmlformats.org/package/2006/relationships"><Relationship Id="rId3" Type="http://schemas.microsoft.com/office/2018/10/relationships/comments" Target="../comments/modernComment_1C5_9125875D.xml"/><Relationship Id="rId2" Type="http://schemas.openxmlformats.org/officeDocument/2006/relationships/notesSlide" Target="../notesSlides/notesSlide65.xml"/><Relationship Id="rId1" Type="http://schemas.openxmlformats.org/officeDocument/2006/relationships/slideLayout" Target="../slideLayouts/slideLayout1.xml"/><Relationship Id="rId4" Type="http://schemas.openxmlformats.org/officeDocument/2006/relationships/chart" Target="../charts/chart50.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chart" Target="../charts/chart51.xml"/><Relationship Id="rId2" Type="http://schemas.openxmlformats.org/officeDocument/2006/relationships/notesSlide" Target="../notesSlides/notesSlide66.xml"/><Relationship Id="rId1" Type="http://schemas.openxmlformats.org/officeDocument/2006/relationships/slideLayout" Target="../slideLayouts/slideLayout1.xml"/></Relationships>
</file>

<file path=ppt/slides/_rels/slide81.xml.rels><?xml version="1.0" encoding="UTF-8" standalone="yes"?>
<Relationships xmlns="http://schemas.openxmlformats.org/package/2006/relationships"><Relationship Id="rId3" Type="http://schemas.openxmlformats.org/officeDocument/2006/relationships/chart" Target="../charts/chart52.xml"/><Relationship Id="rId2" Type="http://schemas.openxmlformats.org/officeDocument/2006/relationships/notesSlide" Target="../notesSlides/notesSlide67.xml"/><Relationship Id="rId1" Type="http://schemas.openxmlformats.org/officeDocument/2006/relationships/slideLayout" Target="../slideLayouts/slideLayout1.xml"/></Relationships>
</file>

<file path=ppt/slides/_rels/slide82.xml.rels><?xml version="1.0" encoding="UTF-8" standalone="yes"?>
<Relationships xmlns="http://schemas.openxmlformats.org/package/2006/relationships"><Relationship Id="rId3" Type="http://schemas.openxmlformats.org/officeDocument/2006/relationships/chart" Target="../charts/chart53.xml"/><Relationship Id="rId2" Type="http://schemas.openxmlformats.org/officeDocument/2006/relationships/notesSlide" Target="../notesSlides/notesSlide68.xml"/><Relationship Id="rId1" Type="http://schemas.openxmlformats.org/officeDocument/2006/relationships/slideLayout" Target="../slideLayouts/slideLayout1.xml"/></Relationships>
</file>

<file path=ppt/slides/_rels/slide83.xml.rels><?xml version="1.0" encoding="UTF-8" standalone="yes"?>
<Relationships xmlns="http://schemas.openxmlformats.org/package/2006/relationships"><Relationship Id="rId3" Type="http://schemas.openxmlformats.org/officeDocument/2006/relationships/chart" Target="../charts/chart54.xml"/><Relationship Id="rId2" Type="http://schemas.openxmlformats.org/officeDocument/2006/relationships/notesSlide" Target="../notesSlides/notesSlide69.xml"/><Relationship Id="rId1" Type="http://schemas.openxmlformats.org/officeDocument/2006/relationships/slideLayout" Target="../slideLayouts/slideLayout1.xml"/></Relationships>
</file>

<file path=ppt/slides/_rels/slide84.xml.rels><?xml version="1.0" encoding="UTF-8" standalone="yes"?>
<Relationships xmlns="http://schemas.openxmlformats.org/package/2006/relationships"><Relationship Id="rId3" Type="http://schemas.openxmlformats.org/officeDocument/2006/relationships/chart" Target="../charts/chart55.xml"/><Relationship Id="rId2" Type="http://schemas.openxmlformats.org/officeDocument/2006/relationships/notesSlide" Target="../notesSlides/notesSlide70.xml"/><Relationship Id="rId1" Type="http://schemas.openxmlformats.org/officeDocument/2006/relationships/slideLayout" Target="../slideLayouts/slideLayout1.xml"/></Relationships>
</file>

<file path=ppt/slides/_rels/slide85.xml.rels><?xml version="1.0" encoding="UTF-8" standalone="yes"?>
<Relationships xmlns="http://schemas.openxmlformats.org/package/2006/relationships"><Relationship Id="rId3" Type="http://schemas.openxmlformats.org/officeDocument/2006/relationships/chart" Target="../charts/chart56.xml"/><Relationship Id="rId2" Type="http://schemas.openxmlformats.org/officeDocument/2006/relationships/notesSlide" Target="../notesSlides/notesSlide71.xml"/><Relationship Id="rId1" Type="http://schemas.openxmlformats.org/officeDocument/2006/relationships/slideLayout" Target="../slideLayouts/slideLayout1.xml"/></Relationships>
</file>

<file path=ppt/slides/_rels/slide86.xml.rels><?xml version="1.0" encoding="UTF-8" standalone="yes"?>
<Relationships xmlns="http://schemas.openxmlformats.org/package/2006/relationships"><Relationship Id="rId3" Type="http://schemas.openxmlformats.org/officeDocument/2006/relationships/chart" Target="../charts/chart57.xml"/><Relationship Id="rId2" Type="http://schemas.openxmlformats.org/officeDocument/2006/relationships/notesSlide" Target="../notesSlides/notesSlide72.xml"/><Relationship Id="rId1" Type="http://schemas.openxmlformats.org/officeDocument/2006/relationships/slideLayout" Target="../slideLayouts/slideLayout1.xml"/></Relationships>
</file>

<file path=ppt/slides/_rels/slide87.xml.rels><?xml version="1.0" encoding="UTF-8" standalone="yes"?>
<Relationships xmlns="http://schemas.openxmlformats.org/package/2006/relationships"><Relationship Id="rId3" Type="http://schemas.microsoft.com/office/2018/10/relationships/comments" Target="../comments/modernComment_167_100DBD0F.xml"/><Relationship Id="rId2" Type="http://schemas.openxmlformats.org/officeDocument/2006/relationships/notesSlide" Target="../notesSlides/notesSlide73.xml"/><Relationship Id="rId1" Type="http://schemas.openxmlformats.org/officeDocument/2006/relationships/slideLayout" Target="../slideLayouts/slideLayout1.xml"/><Relationship Id="rId4" Type="http://schemas.openxmlformats.org/officeDocument/2006/relationships/chart" Target="../charts/chart58.xml"/></Relationships>
</file>

<file path=ppt/slides/_rels/slide88.xml.rels><?xml version="1.0" encoding="UTF-8" standalone="yes"?>
<Relationships xmlns="http://schemas.openxmlformats.org/package/2006/relationships"><Relationship Id="rId3" Type="http://schemas.microsoft.com/office/2018/10/relationships/comments" Target="../comments/modernComment_17E_304E5CDF.xml"/><Relationship Id="rId2" Type="http://schemas.openxmlformats.org/officeDocument/2006/relationships/notesSlide" Target="../notesSlides/notesSlide74.xml"/><Relationship Id="rId1" Type="http://schemas.openxmlformats.org/officeDocument/2006/relationships/slideLayout" Target="../slideLayouts/slideLayout1.xml"/><Relationship Id="rId4" Type="http://schemas.openxmlformats.org/officeDocument/2006/relationships/chart" Target="../charts/chart59.xml"/></Relationships>
</file>

<file path=ppt/slides/_rels/slide89.xml.rels><?xml version="1.0" encoding="UTF-8" standalone="yes"?>
<Relationships xmlns="http://schemas.openxmlformats.org/package/2006/relationships"><Relationship Id="rId3" Type="http://schemas.microsoft.com/office/2018/10/relationships/comments" Target="../comments/modernComment_1F0_D521B604.xml"/><Relationship Id="rId2" Type="http://schemas.openxmlformats.org/officeDocument/2006/relationships/notesSlide" Target="../notesSlides/notesSlide75.xml"/><Relationship Id="rId1" Type="http://schemas.openxmlformats.org/officeDocument/2006/relationships/slideLayout" Target="../slideLayouts/slideLayout1.xml"/><Relationship Id="rId4" Type="http://schemas.openxmlformats.org/officeDocument/2006/relationships/chart" Target="../charts/chart60.xml"/></Relationships>
</file>

<file path=ppt/slides/_rels/slide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chart" Target="../charts/chart61.xml"/><Relationship Id="rId2" Type="http://schemas.openxmlformats.org/officeDocument/2006/relationships/notesSlide" Target="../notesSlides/notesSlide76.xml"/><Relationship Id="rId1" Type="http://schemas.openxmlformats.org/officeDocument/2006/relationships/slideLayout" Target="../slideLayouts/slideLayout1.xml"/></Relationships>
</file>

<file path=ppt/slides/_rels/slide91.xml.rels><?xml version="1.0" encoding="UTF-8" standalone="yes"?>
<Relationships xmlns="http://schemas.openxmlformats.org/package/2006/relationships"><Relationship Id="rId3" Type="http://schemas.openxmlformats.org/officeDocument/2006/relationships/chart" Target="../charts/chart62.xml"/><Relationship Id="rId2" Type="http://schemas.openxmlformats.org/officeDocument/2006/relationships/notesSlide" Target="../notesSlides/notesSlide77.xml"/><Relationship Id="rId1" Type="http://schemas.openxmlformats.org/officeDocument/2006/relationships/slideLayout" Target="../slideLayouts/slideLayout1.xml"/></Relationships>
</file>

<file path=ppt/slides/_rels/slide9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Layout" Target="../slideLayouts/slideLayout23.xml"/><Relationship Id="rId4" Type="http://schemas.openxmlformats.org/officeDocument/2006/relationships/image" Target="../media/image4.png"/></Relationships>
</file>

<file path=ppt/slides/_rels/slide93.xml.rels><?xml version="1.0" encoding="UTF-8" standalone="yes"?>
<Relationships xmlns="http://schemas.openxmlformats.org/package/2006/relationships"><Relationship Id="rId3" Type="http://schemas.openxmlformats.org/officeDocument/2006/relationships/chart" Target="../charts/chart63.xml"/><Relationship Id="rId2" Type="http://schemas.openxmlformats.org/officeDocument/2006/relationships/notesSlide" Target="../notesSlides/notesSlide78.xml"/><Relationship Id="rId1" Type="http://schemas.openxmlformats.org/officeDocument/2006/relationships/slideLayout" Target="../slideLayouts/slideLayout1.xml"/></Relationships>
</file>

<file path=ppt/slides/_rels/slide94.xml.rels><?xml version="1.0" encoding="UTF-8" standalone="yes"?>
<Relationships xmlns="http://schemas.openxmlformats.org/package/2006/relationships"><Relationship Id="rId3" Type="http://schemas.openxmlformats.org/officeDocument/2006/relationships/chart" Target="../charts/chart64.xml"/><Relationship Id="rId2" Type="http://schemas.openxmlformats.org/officeDocument/2006/relationships/notesSlide" Target="../notesSlides/notesSlide79.xml"/><Relationship Id="rId1" Type="http://schemas.openxmlformats.org/officeDocument/2006/relationships/slideLayout" Target="../slideLayouts/slideLayout1.xml"/></Relationships>
</file>

<file path=ppt/slides/_rels/slide95.xml.rels><?xml version="1.0" encoding="UTF-8" standalone="yes"?>
<Relationships xmlns="http://schemas.openxmlformats.org/package/2006/relationships"><Relationship Id="rId3" Type="http://schemas.openxmlformats.org/officeDocument/2006/relationships/chart" Target="../charts/chart65.xml"/><Relationship Id="rId2" Type="http://schemas.openxmlformats.org/officeDocument/2006/relationships/notesSlide" Target="../notesSlides/notesSlide80.xml"/><Relationship Id="rId1" Type="http://schemas.openxmlformats.org/officeDocument/2006/relationships/slideLayout" Target="../slideLayouts/slideLayout1.xml"/></Relationships>
</file>

<file path=ppt/slides/_rels/slide96.xml.rels><?xml version="1.0" encoding="UTF-8" standalone="yes"?>
<Relationships xmlns="http://schemas.openxmlformats.org/package/2006/relationships"><Relationship Id="rId3" Type="http://schemas.openxmlformats.org/officeDocument/2006/relationships/chart" Target="../charts/chart66.xml"/><Relationship Id="rId2" Type="http://schemas.openxmlformats.org/officeDocument/2006/relationships/notesSlide" Target="../notesSlides/notesSlide81.xml"/><Relationship Id="rId1" Type="http://schemas.openxmlformats.org/officeDocument/2006/relationships/slideLayout" Target="../slideLayouts/slideLayout1.xml"/></Relationships>
</file>

<file path=ppt/slides/_rels/slide97.xml.rels><?xml version="1.0" encoding="UTF-8" standalone="yes"?>
<Relationships xmlns="http://schemas.openxmlformats.org/package/2006/relationships"><Relationship Id="rId3" Type="http://schemas.openxmlformats.org/officeDocument/2006/relationships/chart" Target="../charts/chart67.xml"/><Relationship Id="rId2" Type="http://schemas.openxmlformats.org/officeDocument/2006/relationships/notesSlide" Target="../notesSlides/notesSlide82.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790334" y="4786560"/>
            <a:ext cx="4289666" cy="707886"/>
          </a:xfrm>
          <a:prstGeom prst="rect">
            <a:avLst/>
          </a:prstGeom>
          <a:noFill/>
        </p:spPr>
        <p:txBody>
          <a:bodyPr wrap="square" rtlCol="0">
            <a:spAutoFit/>
          </a:bodyPr>
          <a:lstStyle/>
          <a:p>
            <a:r>
              <a:rPr lang="en-US" sz="2000">
                <a:solidFill>
                  <a:schemeClr val="accent2"/>
                </a:solidFill>
                <a:latin typeface="Prometo Medium" panose="020B0704030203060203" pitchFamily="34" charset="0"/>
              </a:rPr>
              <a:t>HIMSS Nursing Informatics Community Webinar</a:t>
            </a:r>
          </a:p>
        </p:txBody>
      </p:sp>
      <p:sp>
        <p:nvSpPr>
          <p:cNvPr id="15" name="TextBox 14"/>
          <p:cNvSpPr txBox="1"/>
          <p:nvPr/>
        </p:nvSpPr>
        <p:spPr>
          <a:xfrm>
            <a:off x="790334" y="5494446"/>
            <a:ext cx="3811712" cy="323165"/>
          </a:xfrm>
          <a:prstGeom prst="rect">
            <a:avLst/>
          </a:prstGeom>
          <a:noFill/>
        </p:spPr>
        <p:txBody>
          <a:bodyPr wrap="square" rtlCol="0">
            <a:spAutoFit/>
          </a:bodyPr>
          <a:lstStyle/>
          <a:p>
            <a:r>
              <a:rPr lang="en-US" sz="1500">
                <a:solidFill>
                  <a:schemeClr val="bg1"/>
                </a:solidFill>
              </a:rPr>
              <a:t>May 17, 2023</a:t>
            </a:r>
          </a:p>
        </p:txBody>
      </p:sp>
      <p:sp>
        <p:nvSpPr>
          <p:cNvPr id="2" name="Title 1">
            <a:extLst>
              <a:ext uri="{FF2B5EF4-FFF2-40B4-BE49-F238E27FC236}">
                <a16:creationId xmlns:a16="http://schemas.microsoft.com/office/drawing/2014/main" id="{7B5BCAEB-30CC-9F4F-9DB7-5064FEC8C665}"/>
              </a:ext>
            </a:extLst>
          </p:cNvPr>
          <p:cNvSpPr>
            <a:spLocks noGrp="1"/>
          </p:cNvSpPr>
          <p:nvPr>
            <p:ph type="title"/>
          </p:nvPr>
        </p:nvSpPr>
        <p:spPr>
          <a:xfrm>
            <a:off x="800100" y="2429006"/>
            <a:ext cx="10591800" cy="999994"/>
          </a:xfrm>
        </p:spPr>
        <p:txBody>
          <a:bodyPr/>
          <a:lstStyle/>
          <a:p>
            <a:r>
              <a:rPr lang="en-US">
                <a:latin typeface="Prometo Medium"/>
                <a:cs typeface="Prometo Medium"/>
              </a:rPr>
              <a:t>Insights from the 2022 HIMSS Nursing Informatics Workforce Survey: Exploring the Current State and Future of Nursing Informatics</a:t>
            </a:r>
          </a:p>
        </p:txBody>
      </p:sp>
    </p:spTree>
    <p:extLst>
      <p:ext uri="{BB962C8B-B14F-4D97-AF65-F5344CB8AC3E}">
        <p14:creationId xmlns:p14="http://schemas.microsoft.com/office/powerpoint/2010/main" val="44574033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0B91C91-F1C8-434E-9F3B-B15A99D4B278}"/>
              </a:ext>
            </a:extLst>
          </p:cNvPr>
          <p:cNvSpPr/>
          <p:nvPr/>
        </p:nvSpPr>
        <p:spPr>
          <a:xfrm>
            <a:off x="287079" y="6220047"/>
            <a:ext cx="1669312" cy="542260"/>
          </a:xfrm>
          <a:prstGeom prst="rect">
            <a:avLst/>
          </a:prstGeom>
          <a:solidFill>
            <a:srgbClr val="1E22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CA872682-DA14-D041-A064-D9EB293A4BE3}"/>
              </a:ext>
            </a:extLst>
          </p:cNvPr>
          <p:cNvSpPr/>
          <p:nvPr/>
        </p:nvSpPr>
        <p:spPr>
          <a:xfrm>
            <a:off x="10451804" y="6220047"/>
            <a:ext cx="1669312" cy="542260"/>
          </a:xfrm>
          <a:prstGeom prst="rect">
            <a:avLst/>
          </a:prstGeom>
          <a:solidFill>
            <a:srgbClr val="1E22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0" name="Group 19">
            <a:extLst>
              <a:ext uri="{FF2B5EF4-FFF2-40B4-BE49-F238E27FC236}">
                <a16:creationId xmlns:a16="http://schemas.microsoft.com/office/drawing/2014/main" id="{B15ED1B1-E5A8-FA4E-B990-987BD713B384}"/>
              </a:ext>
            </a:extLst>
          </p:cNvPr>
          <p:cNvGrpSpPr/>
          <p:nvPr/>
        </p:nvGrpSpPr>
        <p:grpSpPr>
          <a:xfrm>
            <a:off x="10752013" y="10633"/>
            <a:ext cx="1439987" cy="6858000"/>
            <a:chOff x="1650797" y="10633"/>
            <a:chExt cx="1439987" cy="6858000"/>
          </a:xfrm>
        </p:grpSpPr>
        <p:pic>
          <p:nvPicPr>
            <p:cNvPr id="21" name="Picture Placeholder 4">
              <a:extLst>
                <a:ext uri="{FF2B5EF4-FFF2-40B4-BE49-F238E27FC236}">
                  <a16:creationId xmlns:a16="http://schemas.microsoft.com/office/drawing/2014/main" id="{299D73CA-A2E6-7A44-A68F-3D064F9FCA7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848" t="34591" r="58597"/>
            <a:stretch/>
          </p:blipFill>
          <p:spPr>
            <a:xfrm>
              <a:off x="1650797" y="4097799"/>
              <a:ext cx="1418909" cy="2770834"/>
            </a:xfrm>
            <a:prstGeom prst="rect">
              <a:avLst/>
            </a:prstGeom>
            <a:noFill/>
          </p:spPr>
        </p:pic>
        <p:pic>
          <p:nvPicPr>
            <p:cNvPr id="22" name="Picture Placeholder 4">
              <a:extLst>
                <a:ext uri="{FF2B5EF4-FFF2-40B4-BE49-F238E27FC236}">
                  <a16:creationId xmlns:a16="http://schemas.microsoft.com/office/drawing/2014/main" id="{A71C2BC1-4156-8E43-B54E-90999A9E2DF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848" t="34591" r="58098"/>
            <a:stretch/>
          </p:blipFill>
          <p:spPr>
            <a:xfrm>
              <a:off x="1650797" y="1345455"/>
              <a:ext cx="1439987" cy="2770834"/>
            </a:xfrm>
            <a:prstGeom prst="rect">
              <a:avLst/>
            </a:prstGeom>
            <a:noFill/>
          </p:spPr>
        </p:pic>
        <p:pic>
          <p:nvPicPr>
            <p:cNvPr id="23" name="Picture Placeholder 4">
              <a:extLst>
                <a:ext uri="{FF2B5EF4-FFF2-40B4-BE49-F238E27FC236}">
                  <a16:creationId xmlns:a16="http://schemas.microsoft.com/office/drawing/2014/main" id="{22CF91D4-4B2D-574B-92FC-60E3600F5C0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848" t="68147" r="58098"/>
            <a:stretch/>
          </p:blipFill>
          <p:spPr>
            <a:xfrm>
              <a:off x="1650797" y="10633"/>
              <a:ext cx="1439987" cy="1349350"/>
            </a:xfrm>
            <a:prstGeom prst="rect">
              <a:avLst/>
            </a:prstGeom>
            <a:noFill/>
          </p:spPr>
        </p:pic>
      </p:grpSp>
      <p:grpSp>
        <p:nvGrpSpPr>
          <p:cNvPr id="24" name="Group 23">
            <a:extLst>
              <a:ext uri="{FF2B5EF4-FFF2-40B4-BE49-F238E27FC236}">
                <a16:creationId xmlns:a16="http://schemas.microsoft.com/office/drawing/2014/main" id="{229878DD-B768-934C-AA5A-46893C2EA9E1}"/>
              </a:ext>
            </a:extLst>
          </p:cNvPr>
          <p:cNvGrpSpPr/>
          <p:nvPr/>
        </p:nvGrpSpPr>
        <p:grpSpPr>
          <a:xfrm>
            <a:off x="8391839" y="10633"/>
            <a:ext cx="2331719" cy="6858000"/>
            <a:chOff x="1650797" y="10633"/>
            <a:chExt cx="2331719" cy="6858000"/>
          </a:xfrm>
        </p:grpSpPr>
        <p:pic>
          <p:nvPicPr>
            <p:cNvPr id="25" name="Picture Placeholder 4">
              <a:extLst>
                <a:ext uri="{FF2B5EF4-FFF2-40B4-BE49-F238E27FC236}">
                  <a16:creationId xmlns:a16="http://schemas.microsoft.com/office/drawing/2014/main" id="{1BAC1E0A-0907-1A4D-9422-90F2149911E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848" t="34591" r="37010"/>
            <a:stretch/>
          </p:blipFill>
          <p:spPr>
            <a:xfrm>
              <a:off x="1650797" y="4097799"/>
              <a:ext cx="2331719" cy="2770834"/>
            </a:xfrm>
            <a:prstGeom prst="rect">
              <a:avLst/>
            </a:prstGeom>
            <a:noFill/>
          </p:spPr>
        </p:pic>
        <p:pic>
          <p:nvPicPr>
            <p:cNvPr id="26" name="Picture Placeholder 4">
              <a:extLst>
                <a:ext uri="{FF2B5EF4-FFF2-40B4-BE49-F238E27FC236}">
                  <a16:creationId xmlns:a16="http://schemas.microsoft.com/office/drawing/2014/main" id="{E65B9CA3-2FDA-E442-915E-9C16ECDA1BE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848" t="34591" r="37010"/>
            <a:stretch/>
          </p:blipFill>
          <p:spPr>
            <a:xfrm>
              <a:off x="1650797" y="1345455"/>
              <a:ext cx="2331719" cy="2770834"/>
            </a:xfrm>
            <a:prstGeom prst="rect">
              <a:avLst/>
            </a:prstGeom>
            <a:noFill/>
          </p:spPr>
        </p:pic>
        <p:pic>
          <p:nvPicPr>
            <p:cNvPr id="27" name="Picture Placeholder 4">
              <a:extLst>
                <a:ext uri="{FF2B5EF4-FFF2-40B4-BE49-F238E27FC236}">
                  <a16:creationId xmlns:a16="http://schemas.microsoft.com/office/drawing/2014/main" id="{A524B5C4-0ADA-9345-9014-50D5F9DAAD7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848" t="68147" r="37010"/>
            <a:stretch/>
          </p:blipFill>
          <p:spPr>
            <a:xfrm>
              <a:off x="1650797" y="10633"/>
              <a:ext cx="2331719" cy="1349350"/>
            </a:xfrm>
            <a:prstGeom prst="rect">
              <a:avLst/>
            </a:prstGeom>
            <a:noFill/>
          </p:spPr>
        </p:pic>
      </p:grpSp>
      <p:grpSp>
        <p:nvGrpSpPr>
          <p:cNvPr id="5" name="Group 4">
            <a:extLst>
              <a:ext uri="{FF2B5EF4-FFF2-40B4-BE49-F238E27FC236}">
                <a16:creationId xmlns:a16="http://schemas.microsoft.com/office/drawing/2014/main" id="{771D0EE8-6CA4-E442-8E7A-5149D9099E5E}"/>
              </a:ext>
            </a:extLst>
          </p:cNvPr>
          <p:cNvGrpSpPr/>
          <p:nvPr/>
        </p:nvGrpSpPr>
        <p:grpSpPr>
          <a:xfrm>
            <a:off x="1650797" y="10633"/>
            <a:ext cx="2331719" cy="6858000"/>
            <a:chOff x="1650797" y="10633"/>
            <a:chExt cx="2331719" cy="6858000"/>
          </a:xfrm>
        </p:grpSpPr>
        <p:pic>
          <p:nvPicPr>
            <p:cNvPr id="13" name="Picture Placeholder 4">
              <a:extLst>
                <a:ext uri="{FF2B5EF4-FFF2-40B4-BE49-F238E27FC236}">
                  <a16:creationId xmlns:a16="http://schemas.microsoft.com/office/drawing/2014/main" id="{E9D235FA-A84C-D646-9627-308AEFCB1F5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848" t="34591" r="37010"/>
            <a:stretch/>
          </p:blipFill>
          <p:spPr>
            <a:xfrm>
              <a:off x="1650797" y="4097799"/>
              <a:ext cx="2331719" cy="2770834"/>
            </a:xfrm>
            <a:prstGeom prst="rect">
              <a:avLst/>
            </a:prstGeom>
            <a:noFill/>
          </p:spPr>
        </p:pic>
        <p:pic>
          <p:nvPicPr>
            <p:cNvPr id="14" name="Picture Placeholder 4">
              <a:extLst>
                <a:ext uri="{FF2B5EF4-FFF2-40B4-BE49-F238E27FC236}">
                  <a16:creationId xmlns:a16="http://schemas.microsoft.com/office/drawing/2014/main" id="{45222D79-89AF-EE42-BA83-7E6D13E00DE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848" t="34591" r="37010"/>
            <a:stretch/>
          </p:blipFill>
          <p:spPr>
            <a:xfrm>
              <a:off x="1650797" y="1345455"/>
              <a:ext cx="2331719" cy="2770834"/>
            </a:xfrm>
            <a:prstGeom prst="rect">
              <a:avLst/>
            </a:prstGeom>
            <a:noFill/>
          </p:spPr>
        </p:pic>
        <p:pic>
          <p:nvPicPr>
            <p:cNvPr id="15" name="Picture Placeholder 4">
              <a:extLst>
                <a:ext uri="{FF2B5EF4-FFF2-40B4-BE49-F238E27FC236}">
                  <a16:creationId xmlns:a16="http://schemas.microsoft.com/office/drawing/2014/main" id="{B207D0BE-F6D3-A740-B4E7-273D5B55138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848" t="68147" r="37010"/>
            <a:stretch/>
          </p:blipFill>
          <p:spPr>
            <a:xfrm>
              <a:off x="1650797" y="10633"/>
              <a:ext cx="2331719" cy="1349350"/>
            </a:xfrm>
            <a:prstGeom prst="rect">
              <a:avLst/>
            </a:prstGeom>
            <a:noFill/>
          </p:spPr>
        </p:pic>
      </p:grpSp>
      <p:sp>
        <p:nvSpPr>
          <p:cNvPr id="2" name="Oval 1">
            <a:extLst>
              <a:ext uri="{FF2B5EF4-FFF2-40B4-BE49-F238E27FC236}">
                <a16:creationId xmlns:a16="http://schemas.microsoft.com/office/drawing/2014/main" id="{05958384-DE00-AF43-9E00-9814BC223DB7}"/>
              </a:ext>
            </a:extLst>
          </p:cNvPr>
          <p:cNvSpPr/>
          <p:nvPr/>
        </p:nvSpPr>
        <p:spPr>
          <a:xfrm>
            <a:off x="1873016" y="-663864"/>
            <a:ext cx="8578788" cy="8578788"/>
          </a:xfrm>
          <a:prstGeom prst="ellipse">
            <a:avLst/>
          </a:prstGeom>
          <a:solidFill>
            <a:srgbClr val="1E22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6">
            <a:extLst>
              <a:ext uri="{FF2B5EF4-FFF2-40B4-BE49-F238E27FC236}">
                <a16:creationId xmlns:a16="http://schemas.microsoft.com/office/drawing/2014/main" id="{E13BDEFF-F01B-BA4B-B2E7-D1118058303B}"/>
              </a:ext>
            </a:extLst>
          </p:cNvPr>
          <p:cNvSpPr>
            <a:spLocks noGrp="1"/>
          </p:cNvSpPr>
          <p:nvPr>
            <p:ph type="title"/>
          </p:nvPr>
        </p:nvSpPr>
        <p:spPr>
          <a:xfrm>
            <a:off x="1873016" y="2733809"/>
            <a:ext cx="8578788" cy="1783443"/>
          </a:xfrm>
        </p:spPr>
        <p:txBody>
          <a:bodyPr lIns="457200" tIns="0" rIns="457200" anchor="ctr"/>
          <a:lstStyle/>
          <a:p>
            <a:pPr algn="ctr"/>
            <a:r>
              <a:rPr lang="en-US" sz="7200">
                <a:solidFill>
                  <a:srgbClr val="FFFFFF"/>
                </a:solidFill>
              </a:rPr>
              <a:t>Background &amp; Overview</a:t>
            </a:r>
          </a:p>
        </p:txBody>
      </p:sp>
      <p:grpSp>
        <p:nvGrpSpPr>
          <p:cNvPr id="16" name="Group 15">
            <a:extLst>
              <a:ext uri="{FF2B5EF4-FFF2-40B4-BE49-F238E27FC236}">
                <a16:creationId xmlns:a16="http://schemas.microsoft.com/office/drawing/2014/main" id="{E8E6D081-9F02-644F-8A86-DDF3E5542BE8}"/>
              </a:ext>
            </a:extLst>
          </p:cNvPr>
          <p:cNvGrpSpPr/>
          <p:nvPr/>
        </p:nvGrpSpPr>
        <p:grpSpPr>
          <a:xfrm>
            <a:off x="0" y="10633"/>
            <a:ext cx="1611456" cy="6858000"/>
            <a:chOff x="2371060" y="10633"/>
            <a:chExt cx="1611456" cy="6858000"/>
          </a:xfrm>
        </p:grpSpPr>
        <p:pic>
          <p:nvPicPr>
            <p:cNvPr id="17" name="Picture Placeholder 4">
              <a:extLst>
                <a:ext uri="{FF2B5EF4-FFF2-40B4-BE49-F238E27FC236}">
                  <a16:creationId xmlns:a16="http://schemas.microsoft.com/office/drawing/2014/main" id="{97CF828B-39D8-7942-A5E0-C908A6D010D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4881" t="34591" r="37010"/>
            <a:stretch/>
          </p:blipFill>
          <p:spPr>
            <a:xfrm>
              <a:off x="2371060" y="4097799"/>
              <a:ext cx="1611456" cy="2770834"/>
            </a:xfrm>
            <a:prstGeom prst="rect">
              <a:avLst/>
            </a:prstGeom>
            <a:noFill/>
          </p:spPr>
        </p:pic>
        <p:pic>
          <p:nvPicPr>
            <p:cNvPr id="18" name="Picture Placeholder 4">
              <a:extLst>
                <a:ext uri="{FF2B5EF4-FFF2-40B4-BE49-F238E27FC236}">
                  <a16:creationId xmlns:a16="http://schemas.microsoft.com/office/drawing/2014/main" id="{187C1FE0-F7A4-E242-BB3D-D9E897C272E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4881" t="34591" r="37010"/>
            <a:stretch/>
          </p:blipFill>
          <p:spPr>
            <a:xfrm>
              <a:off x="2371060" y="1345455"/>
              <a:ext cx="1611456" cy="2770834"/>
            </a:xfrm>
            <a:prstGeom prst="rect">
              <a:avLst/>
            </a:prstGeom>
            <a:noFill/>
          </p:spPr>
        </p:pic>
        <p:pic>
          <p:nvPicPr>
            <p:cNvPr id="19" name="Picture Placeholder 4">
              <a:extLst>
                <a:ext uri="{FF2B5EF4-FFF2-40B4-BE49-F238E27FC236}">
                  <a16:creationId xmlns:a16="http://schemas.microsoft.com/office/drawing/2014/main" id="{63EB2BD3-B093-7845-9673-F03B3F1871A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4881" t="68147" r="37010"/>
            <a:stretch/>
          </p:blipFill>
          <p:spPr>
            <a:xfrm>
              <a:off x="2371060" y="10633"/>
              <a:ext cx="1611456" cy="1349350"/>
            </a:xfrm>
            <a:prstGeom prst="rect">
              <a:avLst/>
            </a:prstGeom>
            <a:noFill/>
          </p:spPr>
        </p:pic>
      </p:grpSp>
      <p:grpSp>
        <p:nvGrpSpPr>
          <p:cNvPr id="3" name="Group 2">
            <a:extLst>
              <a:ext uri="{FF2B5EF4-FFF2-40B4-BE49-F238E27FC236}">
                <a16:creationId xmlns:a16="http://schemas.microsoft.com/office/drawing/2014/main" id="{54C3A8D3-5F65-0E41-9074-0D4007937608}"/>
              </a:ext>
            </a:extLst>
          </p:cNvPr>
          <p:cNvGrpSpPr/>
          <p:nvPr/>
        </p:nvGrpSpPr>
        <p:grpSpPr>
          <a:xfrm>
            <a:off x="5294450" y="6188662"/>
            <a:ext cx="1378271" cy="643459"/>
            <a:chOff x="261430" y="6188662"/>
            <a:chExt cx="1378271" cy="643459"/>
          </a:xfrm>
        </p:grpSpPr>
        <p:pic>
          <p:nvPicPr>
            <p:cNvPr id="29" name="Picture 28">
              <a:extLst>
                <a:ext uri="{FF2B5EF4-FFF2-40B4-BE49-F238E27FC236}">
                  <a16:creationId xmlns:a16="http://schemas.microsoft.com/office/drawing/2014/main" id="{A74D111D-BA7B-0F45-9B47-555311211FA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1430" y="6188662"/>
              <a:ext cx="1378271" cy="643459"/>
            </a:xfrm>
            <a:prstGeom prst="rect">
              <a:avLst/>
            </a:prstGeom>
          </p:spPr>
        </p:pic>
        <p:pic>
          <p:nvPicPr>
            <p:cNvPr id="30" name="Picture 29">
              <a:extLst>
                <a:ext uri="{FF2B5EF4-FFF2-40B4-BE49-F238E27FC236}">
                  <a16:creationId xmlns:a16="http://schemas.microsoft.com/office/drawing/2014/main" id="{6EA4F826-00C4-B24B-B263-74F66AF78E6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9866"/>
            <a:stretch/>
          </p:blipFill>
          <p:spPr>
            <a:xfrm>
              <a:off x="810883" y="6188663"/>
              <a:ext cx="828818" cy="643457"/>
            </a:xfrm>
            <a:prstGeom prst="rect">
              <a:avLst/>
            </a:prstGeom>
          </p:spPr>
        </p:pic>
      </p:grpSp>
      <p:sp>
        <p:nvSpPr>
          <p:cNvPr id="33" name="Oval 32">
            <a:extLst>
              <a:ext uri="{FF2B5EF4-FFF2-40B4-BE49-F238E27FC236}">
                <a16:creationId xmlns:a16="http://schemas.microsoft.com/office/drawing/2014/main" id="{78615911-F4EE-8B4F-9188-C4BDD198939A}"/>
              </a:ext>
            </a:extLst>
          </p:cNvPr>
          <p:cNvSpPr/>
          <p:nvPr/>
        </p:nvSpPr>
        <p:spPr>
          <a:xfrm>
            <a:off x="11425930" y="6321878"/>
            <a:ext cx="370114" cy="37011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Slide Number Placeholder 3">
            <a:extLst>
              <a:ext uri="{FF2B5EF4-FFF2-40B4-BE49-F238E27FC236}">
                <a16:creationId xmlns:a16="http://schemas.microsoft.com/office/drawing/2014/main" id="{AD32F7D9-4369-F049-A2C1-18EB47D2C7A7}"/>
              </a:ext>
            </a:extLst>
          </p:cNvPr>
          <p:cNvSpPr>
            <a:spLocks noGrp="1"/>
          </p:cNvSpPr>
          <p:nvPr>
            <p:ph type="sldNum" sz="quarter" idx="4"/>
          </p:nvPr>
        </p:nvSpPr>
        <p:spPr>
          <a:xfrm>
            <a:off x="11360517" y="6390178"/>
            <a:ext cx="513735" cy="227164"/>
          </a:xfrm>
          <a:noFill/>
          <a:ln>
            <a:noFill/>
          </a:ln>
        </p:spPr>
        <p:txBody>
          <a:bodyPr>
            <a:normAutofit/>
          </a:bodyPr>
          <a:lstStyle/>
          <a:p>
            <a:fld id="{2F8AF2E6-64A8-0F46-AF27-0A96D82A033B}" type="slidenum">
              <a:rPr lang="en-US" smtClean="0"/>
              <a:t>10</a:t>
            </a:fld>
            <a:endParaRPr lang="en-US"/>
          </a:p>
        </p:txBody>
      </p:sp>
    </p:spTree>
    <p:extLst>
      <p:ext uri="{BB962C8B-B14F-4D97-AF65-F5344CB8AC3E}">
        <p14:creationId xmlns:p14="http://schemas.microsoft.com/office/powerpoint/2010/main" val="64004345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Arc 19"/>
          <p:cNvSpPr/>
          <p:nvPr/>
        </p:nvSpPr>
        <p:spPr>
          <a:xfrm rot="5400000">
            <a:off x="4197250" y="2033892"/>
            <a:ext cx="3664977" cy="3664977"/>
          </a:xfrm>
          <a:prstGeom prst="arc">
            <a:avLst>
              <a:gd name="adj1" fmla="val 16200000"/>
              <a:gd name="adj2" fmla="val 12524190"/>
            </a:avLst>
          </a:prstGeom>
          <a:ln>
            <a:solidFill>
              <a:schemeClr val="bg1">
                <a:lumMod val="65000"/>
              </a:schemeClr>
            </a:solidFill>
            <a:headEnd type="triangle"/>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 name="Title 2">
            <a:extLst>
              <a:ext uri="{FF2B5EF4-FFF2-40B4-BE49-F238E27FC236}">
                <a16:creationId xmlns:a16="http://schemas.microsoft.com/office/drawing/2014/main" id="{1B32F0EF-F160-2940-9326-990AE9316EFA}"/>
              </a:ext>
            </a:extLst>
          </p:cNvPr>
          <p:cNvSpPr>
            <a:spLocks noGrp="1"/>
          </p:cNvSpPr>
          <p:nvPr>
            <p:ph type="title"/>
          </p:nvPr>
        </p:nvSpPr>
        <p:spPr/>
        <p:txBody>
          <a:bodyPr/>
          <a:lstStyle/>
          <a:p>
            <a:r>
              <a:rPr lang="en-US">
                <a:latin typeface="Prometo Medium"/>
              </a:rPr>
              <a:t>HIMSS Nursing Informatics Workforce Survey</a:t>
            </a:r>
            <a:br>
              <a:rPr lang="en-US">
                <a:latin typeface="Prometo Medium"/>
              </a:rPr>
            </a:br>
            <a:r>
              <a:rPr lang="en-US" sz="2400">
                <a:solidFill>
                  <a:schemeClr val="accent3"/>
                </a:solidFill>
                <a:latin typeface="Prometo Medium"/>
              </a:rPr>
              <a:t>Methodology</a:t>
            </a:r>
            <a:endParaRPr lang="en-US" sz="2400">
              <a:solidFill>
                <a:schemeClr val="accent3"/>
              </a:solidFill>
            </a:endParaRPr>
          </a:p>
        </p:txBody>
      </p:sp>
      <p:sp>
        <p:nvSpPr>
          <p:cNvPr id="2" name="Slide Number Placeholder 1"/>
          <p:cNvSpPr>
            <a:spLocks noGrp="1"/>
          </p:cNvSpPr>
          <p:nvPr>
            <p:ph type="sldNum" sz="quarter" idx="10"/>
          </p:nvPr>
        </p:nvSpPr>
        <p:spPr/>
        <p:txBody>
          <a:bodyPr/>
          <a:lstStyle/>
          <a:p>
            <a:fld id="{D8D877B3-D348-4611-9BDB-C5374591D951}" type="slidenum">
              <a:rPr lang="en-US" smtClean="0"/>
              <a:pPr/>
              <a:t>11</a:t>
            </a:fld>
            <a:endParaRPr lang="en-US"/>
          </a:p>
        </p:txBody>
      </p:sp>
      <p:sp>
        <p:nvSpPr>
          <p:cNvPr id="5" name="Oval 4"/>
          <p:cNvSpPr/>
          <p:nvPr/>
        </p:nvSpPr>
        <p:spPr>
          <a:xfrm>
            <a:off x="6772739" y="4951164"/>
            <a:ext cx="701268" cy="701268"/>
          </a:xfrm>
          <a:prstGeom prst="ellipse">
            <a:avLst/>
          </a:prstGeom>
          <a:solidFill>
            <a:srgbClr val="55C1E9"/>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2400" b="1">
              <a:solidFill>
                <a:schemeClr val="tx1"/>
              </a:solidFill>
              <a:latin typeface="Open Sans" charset="0"/>
              <a:ea typeface="Open Sans" charset="0"/>
              <a:cs typeface="Open Sans" charset="0"/>
            </a:endParaRPr>
          </a:p>
        </p:txBody>
      </p:sp>
      <p:sp>
        <p:nvSpPr>
          <p:cNvPr id="8" name="Oval 7"/>
          <p:cNvSpPr/>
          <p:nvPr/>
        </p:nvSpPr>
        <p:spPr>
          <a:xfrm>
            <a:off x="4689393" y="1982677"/>
            <a:ext cx="701268" cy="701268"/>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2400" b="1">
              <a:solidFill>
                <a:schemeClr val="tx1"/>
              </a:solidFill>
              <a:latin typeface="Open Sans" charset="0"/>
              <a:ea typeface="Open Sans" charset="0"/>
              <a:cs typeface="Open Sans" charset="0"/>
            </a:endParaRPr>
          </a:p>
        </p:txBody>
      </p:sp>
      <p:sp>
        <p:nvSpPr>
          <p:cNvPr id="11" name="Oval 10"/>
          <p:cNvSpPr/>
          <p:nvPr/>
        </p:nvSpPr>
        <p:spPr>
          <a:xfrm>
            <a:off x="4001377" y="4188398"/>
            <a:ext cx="701268" cy="701268"/>
          </a:xfrm>
          <a:prstGeom prst="ellipse">
            <a:avLst/>
          </a:prstGeom>
          <a:solidFill>
            <a:srgbClr val="FF5A5A"/>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2400" b="1">
              <a:solidFill>
                <a:schemeClr val="tx1"/>
              </a:solidFill>
              <a:latin typeface="Open Sans" charset="0"/>
              <a:ea typeface="Open Sans" charset="0"/>
              <a:cs typeface="Open Sans" charset="0"/>
            </a:endParaRPr>
          </a:p>
        </p:txBody>
      </p:sp>
      <p:sp>
        <p:nvSpPr>
          <p:cNvPr id="13" name="Freeform 55"/>
          <p:cNvSpPr>
            <a:spLocks noEditPoints="1"/>
          </p:cNvSpPr>
          <p:nvPr/>
        </p:nvSpPr>
        <p:spPr bwMode="auto">
          <a:xfrm>
            <a:off x="7792934" y="2978907"/>
            <a:ext cx="336550" cy="338138"/>
          </a:xfrm>
          <a:custGeom>
            <a:avLst/>
            <a:gdLst>
              <a:gd name="T0" fmla="*/ 95 w 96"/>
              <a:gd name="T1" fmla="*/ 21 h 96"/>
              <a:gd name="T2" fmla="*/ 75 w 96"/>
              <a:gd name="T3" fmla="*/ 1 h 96"/>
              <a:gd name="T4" fmla="*/ 72 w 96"/>
              <a:gd name="T5" fmla="*/ 0 h 96"/>
              <a:gd name="T6" fmla="*/ 69 w 96"/>
              <a:gd name="T7" fmla="*/ 2 h 96"/>
              <a:gd name="T8" fmla="*/ 58 w 96"/>
              <a:gd name="T9" fmla="*/ 17 h 96"/>
              <a:gd name="T10" fmla="*/ 30 w 96"/>
              <a:gd name="T11" fmla="*/ 28 h 96"/>
              <a:gd name="T12" fmla="*/ 28 w 96"/>
              <a:gd name="T13" fmla="*/ 31 h 96"/>
              <a:gd name="T14" fmla="*/ 29 w 96"/>
              <a:gd name="T15" fmla="*/ 35 h 96"/>
              <a:gd name="T16" fmla="*/ 37 w 96"/>
              <a:gd name="T17" fmla="*/ 43 h 96"/>
              <a:gd name="T18" fmla="*/ 1 w 96"/>
              <a:gd name="T19" fmla="*/ 90 h 96"/>
              <a:gd name="T20" fmla="*/ 1 w 96"/>
              <a:gd name="T21" fmla="*/ 95 h 96"/>
              <a:gd name="T22" fmla="*/ 4 w 96"/>
              <a:gd name="T23" fmla="*/ 96 h 96"/>
              <a:gd name="T24" fmla="*/ 6 w 96"/>
              <a:gd name="T25" fmla="*/ 95 h 96"/>
              <a:gd name="T26" fmla="*/ 53 w 96"/>
              <a:gd name="T27" fmla="*/ 59 h 96"/>
              <a:gd name="T28" fmla="*/ 61 w 96"/>
              <a:gd name="T29" fmla="*/ 67 h 96"/>
              <a:gd name="T30" fmla="*/ 64 w 96"/>
              <a:gd name="T31" fmla="*/ 68 h 96"/>
              <a:gd name="T32" fmla="*/ 65 w 96"/>
              <a:gd name="T33" fmla="*/ 68 h 96"/>
              <a:gd name="T34" fmla="*/ 68 w 96"/>
              <a:gd name="T35" fmla="*/ 66 h 96"/>
              <a:gd name="T36" fmla="*/ 79 w 96"/>
              <a:gd name="T37" fmla="*/ 38 h 96"/>
              <a:gd name="T38" fmla="*/ 94 w 96"/>
              <a:gd name="T39" fmla="*/ 27 h 96"/>
              <a:gd name="T40" fmla="*/ 96 w 96"/>
              <a:gd name="T41" fmla="*/ 24 h 96"/>
              <a:gd name="T42" fmla="*/ 95 w 96"/>
              <a:gd name="T43" fmla="*/ 21 h 96"/>
              <a:gd name="T44" fmla="*/ 26 w 96"/>
              <a:gd name="T45" fmla="*/ 70 h 96"/>
              <a:gd name="T46" fmla="*/ 43 w 96"/>
              <a:gd name="T47" fmla="*/ 48 h 96"/>
              <a:gd name="T48" fmla="*/ 48 w 96"/>
              <a:gd name="T49" fmla="*/ 53 h 96"/>
              <a:gd name="T50" fmla="*/ 26 w 96"/>
              <a:gd name="T51" fmla="*/ 70 h 96"/>
              <a:gd name="T52" fmla="*/ 74 w 96"/>
              <a:gd name="T53" fmla="*/ 33 h 96"/>
              <a:gd name="T54" fmla="*/ 72 w 96"/>
              <a:gd name="T55" fmla="*/ 34 h 96"/>
              <a:gd name="T56" fmla="*/ 63 w 96"/>
              <a:gd name="T57" fmla="*/ 57 h 96"/>
              <a:gd name="T58" fmla="*/ 39 w 96"/>
              <a:gd name="T59" fmla="*/ 33 h 96"/>
              <a:gd name="T60" fmla="*/ 62 w 96"/>
              <a:gd name="T61" fmla="*/ 24 h 96"/>
              <a:gd name="T62" fmla="*/ 63 w 96"/>
              <a:gd name="T63" fmla="*/ 22 h 96"/>
              <a:gd name="T64" fmla="*/ 72 w 96"/>
              <a:gd name="T65" fmla="*/ 10 h 96"/>
              <a:gd name="T66" fmla="*/ 86 w 96"/>
              <a:gd name="T67" fmla="*/ 24 h 96"/>
              <a:gd name="T68" fmla="*/ 74 w 96"/>
              <a:gd name="T69" fmla="*/ 33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96" h="96">
                <a:moveTo>
                  <a:pt x="95" y="21"/>
                </a:moveTo>
                <a:cubicBezTo>
                  <a:pt x="75" y="1"/>
                  <a:pt x="75" y="1"/>
                  <a:pt x="75" y="1"/>
                </a:cubicBezTo>
                <a:cubicBezTo>
                  <a:pt x="74" y="0"/>
                  <a:pt x="73" y="0"/>
                  <a:pt x="72" y="0"/>
                </a:cubicBezTo>
                <a:cubicBezTo>
                  <a:pt x="70" y="0"/>
                  <a:pt x="70" y="1"/>
                  <a:pt x="69" y="2"/>
                </a:cubicBezTo>
                <a:cubicBezTo>
                  <a:pt x="58" y="17"/>
                  <a:pt x="58" y="17"/>
                  <a:pt x="58" y="17"/>
                </a:cubicBezTo>
                <a:cubicBezTo>
                  <a:pt x="30" y="28"/>
                  <a:pt x="30" y="28"/>
                  <a:pt x="30" y="28"/>
                </a:cubicBezTo>
                <a:cubicBezTo>
                  <a:pt x="29" y="29"/>
                  <a:pt x="28" y="30"/>
                  <a:pt x="28" y="31"/>
                </a:cubicBezTo>
                <a:cubicBezTo>
                  <a:pt x="28" y="32"/>
                  <a:pt x="28" y="34"/>
                  <a:pt x="29" y="35"/>
                </a:cubicBezTo>
                <a:cubicBezTo>
                  <a:pt x="37" y="43"/>
                  <a:pt x="37" y="43"/>
                  <a:pt x="37" y="43"/>
                </a:cubicBezTo>
                <a:cubicBezTo>
                  <a:pt x="1" y="90"/>
                  <a:pt x="1" y="90"/>
                  <a:pt x="1" y="90"/>
                </a:cubicBezTo>
                <a:cubicBezTo>
                  <a:pt x="0" y="91"/>
                  <a:pt x="0" y="93"/>
                  <a:pt x="1" y="95"/>
                </a:cubicBezTo>
                <a:cubicBezTo>
                  <a:pt x="2" y="96"/>
                  <a:pt x="3" y="96"/>
                  <a:pt x="4" y="96"/>
                </a:cubicBezTo>
                <a:cubicBezTo>
                  <a:pt x="5" y="96"/>
                  <a:pt x="6" y="96"/>
                  <a:pt x="6" y="95"/>
                </a:cubicBezTo>
                <a:cubicBezTo>
                  <a:pt x="53" y="59"/>
                  <a:pt x="53" y="59"/>
                  <a:pt x="53" y="59"/>
                </a:cubicBezTo>
                <a:cubicBezTo>
                  <a:pt x="61" y="67"/>
                  <a:pt x="61" y="67"/>
                  <a:pt x="61" y="67"/>
                </a:cubicBezTo>
                <a:cubicBezTo>
                  <a:pt x="62" y="68"/>
                  <a:pt x="63" y="68"/>
                  <a:pt x="64" y="68"/>
                </a:cubicBezTo>
                <a:cubicBezTo>
                  <a:pt x="64" y="68"/>
                  <a:pt x="64" y="68"/>
                  <a:pt x="65" y="68"/>
                </a:cubicBezTo>
                <a:cubicBezTo>
                  <a:pt x="66" y="68"/>
                  <a:pt x="67" y="67"/>
                  <a:pt x="68" y="66"/>
                </a:cubicBezTo>
                <a:cubicBezTo>
                  <a:pt x="79" y="38"/>
                  <a:pt x="79" y="38"/>
                  <a:pt x="79" y="38"/>
                </a:cubicBezTo>
                <a:cubicBezTo>
                  <a:pt x="94" y="27"/>
                  <a:pt x="94" y="27"/>
                  <a:pt x="94" y="27"/>
                </a:cubicBezTo>
                <a:cubicBezTo>
                  <a:pt x="95" y="27"/>
                  <a:pt x="96" y="26"/>
                  <a:pt x="96" y="24"/>
                </a:cubicBezTo>
                <a:cubicBezTo>
                  <a:pt x="96" y="23"/>
                  <a:pt x="96" y="22"/>
                  <a:pt x="95" y="21"/>
                </a:cubicBezTo>
                <a:close/>
                <a:moveTo>
                  <a:pt x="26" y="70"/>
                </a:moveTo>
                <a:cubicBezTo>
                  <a:pt x="43" y="48"/>
                  <a:pt x="43" y="48"/>
                  <a:pt x="43" y="48"/>
                </a:cubicBezTo>
                <a:cubicBezTo>
                  <a:pt x="48" y="53"/>
                  <a:pt x="48" y="53"/>
                  <a:pt x="48" y="53"/>
                </a:cubicBezTo>
                <a:lnTo>
                  <a:pt x="26" y="70"/>
                </a:lnTo>
                <a:close/>
                <a:moveTo>
                  <a:pt x="74" y="33"/>
                </a:moveTo>
                <a:cubicBezTo>
                  <a:pt x="73" y="33"/>
                  <a:pt x="73" y="34"/>
                  <a:pt x="72" y="34"/>
                </a:cubicBezTo>
                <a:cubicBezTo>
                  <a:pt x="63" y="57"/>
                  <a:pt x="63" y="57"/>
                  <a:pt x="63" y="57"/>
                </a:cubicBezTo>
                <a:cubicBezTo>
                  <a:pt x="39" y="33"/>
                  <a:pt x="39" y="33"/>
                  <a:pt x="39" y="33"/>
                </a:cubicBezTo>
                <a:cubicBezTo>
                  <a:pt x="62" y="24"/>
                  <a:pt x="62" y="24"/>
                  <a:pt x="62" y="24"/>
                </a:cubicBezTo>
                <a:cubicBezTo>
                  <a:pt x="62" y="24"/>
                  <a:pt x="63" y="23"/>
                  <a:pt x="63" y="22"/>
                </a:cubicBezTo>
                <a:cubicBezTo>
                  <a:pt x="72" y="10"/>
                  <a:pt x="72" y="10"/>
                  <a:pt x="72" y="10"/>
                </a:cubicBezTo>
                <a:cubicBezTo>
                  <a:pt x="86" y="24"/>
                  <a:pt x="86" y="24"/>
                  <a:pt x="86" y="24"/>
                </a:cubicBezTo>
                <a:lnTo>
                  <a:pt x="74" y="3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5" name="Freeform 47"/>
          <p:cNvSpPr>
            <a:spLocks noEditPoints="1"/>
          </p:cNvSpPr>
          <p:nvPr/>
        </p:nvSpPr>
        <p:spPr bwMode="auto">
          <a:xfrm>
            <a:off x="4158610" y="4367281"/>
            <a:ext cx="334963" cy="338138"/>
          </a:xfrm>
          <a:custGeom>
            <a:avLst/>
            <a:gdLst>
              <a:gd name="T0" fmla="*/ 95 w 96"/>
              <a:gd name="T1" fmla="*/ 2 h 96"/>
              <a:gd name="T2" fmla="*/ 90 w 96"/>
              <a:gd name="T3" fmla="*/ 0 h 96"/>
              <a:gd name="T4" fmla="*/ 90 w 96"/>
              <a:gd name="T5" fmla="*/ 0 h 96"/>
              <a:gd name="T6" fmla="*/ 2 w 96"/>
              <a:gd name="T7" fmla="*/ 32 h 96"/>
              <a:gd name="T8" fmla="*/ 0 w 96"/>
              <a:gd name="T9" fmla="*/ 35 h 96"/>
              <a:gd name="T10" fmla="*/ 1 w 96"/>
              <a:gd name="T11" fmla="*/ 39 h 96"/>
              <a:gd name="T12" fmla="*/ 20 w 96"/>
              <a:gd name="T13" fmla="*/ 58 h 96"/>
              <a:gd name="T14" fmla="*/ 20 w 96"/>
              <a:gd name="T15" fmla="*/ 88 h 96"/>
              <a:gd name="T16" fmla="*/ 24 w 96"/>
              <a:gd name="T17" fmla="*/ 92 h 96"/>
              <a:gd name="T18" fmla="*/ 27 w 96"/>
              <a:gd name="T19" fmla="*/ 91 h 96"/>
              <a:gd name="T20" fmla="*/ 28 w 96"/>
              <a:gd name="T21" fmla="*/ 90 h 96"/>
              <a:gd name="T22" fmla="*/ 39 w 96"/>
              <a:gd name="T23" fmla="*/ 76 h 96"/>
              <a:gd name="T24" fmla="*/ 57 w 96"/>
              <a:gd name="T25" fmla="*/ 95 h 96"/>
              <a:gd name="T26" fmla="*/ 60 w 96"/>
              <a:gd name="T27" fmla="*/ 96 h 96"/>
              <a:gd name="T28" fmla="*/ 60 w 96"/>
              <a:gd name="T29" fmla="*/ 96 h 96"/>
              <a:gd name="T30" fmla="*/ 63 w 96"/>
              <a:gd name="T31" fmla="*/ 93 h 96"/>
              <a:gd name="T32" fmla="*/ 95 w 96"/>
              <a:gd name="T33" fmla="*/ 7 h 96"/>
              <a:gd name="T34" fmla="*/ 95 w 96"/>
              <a:gd name="T35" fmla="*/ 2 h 96"/>
              <a:gd name="T36" fmla="*/ 69 w 96"/>
              <a:gd name="T37" fmla="*/ 17 h 96"/>
              <a:gd name="T38" fmla="*/ 24 w 96"/>
              <a:gd name="T39" fmla="*/ 51 h 96"/>
              <a:gd name="T40" fmla="*/ 11 w 96"/>
              <a:gd name="T41" fmla="*/ 38 h 96"/>
              <a:gd name="T42" fmla="*/ 69 w 96"/>
              <a:gd name="T43" fmla="*/ 17 h 96"/>
              <a:gd name="T44" fmla="*/ 28 w 96"/>
              <a:gd name="T45" fmla="*/ 77 h 96"/>
              <a:gd name="T46" fmla="*/ 28 w 96"/>
              <a:gd name="T47" fmla="*/ 66 h 96"/>
              <a:gd name="T48" fmla="*/ 33 w 96"/>
              <a:gd name="T49" fmla="*/ 71 h 96"/>
              <a:gd name="T50" fmla="*/ 28 w 96"/>
              <a:gd name="T51" fmla="*/ 77 h 96"/>
              <a:gd name="T52" fmla="*/ 58 w 96"/>
              <a:gd name="T53" fmla="*/ 85 h 96"/>
              <a:gd name="T54" fmla="*/ 30 w 96"/>
              <a:gd name="T55" fmla="*/ 56 h 96"/>
              <a:gd name="T56" fmla="*/ 83 w 96"/>
              <a:gd name="T57" fmla="*/ 16 h 96"/>
              <a:gd name="T58" fmla="*/ 58 w 96"/>
              <a:gd name="T59" fmla="*/ 85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96" h="96">
                <a:moveTo>
                  <a:pt x="95" y="2"/>
                </a:moveTo>
                <a:cubicBezTo>
                  <a:pt x="94" y="0"/>
                  <a:pt x="92" y="0"/>
                  <a:pt x="90" y="0"/>
                </a:cubicBezTo>
                <a:cubicBezTo>
                  <a:pt x="90" y="0"/>
                  <a:pt x="90" y="0"/>
                  <a:pt x="90" y="0"/>
                </a:cubicBezTo>
                <a:cubicBezTo>
                  <a:pt x="2" y="32"/>
                  <a:pt x="2" y="32"/>
                  <a:pt x="2" y="32"/>
                </a:cubicBezTo>
                <a:cubicBezTo>
                  <a:pt x="1" y="33"/>
                  <a:pt x="0" y="34"/>
                  <a:pt x="0" y="35"/>
                </a:cubicBezTo>
                <a:cubicBezTo>
                  <a:pt x="0" y="36"/>
                  <a:pt x="0" y="38"/>
                  <a:pt x="1" y="39"/>
                </a:cubicBezTo>
                <a:cubicBezTo>
                  <a:pt x="20" y="58"/>
                  <a:pt x="20" y="58"/>
                  <a:pt x="20" y="58"/>
                </a:cubicBezTo>
                <a:cubicBezTo>
                  <a:pt x="20" y="88"/>
                  <a:pt x="20" y="88"/>
                  <a:pt x="20" y="88"/>
                </a:cubicBezTo>
                <a:cubicBezTo>
                  <a:pt x="20" y="90"/>
                  <a:pt x="22" y="92"/>
                  <a:pt x="24" y="92"/>
                </a:cubicBezTo>
                <a:cubicBezTo>
                  <a:pt x="25" y="92"/>
                  <a:pt x="26" y="92"/>
                  <a:pt x="27" y="91"/>
                </a:cubicBezTo>
                <a:cubicBezTo>
                  <a:pt x="27" y="91"/>
                  <a:pt x="27" y="90"/>
                  <a:pt x="28" y="90"/>
                </a:cubicBezTo>
                <a:cubicBezTo>
                  <a:pt x="39" y="76"/>
                  <a:pt x="39" y="76"/>
                  <a:pt x="39" y="76"/>
                </a:cubicBezTo>
                <a:cubicBezTo>
                  <a:pt x="57" y="95"/>
                  <a:pt x="57" y="95"/>
                  <a:pt x="57" y="95"/>
                </a:cubicBezTo>
                <a:cubicBezTo>
                  <a:pt x="58" y="96"/>
                  <a:pt x="59" y="96"/>
                  <a:pt x="60" y="96"/>
                </a:cubicBezTo>
                <a:cubicBezTo>
                  <a:pt x="60" y="96"/>
                  <a:pt x="60" y="96"/>
                  <a:pt x="60" y="96"/>
                </a:cubicBezTo>
                <a:cubicBezTo>
                  <a:pt x="62" y="96"/>
                  <a:pt x="63" y="94"/>
                  <a:pt x="63" y="93"/>
                </a:cubicBezTo>
                <a:cubicBezTo>
                  <a:pt x="95" y="7"/>
                  <a:pt x="95" y="7"/>
                  <a:pt x="95" y="7"/>
                </a:cubicBezTo>
                <a:cubicBezTo>
                  <a:pt x="96" y="6"/>
                  <a:pt x="96" y="3"/>
                  <a:pt x="95" y="2"/>
                </a:cubicBezTo>
                <a:close/>
                <a:moveTo>
                  <a:pt x="69" y="17"/>
                </a:moveTo>
                <a:cubicBezTo>
                  <a:pt x="24" y="51"/>
                  <a:pt x="24" y="51"/>
                  <a:pt x="24" y="51"/>
                </a:cubicBezTo>
                <a:cubicBezTo>
                  <a:pt x="11" y="38"/>
                  <a:pt x="11" y="38"/>
                  <a:pt x="11" y="38"/>
                </a:cubicBezTo>
                <a:lnTo>
                  <a:pt x="69" y="17"/>
                </a:lnTo>
                <a:close/>
                <a:moveTo>
                  <a:pt x="28" y="77"/>
                </a:moveTo>
                <a:cubicBezTo>
                  <a:pt x="28" y="66"/>
                  <a:pt x="28" y="66"/>
                  <a:pt x="28" y="66"/>
                </a:cubicBezTo>
                <a:cubicBezTo>
                  <a:pt x="33" y="71"/>
                  <a:pt x="33" y="71"/>
                  <a:pt x="33" y="71"/>
                </a:cubicBezTo>
                <a:lnTo>
                  <a:pt x="28" y="77"/>
                </a:lnTo>
                <a:close/>
                <a:moveTo>
                  <a:pt x="58" y="85"/>
                </a:moveTo>
                <a:cubicBezTo>
                  <a:pt x="30" y="56"/>
                  <a:pt x="30" y="56"/>
                  <a:pt x="30" y="56"/>
                </a:cubicBezTo>
                <a:cubicBezTo>
                  <a:pt x="83" y="16"/>
                  <a:pt x="83" y="16"/>
                  <a:pt x="83" y="16"/>
                </a:cubicBezTo>
                <a:lnTo>
                  <a:pt x="58" y="85"/>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7" name="Oval 16"/>
          <p:cNvSpPr/>
          <p:nvPr/>
        </p:nvSpPr>
        <p:spPr>
          <a:xfrm>
            <a:off x="6866141" y="2177494"/>
            <a:ext cx="1471322" cy="1471322"/>
          </a:xfrm>
          <a:prstGeom prst="ellipse">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a:solidFill>
                <a:schemeClr val="tx1"/>
              </a:solidFill>
              <a:latin typeface="Open Sans" charset="0"/>
              <a:ea typeface="Open Sans" charset="0"/>
              <a:cs typeface="Open Sans" charset="0"/>
            </a:endParaRPr>
          </a:p>
        </p:txBody>
      </p:sp>
      <p:sp>
        <p:nvSpPr>
          <p:cNvPr id="21" name="TextBox 20"/>
          <p:cNvSpPr txBox="1"/>
          <p:nvPr/>
        </p:nvSpPr>
        <p:spPr>
          <a:xfrm>
            <a:off x="8520904" y="2269134"/>
            <a:ext cx="3178788" cy="338554"/>
          </a:xfrm>
          <a:prstGeom prst="rect">
            <a:avLst/>
          </a:prstGeom>
          <a:noFill/>
        </p:spPr>
        <p:txBody>
          <a:bodyPr wrap="square" lIns="0" tIns="45720" rIns="0" bIns="45720" rtlCol="0" anchor="t">
            <a:spAutoFit/>
          </a:bodyPr>
          <a:lstStyle/>
          <a:p>
            <a:r>
              <a:rPr lang="en-US" sz="1600" i="1">
                <a:solidFill>
                  <a:schemeClr val="accent1"/>
                </a:solidFill>
                <a:latin typeface="Prometo Medium"/>
                <a:ea typeface="Open Sans"/>
                <a:cs typeface="Open Sans"/>
              </a:rPr>
              <a:t>Analysis, Review, Publication</a:t>
            </a:r>
          </a:p>
        </p:txBody>
      </p:sp>
      <p:sp>
        <p:nvSpPr>
          <p:cNvPr id="22" name="TextBox 21"/>
          <p:cNvSpPr txBox="1"/>
          <p:nvPr/>
        </p:nvSpPr>
        <p:spPr>
          <a:xfrm>
            <a:off x="8520905" y="2684010"/>
            <a:ext cx="3039352" cy="830997"/>
          </a:xfrm>
          <a:prstGeom prst="rect">
            <a:avLst/>
          </a:prstGeom>
          <a:noFill/>
        </p:spPr>
        <p:txBody>
          <a:bodyPr wrap="square" lIns="0" tIns="45720" rIns="0" bIns="45720" rtlCol="0" anchor="t">
            <a:spAutoFit/>
          </a:bodyPr>
          <a:lstStyle/>
          <a:p>
            <a:r>
              <a:rPr lang="en-US" sz="1200">
                <a:solidFill>
                  <a:schemeClr val="bg2">
                    <a:alpha val="70000"/>
                  </a:schemeClr>
                </a:solidFill>
                <a:latin typeface="Century Gothic"/>
              </a:rPr>
              <a:t>HIMSS Staff and HIMSS NI Committee conducted analysis, and review. An Executive Summary, Salary Guide and Full Report are posted on HIMSS.org</a:t>
            </a:r>
            <a:endParaRPr lang="en-US" sz="1200">
              <a:solidFill>
                <a:schemeClr val="bg2">
                  <a:alpha val="70000"/>
                </a:schemeClr>
              </a:solidFill>
              <a:latin typeface="Century Gothic" panose="020B0502020202020204" pitchFamily="34" charset="0"/>
            </a:endParaRPr>
          </a:p>
        </p:txBody>
      </p:sp>
      <p:sp>
        <p:nvSpPr>
          <p:cNvPr id="23" name="TextBox 22"/>
          <p:cNvSpPr txBox="1"/>
          <p:nvPr/>
        </p:nvSpPr>
        <p:spPr>
          <a:xfrm>
            <a:off x="2402496" y="4134000"/>
            <a:ext cx="1329152" cy="338554"/>
          </a:xfrm>
          <a:prstGeom prst="rect">
            <a:avLst/>
          </a:prstGeom>
          <a:noFill/>
        </p:spPr>
        <p:txBody>
          <a:bodyPr wrap="square" lIns="0" tIns="45720" rIns="0" bIns="45720" rtlCol="0" anchor="t">
            <a:spAutoFit/>
          </a:bodyPr>
          <a:lstStyle/>
          <a:p>
            <a:pPr algn="r"/>
            <a:r>
              <a:rPr lang="en-US" sz="1600" i="1">
                <a:solidFill>
                  <a:schemeClr val="accent1"/>
                </a:solidFill>
                <a:latin typeface="Prometo Medium"/>
                <a:ea typeface="Open Sans"/>
                <a:cs typeface="Open Sans"/>
              </a:rPr>
              <a:t>Distribution</a:t>
            </a:r>
            <a:endParaRPr lang="en-US"/>
          </a:p>
        </p:txBody>
      </p:sp>
      <p:sp>
        <p:nvSpPr>
          <p:cNvPr id="24" name="TextBox 23"/>
          <p:cNvSpPr txBox="1"/>
          <p:nvPr/>
        </p:nvSpPr>
        <p:spPr>
          <a:xfrm>
            <a:off x="596750" y="4469707"/>
            <a:ext cx="3125002" cy="1015663"/>
          </a:xfrm>
          <a:prstGeom prst="rect">
            <a:avLst/>
          </a:prstGeom>
          <a:noFill/>
        </p:spPr>
        <p:txBody>
          <a:bodyPr wrap="square" lIns="0" tIns="45720" rIns="0" bIns="45720" rtlCol="0" anchor="t">
            <a:spAutoFit/>
          </a:bodyPr>
          <a:lstStyle/>
          <a:p>
            <a:pPr algn="r"/>
            <a:r>
              <a:rPr lang="en-US" sz="1200">
                <a:solidFill>
                  <a:schemeClr val="bg2">
                    <a:alpha val="70000"/>
                  </a:schemeClr>
                </a:solidFill>
                <a:latin typeface="Century Gothic"/>
              </a:rPr>
              <a:t>Online survey was used Oct-Nov 2022; invitations sent by HIMSS, and organizations that sponsored and supported this research</a:t>
            </a:r>
            <a:r>
              <a:rPr lang="en-US" sz="1200">
                <a:solidFill>
                  <a:schemeClr val="tx2"/>
                </a:solidFill>
                <a:latin typeface="Century Gothic"/>
              </a:rPr>
              <a:t> </a:t>
            </a:r>
            <a:r>
              <a:rPr lang="en-US" sz="1200">
                <a:solidFill>
                  <a:schemeClr val="accent3"/>
                </a:solidFill>
                <a:latin typeface="Century Gothic"/>
              </a:rPr>
              <a:t>(</a:t>
            </a:r>
            <a:r>
              <a:rPr lang="en-US" sz="1200" i="1">
                <a:solidFill>
                  <a:schemeClr val="accent3"/>
                </a:solidFill>
                <a:latin typeface="Century Gothic"/>
              </a:rPr>
              <a:t>ANI, ANIA, AORN, AMIA-NYWG, NCNA, NENIC, AANP)</a:t>
            </a:r>
          </a:p>
        </p:txBody>
      </p:sp>
      <p:sp>
        <p:nvSpPr>
          <p:cNvPr id="25" name="TextBox 24"/>
          <p:cNvSpPr txBox="1"/>
          <p:nvPr/>
        </p:nvSpPr>
        <p:spPr>
          <a:xfrm>
            <a:off x="3103702" y="1910297"/>
            <a:ext cx="1234312" cy="338554"/>
          </a:xfrm>
          <a:prstGeom prst="rect">
            <a:avLst/>
          </a:prstGeom>
          <a:noFill/>
        </p:spPr>
        <p:txBody>
          <a:bodyPr wrap="none" lIns="0" tIns="45720" rIns="0" bIns="45720" rtlCol="0" anchor="t">
            <a:spAutoFit/>
          </a:bodyPr>
          <a:lstStyle/>
          <a:p>
            <a:pPr algn="r"/>
            <a:r>
              <a:rPr lang="en-US" sz="1600" i="1">
                <a:solidFill>
                  <a:schemeClr val="accent1"/>
                </a:solidFill>
                <a:latin typeface="Prometo Medium" panose="020B0704030203060203" pitchFamily="34" charset="0"/>
                <a:ea typeface="Open Sans" charset="0"/>
                <a:cs typeface="Open Sans" charset="0"/>
              </a:rPr>
              <a:t>Development</a:t>
            </a:r>
          </a:p>
        </p:txBody>
      </p:sp>
      <p:sp>
        <p:nvSpPr>
          <p:cNvPr id="26" name="TextBox 25"/>
          <p:cNvSpPr txBox="1"/>
          <p:nvPr/>
        </p:nvSpPr>
        <p:spPr>
          <a:xfrm>
            <a:off x="1371349" y="2265796"/>
            <a:ext cx="2966665" cy="1015663"/>
          </a:xfrm>
          <a:prstGeom prst="rect">
            <a:avLst/>
          </a:prstGeom>
          <a:noFill/>
        </p:spPr>
        <p:txBody>
          <a:bodyPr wrap="square" lIns="0" tIns="45720" rIns="0" bIns="45720" rtlCol="0" anchor="t">
            <a:spAutoFit/>
          </a:bodyPr>
          <a:lstStyle/>
          <a:p>
            <a:pPr algn="r"/>
            <a:r>
              <a:rPr lang="en-US" sz="1200">
                <a:solidFill>
                  <a:schemeClr val="bg2">
                    <a:alpha val="70000"/>
                  </a:schemeClr>
                </a:solidFill>
                <a:latin typeface="Century Gothic"/>
              </a:rPr>
              <a:t>HIMSS NI Committee, HIMSS Staff reviewed and formulated questions. To reflect current workforce and industry trends, new questions and response options were added </a:t>
            </a:r>
            <a:endParaRPr lang="en-US" sz="1200">
              <a:solidFill>
                <a:schemeClr val="bg2">
                  <a:alpha val="70000"/>
                </a:schemeClr>
              </a:solidFill>
              <a:latin typeface="Century Gothic" panose="020B0502020202020204" pitchFamily="34" charset="0"/>
            </a:endParaRPr>
          </a:p>
        </p:txBody>
      </p:sp>
      <p:sp>
        <p:nvSpPr>
          <p:cNvPr id="27" name="TextBox 26"/>
          <p:cNvSpPr txBox="1"/>
          <p:nvPr/>
        </p:nvSpPr>
        <p:spPr>
          <a:xfrm>
            <a:off x="7797627" y="4851527"/>
            <a:ext cx="2870080" cy="584775"/>
          </a:xfrm>
          <a:prstGeom prst="rect">
            <a:avLst/>
          </a:prstGeom>
          <a:noFill/>
        </p:spPr>
        <p:txBody>
          <a:bodyPr wrap="square" lIns="0" tIns="45720" rIns="0" bIns="45720" rtlCol="0" anchor="t">
            <a:spAutoFit/>
          </a:bodyPr>
          <a:lstStyle/>
          <a:p>
            <a:r>
              <a:rPr lang="en-US" sz="1600" i="1">
                <a:solidFill>
                  <a:schemeClr val="accent1"/>
                </a:solidFill>
                <a:latin typeface="Prometo Medium"/>
                <a:ea typeface="Open Sans"/>
                <a:cs typeface="Open Sans"/>
              </a:rPr>
              <a:t>2022 Survey Closed with n=1,118 Valid Responses</a:t>
            </a:r>
            <a:endParaRPr lang="en-US" sz="1600" i="1">
              <a:solidFill>
                <a:schemeClr val="accent1"/>
              </a:solidFill>
              <a:latin typeface="Prometo Medium" panose="020B0704030203060203" pitchFamily="34" charset="0"/>
              <a:ea typeface="Open Sans" charset="0"/>
              <a:cs typeface="Open Sans" charset="0"/>
            </a:endParaRPr>
          </a:p>
        </p:txBody>
      </p:sp>
      <p:sp>
        <p:nvSpPr>
          <p:cNvPr id="28" name="TextBox 27"/>
          <p:cNvSpPr txBox="1"/>
          <p:nvPr/>
        </p:nvSpPr>
        <p:spPr>
          <a:xfrm>
            <a:off x="7797626" y="5404947"/>
            <a:ext cx="3042075" cy="646331"/>
          </a:xfrm>
          <a:prstGeom prst="rect">
            <a:avLst/>
          </a:prstGeom>
          <a:noFill/>
        </p:spPr>
        <p:txBody>
          <a:bodyPr wrap="square" lIns="0" tIns="45720" rIns="0" bIns="45720" rtlCol="0" anchor="t">
            <a:spAutoFit/>
          </a:bodyPr>
          <a:lstStyle/>
          <a:p>
            <a:r>
              <a:rPr lang="en-US" sz="1200">
                <a:solidFill>
                  <a:schemeClr val="tx2"/>
                </a:solidFill>
                <a:latin typeface="Century Gothic"/>
              </a:rPr>
              <a:t>2020 survey n=1,359 responses</a:t>
            </a:r>
            <a:endParaRPr lang="en-US">
              <a:solidFill>
                <a:schemeClr val="tx2"/>
              </a:solidFill>
            </a:endParaRPr>
          </a:p>
          <a:p>
            <a:r>
              <a:rPr lang="en-US" sz="1200">
                <a:solidFill>
                  <a:schemeClr val="tx2"/>
                </a:solidFill>
                <a:latin typeface="Century Gothic"/>
              </a:rPr>
              <a:t>2017 survey n=1,279 responses </a:t>
            </a:r>
            <a:endParaRPr lang="en-US">
              <a:solidFill>
                <a:schemeClr val="tx2"/>
              </a:solidFill>
              <a:latin typeface="Trebuchet MS" panose="020B0603020202020204"/>
            </a:endParaRPr>
          </a:p>
          <a:p>
            <a:r>
              <a:rPr lang="en-US" sz="1200">
                <a:solidFill>
                  <a:schemeClr val="tx2"/>
                </a:solidFill>
                <a:latin typeface="Century Gothic"/>
              </a:rPr>
              <a:t>2014 survey n=1,047 responses</a:t>
            </a:r>
            <a:endParaRPr lang="en-US">
              <a:solidFill>
                <a:schemeClr val="tx2"/>
              </a:solidFill>
            </a:endParaRPr>
          </a:p>
        </p:txBody>
      </p:sp>
      <p:pic>
        <p:nvPicPr>
          <p:cNvPr id="9" name="Graphic 8">
            <a:extLst>
              <a:ext uri="{FF2B5EF4-FFF2-40B4-BE49-F238E27FC236}">
                <a16:creationId xmlns:a16="http://schemas.microsoft.com/office/drawing/2014/main" id="{914C0805-AF2C-2A65-C135-4211CAC0EBEC}"/>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797749" y="2088801"/>
            <a:ext cx="482600" cy="482600"/>
          </a:xfrm>
          <a:prstGeom prst="rect">
            <a:avLst/>
          </a:prstGeom>
        </p:spPr>
      </p:pic>
      <p:pic>
        <p:nvPicPr>
          <p:cNvPr id="12" name="Graphic 11">
            <a:extLst>
              <a:ext uri="{FF2B5EF4-FFF2-40B4-BE49-F238E27FC236}">
                <a16:creationId xmlns:a16="http://schemas.microsoft.com/office/drawing/2014/main" id="{F47623D6-3497-C282-5DE6-71091D8DB10D}"/>
              </a:ext>
            </a:extLst>
          </p:cNvPr>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938622" y="5083910"/>
            <a:ext cx="365382" cy="356682"/>
          </a:xfrm>
          <a:prstGeom prst="rect">
            <a:avLst/>
          </a:prstGeom>
        </p:spPr>
      </p:pic>
      <p:pic>
        <p:nvPicPr>
          <p:cNvPr id="18" name="Graphic 17">
            <a:extLst>
              <a:ext uri="{FF2B5EF4-FFF2-40B4-BE49-F238E27FC236}">
                <a16:creationId xmlns:a16="http://schemas.microsoft.com/office/drawing/2014/main" id="{C60345CF-778F-4BDA-6BCA-C8CCF26CAD20}"/>
              </a:ext>
            </a:extLst>
          </p:cNvPr>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7323172" y="2577714"/>
            <a:ext cx="636772" cy="666460"/>
          </a:xfrm>
          <a:prstGeom prst="rect">
            <a:avLst/>
          </a:prstGeom>
        </p:spPr>
      </p:pic>
    </p:spTree>
    <p:extLst>
      <p:ext uri="{BB962C8B-B14F-4D97-AF65-F5344CB8AC3E}">
        <p14:creationId xmlns:p14="http://schemas.microsoft.com/office/powerpoint/2010/main" val="145156798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6626C039-8FCE-B245-86ED-54911FA051B7}"/>
              </a:ext>
            </a:extLst>
          </p:cNvPr>
          <p:cNvSpPr>
            <a:spLocks noGrp="1"/>
          </p:cNvSpPr>
          <p:nvPr>
            <p:ph type="title"/>
          </p:nvPr>
        </p:nvSpPr>
        <p:spPr>
          <a:xfrm>
            <a:off x="854698" y="1309995"/>
            <a:ext cx="9833429" cy="4413756"/>
          </a:xfrm>
        </p:spPr>
        <p:txBody>
          <a:bodyPr/>
          <a:lstStyle/>
          <a:p>
            <a:r>
              <a:rPr lang="en-US"/>
              <a:t>Nursing Informatics Workforce Survey Overview </a:t>
            </a:r>
            <a:br>
              <a:rPr lang="en-US"/>
            </a:br>
            <a:endParaRPr lang="en-US" sz="2000" i="0">
              <a:latin typeface="Century Gothic" panose="020B0502020202020204" pitchFamily="34" charset="0"/>
            </a:endParaRPr>
          </a:p>
        </p:txBody>
      </p:sp>
      <p:sp>
        <p:nvSpPr>
          <p:cNvPr id="22" name="Content Placeholder 2">
            <a:extLst>
              <a:ext uri="{FF2B5EF4-FFF2-40B4-BE49-F238E27FC236}">
                <a16:creationId xmlns:a16="http://schemas.microsoft.com/office/drawing/2014/main" id="{87A05ED7-2400-D14B-809C-0B0EC2A2DE56}"/>
              </a:ext>
            </a:extLst>
          </p:cNvPr>
          <p:cNvSpPr>
            <a:spLocks noGrp="1"/>
          </p:cNvSpPr>
          <p:nvPr>
            <p:ph idx="1"/>
          </p:nvPr>
        </p:nvSpPr>
        <p:spPr>
          <a:xfrm>
            <a:off x="854698" y="2139852"/>
            <a:ext cx="9833429" cy="3944767"/>
          </a:xfrm>
        </p:spPr>
        <p:txBody>
          <a:bodyPr vert="horz" wrap="square" lIns="0" tIns="0" rIns="0" bIns="0" rtlCol="0" anchor="t">
            <a:normAutofit lnSpcReduction="10000"/>
          </a:bodyPr>
          <a:lstStyle/>
          <a:p>
            <a:pPr>
              <a:lnSpc>
                <a:spcPct val="100000"/>
              </a:lnSpc>
            </a:pPr>
            <a:r>
              <a:rPr lang="en-US" sz="1600"/>
              <a:t>As with previous years, an online survey was used to collect this data. Nurse informaticists were invited to participate during October and November of 2022. Invitations were sent by HIMSS and by organizations that sponsored and supported this research. These organizations include:</a:t>
            </a:r>
          </a:p>
          <a:p>
            <a:pPr lvl="1"/>
            <a:r>
              <a:rPr lang="en-US" sz="1400">
                <a:latin typeface="Century Gothic"/>
              </a:rPr>
              <a:t>Alliance for Nursing Informatics, American Nursing Informatics Association, American Medical Informatics Association Nursing Informatics Working Group, North Carolina Nurses Association Council on Nursing Informatics, New England Nursing Informatics Consortium, Association of </a:t>
            </a:r>
            <a:r>
              <a:rPr lang="en-US" sz="1400" err="1">
                <a:latin typeface="Century Gothic"/>
              </a:rPr>
              <a:t>periOperative</a:t>
            </a:r>
            <a:r>
              <a:rPr lang="en-US" sz="1400">
                <a:latin typeface="Century Gothic"/>
              </a:rPr>
              <a:t> Registered Nurses, American Association of Nurse Practitioners</a:t>
            </a:r>
            <a:endParaRPr lang="en-US" sz="1600"/>
          </a:p>
          <a:p>
            <a:pPr>
              <a:lnSpc>
                <a:spcPct val="100000"/>
              </a:lnSpc>
            </a:pPr>
            <a:r>
              <a:rPr lang="en-US" sz="1600"/>
              <a:t>This research was sponsored by Fresenius </a:t>
            </a:r>
            <a:r>
              <a:rPr lang="en-US" sz="1600" err="1"/>
              <a:t>Kabi</a:t>
            </a:r>
            <a:r>
              <a:rPr lang="en-US" sz="1600"/>
              <a:t> in 2022.</a:t>
            </a:r>
          </a:p>
          <a:p>
            <a:pPr lvl="2"/>
            <a:r>
              <a:rPr lang="en-US" sz="1200"/>
              <a:t>Fresenius </a:t>
            </a:r>
            <a:r>
              <a:rPr lang="en-US" sz="1200" err="1"/>
              <a:t>Kabi</a:t>
            </a:r>
            <a:r>
              <a:rPr lang="en-US" sz="1200"/>
              <a:t> was not identified as a sponsor to the respondents that completed the survey.</a:t>
            </a:r>
          </a:p>
          <a:p>
            <a:pPr>
              <a:lnSpc>
                <a:spcPct val="100000"/>
              </a:lnSpc>
            </a:pPr>
            <a:r>
              <a:rPr lang="en-US" sz="1600"/>
              <a:t>1,118 nursing informaticists provided responses during this data collection period.</a:t>
            </a:r>
          </a:p>
          <a:p>
            <a:pPr lvl="1"/>
            <a:r>
              <a:rPr lang="en-US" sz="1400"/>
              <a:t>The 2020 survey received 1,359 responses, 2017 survey received 1,279 responses and the 2014 survey received 1,047 responses.</a:t>
            </a:r>
          </a:p>
          <a:p>
            <a:pPr>
              <a:lnSpc>
                <a:spcPct val="100000"/>
              </a:lnSpc>
            </a:pPr>
            <a:r>
              <a:rPr lang="en-US" sz="1600"/>
              <a:t>To reflect current workforce trends, new questions and response options were added in 2022.</a:t>
            </a:r>
          </a:p>
          <a:p>
            <a:pPr>
              <a:lnSpc>
                <a:spcPct val="100000"/>
              </a:lnSpc>
            </a:pPr>
            <a:r>
              <a:rPr lang="en-US" sz="1600"/>
              <a:t>This report includes a written executive summary and detailed information about nurse informaticists’ functions, responsibilities, and compensation.</a:t>
            </a:r>
          </a:p>
        </p:txBody>
      </p:sp>
      <p:sp>
        <p:nvSpPr>
          <p:cNvPr id="4" name="Slide Number Placeholder 3">
            <a:extLst>
              <a:ext uri="{FF2B5EF4-FFF2-40B4-BE49-F238E27FC236}">
                <a16:creationId xmlns:a16="http://schemas.microsoft.com/office/drawing/2014/main" id="{AD32F7D9-4369-F049-A2C1-18EB47D2C7A7}"/>
              </a:ext>
            </a:extLst>
          </p:cNvPr>
          <p:cNvSpPr>
            <a:spLocks noGrp="1"/>
          </p:cNvSpPr>
          <p:nvPr>
            <p:ph type="sldNum" sz="quarter" idx="12"/>
          </p:nvPr>
        </p:nvSpPr>
        <p:spPr/>
        <p:txBody>
          <a:bodyPr/>
          <a:lstStyle/>
          <a:p>
            <a:fld id="{2F8AF2E6-64A8-0F46-AF27-0A96D82A033B}" type="slidenum">
              <a:rPr lang="en-US" smtClean="0"/>
              <a:t>12</a:t>
            </a:fld>
            <a:endParaRPr lang="en-US"/>
          </a:p>
        </p:txBody>
      </p:sp>
    </p:spTree>
    <p:extLst>
      <p:ext uri="{BB962C8B-B14F-4D97-AF65-F5344CB8AC3E}">
        <p14:creationId xmlns:p14="http://schemas.microsoft.com/office/powerpoint/2010/main" val="312789922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41908" y="990030"/>
            <a:ext cx="9833429" cy="1028700"/>
          </a:xfrm>
        </p:spPr>
        <p:txBody>
          <a:bodyPr/>
          <a:lstStyle/>
          <a:p>
            <a:r>
              <a:rPr lang="en-US"/>
              <a:t>Executive Summary</a:t>
            </a:r>
          </a:p>
        </p:txBody>
      </p:sp>
      <p:sp>
        <p:nvSpPr>
          <p:cNvPr id="3" name="Slide Number Placeholder 2"/>
          <p:cNvSpPr>
            <a:spLocks noGrp="1"/>
          </p:cNvSpPr>
          <p:nvPr>
            <p:ph type="sldNum" sz="quarter"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D8D877B3-D348-4611-9BDB-C5374591D951}" type="slidenum">
              <a:rPr kumimoji="0" lang="en-US" sz="803" b="0" i="0" u="none" strike="noStrike" kern="1200" cap="none" spc="0" normalizeH="0" baseline="0" noProof="0" smtClean="0">
                <a:ln>
                  <a:noFill/>
                </a:ln>
                <a:solidFill>
                  <a:srgbClr val="FFFFFF"/>
                </a:solidFill>
                <a:effectLst/>
                <a:uLnTx/>
                <a:uFillTx/>
                <a:latin typeface="Century Gothic" panose="020B0502020202020204" pitchFamily="34" charset="0"/>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13</a:t>
            </a:fld>
            <a:endParaRPr kumimoji="0" lang="en-US" sz="803" b="0" i="0" u="none" strike="noStrike" kern="1200" cap="none" spc="0" normalizeH="0" baseline="0" noProof="0">
              <a:ln>
                <a:noFill/>
              </a:ln>
              <a:solidFill>
                <a:srgbClr val="FFFFFF"/>
              </a:solidFill>
              <a:effectLst/>
              <a:uLnTx/>
              <a:uFillTx/>
              <a:latin typeface="Century Gothic" panose="020B0502020202020204" pitchFamily="34" charset="0"/>
              <a:cs typeface="Arial" panose="020B0604020202020204" pitchFamily="34" charset="0"/>
            </a:endParaRPr>
          </a:p>
        </p:txBody>
      </p:sp>
      <p:sp>
        <p:nvSpPr>
          <p:cNvPr id="7" name="TextBox 6"/>
          <p:cNvSpPr txBox="1"/>
          <p:nvPr/>
        </p:nvSpPr>
        <p:spPr>
          <a:xfrm>
            <a:off x="1634196" y="2271295"/>
            <a:ext cx="2705183" cy="3428439"/>
          </a:xfrm>
          <a:prstGeom prst="rect">
            <a:avLst/>
          </a:prstGeom>
          <a:noFill/>
        </p:spPr>
        <p:txBody>
          <a:bodyPr wrap="square" lIns="0" rIns="0" rtlCol="0">
            <a:spAutoFit/>
          </a:bodyPr>
          <a:lstStyle/>
          <a:p>
            <a:pPr marL="285750" marR="0" lvl="0" indent="-285750" algn="l" defTabSz="914400" rtl="0" eaLnBrk="1" fontAlgn="auto" latinLnBrk="0" hangingPunct="1">
              <a:lnSpc>
                <a:spcPct val="12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333333"/>
                </a:solidFill>
                <a:effectLst/>
                <a:uLnTx/>
                <a:uFillTx/>
                <a:latin typeface="Century Gothic" panose="020B0502020202020204" pitchFamily="34" charset="0"/>
                <a:ea typeface="+mn-ea"/>
                <a:cs typeface="+mn-cs"/>
              </a:rPr>
              <a:t>62% work for a hospital or multi-facility health system. </a:t>
            </a:r>
          </a:p>
          <a:p>
            <a:pPr marL="285750" marR="0" lvl="0" indent="-285750" algn="l" defTabSz="914400" rtl="0" eaLnBrk="1" fontAlgn="auto" latinLnBrk="0" hangingPunct="1">
              <a:lnSpc>
                <a:spcPct val="12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333333"/>
                </a:solidFill>
                <a:effectLst/>
                <a:uLnTx/>
                <a:uFillTx/>
                <a:latin typeface="Century Gothic" panose="020B0502020202020204" pitchFamily="34" charset="0"/>
                <a:ea typeface="+mn-ea"/>
                <a:cs typeface="+mn-cs"/>
              </a:rPr>
              <a:t>5% were international respondents.</a:t>
            </a:r>
          </a:p>
          <a:p>
            <a:pPr marL="285750" marR="0" lvl="0" indent="-285750" algn="l" defTabSz="914400" rtl="0" eaLnBrk="1" fontAlgn="auto" latinLnBrk="0" hangingPunct="1">
              <a:lnSpc>
                <a:spcPct val="120000"/>
              </a:lnSpc>
              <a:spcBef>
                <a:spcPts val="0"/>
              </a:spcBef>
              <a:spcAft>
                <a:spcPts val="0"/>
              </a:spcAft>
              <a:buClrTx/>
              <a:buSzTx/>
              <a:buFont typeface="Arial" panose="020B0604020202020204" pitchFamily="34" charset="0"/>
              <a:buChar char="•"/>
              <a:tabLst/>
              <a:defRPr/>
            </a:pPr>
            <a:r>
              <a:rPr lang="en-US" sz="1400">
                <a:solidFill>
                  <a:srgbClr val="333333"/>
                </a:solidFill>
                <a:latin typeface="Century Gothic" panose="020B0502020202020204" pitchFamily="34" charset="0"/>
              </a:rPr>
              <a:t>Reporting structures are shifting with Information Systems/Technology (34%), Informatics (33%) and Nursing (30%) being the most common</a:t>
            </a:r>
            <a:r>
              <a:rPr kumimoji="0" lang="en-US" sz="14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 On average, nurse </a:t>
            </a:r>
            <a:r>
              <a:rPr lang="en-US" sz="1400">
                <a:solidFill>
                  <a:srgbClr val="000000"/>
                </a:solidFill>
                <a:latin typeface="Century Gothic" panose="020B0502020202020204" pitchFamily="34" charset="0"/>
              </a:rPr>
              <a:t>informaticists</a:t>
            </a:r>
            <a:r>
              <a:rPr kumimoji="0" lang="en-US" sz="14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 are reporting into two departments.</a:t>
            </a:r>
          </a:p>
        </p:txBody>
      </p:sp>
      <p:sp>
        <p:nvSpPr>
          <p:cNvPr id="12" name="TextBox 11"/>
          <p:cNvSpPr txBox="1"/>
          <p:nvPr/>
        </p:nvSpPr>
        <p:spPr>
          <a:xfrm>
            <a:off x="5392950" y="2269406"/>
            <a:ext cx="2482701" cy="2911374"/>
          </a:xfrm>
          <a:prstGeom prst="rect">
            <a:avLst/>
          </a:prstGeom>
          <a:noFill/>
        </p:spPr>
        <p:txBody>
          <a:bodyPr wrap="square" lIns="0" tIns="45720" rIns="0" bIns="45720" rtlCol="0" anchor="t">
            <a:spAutoFit/>
          </a:bodyPr>
          <a:lstStyle/>
          <a:p>
            <a:pPr marL="285750" indent="-285750">
              <a:lnSpc>
                <a:spcPct val="120000"/>
              </a:lnSpc>
              <a:buFont typeface="Arial,Sans-Serif" panose="020B0604020202020204" pitchFamily="34" charset="0"/>
              <a:buChar char="•"/>
              <a:defRPr/>
            </a:pPr>
            <a:r>
              <a:rPr lang="en-US" sz="1400">
                <a:solidFill>
                  <a:srgbClr val="333333"/>
                </a:solidFill>
                <a:latin typeface="Century Gothic"/>
              </a:rPr>
              <a:t>Reporting structures are shifting with Information Systems</a:t>
            </a:r>
            <a:r>
              <a:rPr kumimoji="0" lang="en-US" sz="1400" b="0" i="0" u="none" strike="noStrike" kern="1200" cap="none" spc="0" normalizeH="0" baseline="0" noProof="0">
                <a:ln>
                  <a:noFill/>
                </a:ln>
                <a:solidFill>
                  <a:srgbClr val="333333"/>
                </a:solidFill>
                <a:effectLst/>
                <a:uLnTx/>
                <a:uFillTx/>
                <a:latin typeface="Century Gothic"/>
              </a:rPr>
              <a:t>/</a:t>
            </a:r>
            <a:r>
              <a:rPr lang="en-US" sz="1400">
                <a:solidFill>
                  <a:srgbClr val="333333"/>
                </a:solidFill>
                <a:latin typeface="Century Gothic"/>
              </a:rPr>
              <a:t>Technology (34%), Informatic</a:t>
            </a:r>
            <a:r>
              <a:rPr kumimoji="0" lang="en-US" sz="1400" b="0" i="0" u="none" strike="noStrike" kern="1200" cap="none" spc="0" normalizeH="0" baseline="0" noProof="0">
                <a:ln>
                  <a:noFill/>
                </a:ln>
                <a:solidFill>
                  <a:srgbClr val="333333"/>
                </a:solidFill>
                <a:effectLst/>
                <a:uLnTx/>
                <a:uFillTx/>
                <a:latin typeface="Century Gothic"/>
              </a:rPr>
              <a:t>s </a:t>
            </a:r>
            <a:r>
              <a:rPr lang="en-US" sz="1400">
                <a:solidFill>
                  <a:srgbClr val="333333"/>
                </a:solidFill>
                <a:latin typeface="Century Gothic"/>
              </a:rPr>
              <a:t>(33%) and Nursing (30%) being </a:t>
            </a:r>
            <a:r>
              <a:rPr kumimoji="0" lang="en-US" sz="1400" b="0" i="0" u="none" strike="noStrike" kern="1200" cap="none" spc="0" normalizeH="0" baseline="0" noProof="0">
                <a:ln>
                  <a:noFill/>
                </a:ln>
                <a:solidFill>
                  <a:srgbClr val="333333"/>
                </a:solidFill>
                <a:effectLst/>
                <a:uLnTx/>
                <a:uFillTx/>
                <a:latin typeface="Century Gothic"/>
              </a:rPr>
              <a:t>the</a:t>
            </a:r>
            <a:r>
              <a:rPr lang="en-US" sz="1400">
                <a:solidFill>
                  <a:srgbClr val="333333"/>
                </a:solidFill>
                <a:latin typeface="Century Gothic"/>
              </a:rPr>
              <a:t> most common</a:t>
            </a:r>
            <a:r>
              <a:rPr kumimoji="0" lang="en-US" sz="1400" b="0" i="0" u="none" strike="noStrike" kern="1200" cap="none" spc="0" normalizeH="0" baseline="0" noProof="0">
                <a:ln>
                  <a:noFill/>
                </a:ln>
                <a:solidFill>
                  <a:srgbClr val="000000"/>
                </a:solidFill>
                <a:effectLst/>
                <a:uLnTx/>
                <a:uFillTx/>
                <a:latin typeface="Century Gothic"/>
              </a:rPr>
              <a:t>. </a:t>
            </a:r>
            <a:r>
              <a:rPr lang="en-US" sz="1400">
                <a:solidFill>
                  <a:srgbClr val="000000"/>
                </a:solidFill>
                <a:latin typeface="Century Gothic"/>
              </a:rPr>
              <a:t>On average, nurse informaticists are reporting into two departments</a:t>
            </a:r>
            <a:r>
              <a:rPr kumimoji="0" lang="en-US" sz="1400" b="0" i="0" u="none" strike="noStrike" kern="1200" cap="none" spc="0" normalizeH="0" baseline="0" noProof="0">
                <a:ln>
                  <a:noFill/>
                </a:ln>
                <a:solidFill>
                  <a:srgbClr val="000000"/>
                </a:solidFill>
                <a:effectLst/>
                <a:uLnTx/>
                <a:uFillTx/>
                <a:latin typeface="Century Gothic"/>
              </a:rPr>
              <a:t>.</a:t>
            </a:r>
            <a:endParaRPr lang="en-US" sz="1400" b="0" i="0" u="none" strike="noStrike" kern="1200" cap="none" spc="0" normalizeH="0" baseline="0" noProof="0">
              <a:ln>
                <a:noFill/>
              </a:ln>
              <a:solidFill>
                <a:srgbClr val="000000"/>
              </a:solidFill>
              <a:effectLst/>
              <a:uLnTx/>
              <a:uFillTx/>
              <a:latin typeface="Century Gothic"/>
              <a:ea typeface="+mn-lt"/>
              <a:cs typeface="+mn-lt"/>
            </a:endParaRPr>
          </a:p>
          <a:p>
            <a:pPr marL="285750" marR="0" lvl="0" indent="-285750" algn="l" defTabSz="914400">
              <a:lnSpc>
                <a:spcPct val="120000"/>
              </a:lnSpc>
              <a:spcBef>
                <a:spcPts val="0"/>
              </a:spcBef>
              <a:spcAft>
                <a:spcPts val="0"/>
              </a:spcAft>
              <a:buClrTx/>
              <a:buSzTx/>
              <a:buFont typeface="Arial" panose="020B0604020202020204" pitchFamily="34" charset="0"/>
              <a:buChar char="•"/>
              <a:tabLst/>
              <a:defRPr/>
            </a:pPr>
            <a:endParaRPr lang="en-US" sz="1400" b="0" i="0" u="none" strike="noStrike" kern="1200" cap="none" spc="0" normalizeH="0" baseline="0" noProof="0">
              <a:ln>
                <a:noFill/>
              </a:ln>
              <a:solidFill>
                <a:srgbClr val="333333"/>
              </a:solidFill>
              <a:effectLst/>
              <a:uLnTx/>
              <a:uFillTx/>
              <a:latin typeface="Century Gothic" panose="020B0502020202020204" pitchFamily="34" charset="0"/>
            </a:endParaRPr>
          </a:p>
        </p:txBody>
      </p:sp>
      <p:sp>
        <p:nvSpPr>
          <p:cNvPr id="17" name="TextBox 16"/>
          <p:cNvSpPr txBox="1"/>
          <p:nvPr/>
        </p:nvSpPr>
        <p:spPr>
          <a:xfrm>
            <a:off x="9065254" y="2312824"/>
            <a:ext cx="2322396" cy="3428439"/>
          </a:xfrm>
          <a:prstGeom prst="rect">
            <a:avLst/>
          </a:prstGeom>
          <a:noFill/>
        </p:spPr>
        <p:txBody>
          <a:bodyPr wrap="square" lIns="0" tIns="45720" rIns="0" bIns="45720" rtlCol="0" anchor="t">
            <a:spAutoFit/>
          </a:bodyPr>
          <a:lstStyle/>
          <a:p>
            <a:pPr marL="285750" marR="0" lvl="0" indent="-285750" algn="l" defTabSz="914400" rtl="0" eaLnBrk="1" fontAlgn="auto" latinLnBrk="0" hangingPunct="1">
              <a:lnSpc>
                <a:spcPct val="12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333333"/>
                </a:solidFill>
                <a:effectLst/>
                <a:uLnTx/>
                <a:uFillTx/>
                <a:latin typeface="Century Gothic" panose="020B0502020202020204" pitchFamily="34" charset="0"/>
                <a:ea typeface="+mn-ea"/>
                <a:cs typeface="+mn-cs"/>
              </a:rPr>
              <a:t>60% stated they earn </a:t>
            </a:r>
            <a:r>
              <a:rPr kumimoji="0" lang="en-US" sz="14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a base annual salary </a:t>
            </a:r>
            <a:r>
              <a:rPr lang="en-US" sz="1400">
                <a:solidFill>
                  <a:srgbClr val="000000"/>
                </a:solidFill>
                <a:latin typeface="Century Gothic" panose="020B0502020202020204" pitchFamily="34" charset="0"/>
              </a:rPr>
              <a:t>of $100,000 or more</a:t>
            </a:r>
            <a:r>
              <a:rPr kumimoji="0" lang="en-US" sz="1400" b="0" i="0" u="none" strike="noStrike" kern="1200" cap="none" spc="0" normalizeH="0" baseline="0" noProof="0">
                <a:ln>
                  <a:noFill/>
                </a:ln>
                <a:solidFill>
                  <a:srgbClr val="333333"/>
                </a:solidFill>
                <a:effectLst/>
                <a:uLnTx/>
                <a:uFillTx/>
                <a:latin typeface="Century Gothic" panose="020B0502020202020204" pitchFamily="34" charset="0"/>
                <a:ea typeface="+mn-ea"/>
                <a:cs typeface="+mn-cs"/>
              </a:rPr>
              <a:t>.</a:t>
            </a:r>
          </a:p>
          <a:p>
            <a:pPr marL="285750" indent="-285750">
              <a:lnSpc>
                <a:spcPct val="120000"/>
              </a:lnSpc>
              <a:buFont typeface="Arial" panose="020B0604020202020204" pitchFamily="34" charset="0"/>
              <a:buChar char="•"/>
              <a:defRPr/>
            </a:pPr>
            <a:r>
              <a:rPr kumimoji="0" lang="en-US" sz="1400" b="0" i="0" u="none" strike="noStrike" kern="1200" cap="none" spc="0" normalizeH="0" baseline="0" noProof="0">
                <a:ln>
                  <a:noFill/>
                </a:ln>
                <a:solidFill>
                  <a:srgbClr val="333333"/>
                </a:solidFill>
                <a:effectLst/>
                <a:uLnTx/>
                <a:uFillTx/>
                <a:latin typeface="Century Gothic"/>
              </a:rPr>
              <a:t>Over time, respondents have remained satisfied with their choice of career in informatics (76% highly satisfied), although a quarter feel the Nursing Informatics role is not at all valued</a:t>
            </a:r>
            <a:r>
              <a:rPr lang="en-US" sz="1400">
                <a:solidFill>
                  <a:srgbClr val="333333"/>
                </a:solidFill>
                <a:latin typeface="Century Gothic"/>
              </a:rPr>
              <a:t> by their organization.</a:t>
            </a:r>
            <a:endParaRPr lang="en-US" sz="1400" b="0" i="0" u="none" strike="noStrike" kern="1200" cap="none" spc="0" normalizeH="0" baseline="0" noProof="0">
              <a:ln>
                <a:noFill/>
              </a:ln>
              <a:solidFill>
                <a:srgbClr val="333333"/>
              </a:solidFill>
              <a:effectLst/>
              <a:uLnTx/>
              <a:uFillTx/>
              <a:latin typeface="Century Gothic"/>
            </a:endParaRPr>
          </a:p>
        </p:txBody>
      </p:sp>
      <p:sp>
        <p:nvSpPr>
          <p:cNvPr id="13" name="Oval 12"/>
          <p:cNvSpPr/>
          <p:nvPr/>
        </p:nvSpPr>
        <p:spPr>
          <a:xfrm>
            <a:off x="804350" y="1971708"/>
            <a:ext cx="701268" cy="70126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1" u="none" strike="noStrike" kern="1200" cap="none" spc="0" normalizeH="0" baseline="0" noProof="0">
                <a:ln>
                  <a:noFill/>
                </a:ln>
                <a:solidFill>
                  <a:srgbClr val="FFFFFF"/>
                </a:solidFill>
                <a:effectLst/>
                <a:uLnTx/>
                <a:uFillTx/>
                <a:latin typeface="Prometo Medium" panose="020B0704030203060203" pitchFamily="34" charset="0"/>
                <a:ea typeface="+mn-ea"/>
                <a:cs typeface="+mn-cs"/>
              </a:rPr>
              <a:t>1</a:t>
            </a:r>
          </a:p>
        </p:txBody>
      </p:sp>
      <p:sp>
        <p:nvSpPr>
          <p:cNvPr id="15" name="Oval 14"/>
          <p:cNvSpPr/>
          <p:nvPr/>
        </p:nvSpPr>
        <p:spPr>
          <a:xfrm>
            <a:off x="4583207" y="1986254"/>
            <a:ext cx="701268" cy="701268"/>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1" u="none" strike="noStrike" kern="1200" cap="none" spc="0" normalizeH="0" baseline="0" noProof="0">
                <a:ln>
                  <a:noFill/>
                </a:ln>
                <a:solidFill>
                  <a:srgbClr val="FFFFFF"/>
                </a:solidFill>
                <a:effectLst/>
                <a:uLnTx/>
                <a:uFillTx/>
                <a:latin typeface="Prometo Medium" panose="020B0704030203060203" pitchFamily="34" charset="0"/>
                <a:ea typeface="+mn-ea"/>
                <a:cs typeface="+mn-cs"/>
              </a:rPr>
              <a:t>2</a:t>
            </a:r>
          </a:p>
        </p:txBody>
      </p:sp>
      <p:sp>
        <p:nvSpPr>
          <p:cNvPr id="18" name="Oval 17"/>
          <p:cNvSpPr/>
          <p:nvPr/>
        </p:nvSpPr>
        <p:spPr>
          <a:xfrm>
            <a:off x="8222342" y="1946149"/>
            <a:ext cx="701268" cy="701268"/>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1" u="none" strike="noStrike" kern="1200" cap="none" spc="0" normalizeH="0" baseline="0" noProof="0">
                <a:ln>
                  <a:noFill/>
                </a:ln>
                <a:solidFill>
                  <a:srgbClr val="FFFFFF"/>
                </a:solidFill>
                <a:effectLst/>
                <a:uLnTx/>
                <a:uFillTx/>
                <a:latin typeface="Prometo Medium" panose="020B0704030203060203" pitchFamily="34" charset="0"/>
                <a:ea typeface="+mn-ea"/>
                <a:cs typeface="+mn-cs"/>
              </a:rPr>
              <a:t>3</a:t>
            </a:r>
          </a:p>
        </p:txBody>
      </p:sp>
      <p:sp>
        <p:nvSpPr>
          <p:cNvPr id="20" name="TextBox 19"/>
          <p:cNvSpPr txBox="1"/>
          <p:nvPr/>
        </p:nvSpPr>
        <p:spPr>
          <a:xfrm>
            <a:off x="5314674" y="1834957"/>
            <a:ext cx="2678810" cy="436338"/>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700" b="0" i="1" u="none" strike="noStrike" kern="1200" cap="none" spc="0" normalizeH="0" baseline="0" noProof="0">
                <a:ln>
                  <a:noFill/>
                </a:ln>
                <a:solidFill>
                  <a:srgbClr val="1E22AA"/>
                </a:solidFill>
                <a:effectLst/>
                <a:uLnTx/>
                <a:uFillTx/>
                <a:latin typeface="Prometo Medium" panose="020B0704030203060203" pitchFamily="34" charset="0"/>
                <a:ea typeface="+mn-ea"/>
                <a:cs typeface="+mn-cs"/>
              </a:rPr>
              <a:t>Title, Education, Training</a:t>
            </a:r>
          </a:p>
        </p:txBody>
      </p:sp>
      <p:sp>
        <p:nvSpPr>
          <p:cNvPr id="21" name="TextBox 20"/>
          <p:cNvSpPr txBox="1"/>
          <p:nvPr/>
        </p:nvSpPr>
        <p:spPr>
          <a:xfrm>
            <a:off x="8962916" y="1838022"/>
            <a:ext cx="2637479" cy="507831"/>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800" b="0" i="1" u="none" strike="noStrike" kern="1200" cap="none" spc="0" normalizeH="0" baseline="0" noProof="0">
                <a:ln>
                  <a:noFill/>
                </a:ln>
                <a:solidFill>
                  <a:srgbClr val="1E22AA"/>
                </a:solidFill>
                <a:effectLst/>
                <a:uLnTx/>
                <a:uFillTx/>
                <a:latin typeface="Prometo Medium" panose="020B0704030203060203" pitchFamily="34" charset="0"/>
                <a:ea typeface="+mn-ea"/>
                <a:cs typeface="+mn-cs"/>
              </a:rPr>
              <a:t>Salary and Satisfaction</a:t>
            </a:r>
          </a:p>
        </p:txBody>
      </p:sp>
      <p:sp>
        <p:nvSpPr>
          <p:cNvPr id="22" name="TextBox 21"/>
          <p:cNvSpPr txBox="1"/>
          <p:nvPr/>
        </p:nvSpPr>
        <p:spPr>
          <a:xfrm>
            <a:off x="1531990" y="1834957"/>
            <a:ext cx="2374116" cy="436338"/>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700" b="0" i="1" u="none" strike="noStrike" kern="1200" cap="none" spc="0" normalizeH="0" baseline="0" noProof="0">
                <a:ln>
                  <a:noFill/>
                </a:ln>
                <a:solidFill>
                  <a:srgbClr val="1E22AA"/>
                </a:solidFill>
                <a:effectLst/>
                <a:uLnTx/>
                <a:uFillTx/>
                <a:latin typeface="Prometo Medium" panose="020B0704030203060203" pitchFamily="34" charset="0"/>
                <a:ea typeface="+mn-ea"/>
                <a:cs typeface="+mn-cs"/>
              </a:rPr>
              <a:t>Workplace</a:t>
            </a:r>
          </a:p>
        </p:txBody>
      </p:sp>
      <p:sp>
        <p:nvSpPr>
          <p:cNvPr id="4" name="TextBox 3"/>
          <p:cNvSpPr txBox="1"/>
          <p:nvPr/>
        </p:nvSpPr>
        <p:spPr>
          <a:xfrm>
            <a:off x="841908" y="1365880"/>
            <a:ext cx="4639412"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Century Gothic"/>
                <a:ea typeface="+mn-ea"/>
                <a:cs typeface="+mn-cs"/>
              </a:rPr>
              <a:t>% based on survey respondents </a:t>
            </a:r>
          </a:p>
        </p:txBody>
      </p:sp>
    </p:spTree>
    <p:extLst>
      <p:ext uri="{BB962C8B-B14F-4D97-AF65-F5344CB8AC3E}">
        <p14:creationId xmlns:p14="http://schemas.microsoft.com/office/powerpoint/2010/main" val="419196968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0B91C91-F1C8-434E-9F3B-B15A99D4B278}"/>
              </a:ext>
            </a:extLst>
          </p:cNvPr>
          <p:cNvSpPr/>
          <p:nvPr/>
        </p:nvSpPr>
        <p:spPr>
          <a:xfrm>
            <a:off x="287079" y="6220047"/>
            <a:ext cx="1669312" cy="542260"/>
          </a:xfrm>
          <a:prstGeom prst="rect">
            <a:avLst/>
          </a:prstGeom>
          <a:solidFill>
            <a:srgbClr val="1E22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CA872682-DA14-D041-A064-D9EB293A4BE3}"/>
              </a:ext>
            </a:extLst>
          </p:cNvPr>
          <p:cNvSpPr/>
          <p:nvPr/>
        </p:nvSpPr>
        <p:spPr>
          <a:xfrm>
            <a:off x="10451804" y="6220047"/>
            <a:ext cx="1669312" cy="542260"/>
          </a:xfrm>
          <a:prstGeom prst="rect">
            <a:avLst/>
          </a:prstGeom>
          <a:solidFill>
            <a:srgbClr val="1E22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0" name="Group 19">
            <a:extLst>
              <a:ext uri="{FF2B5EF4-FFF2-40B4-BE49-F238E27FC236}">
                <a16:creationId xmlns:a16="http://schemas.microsoft.com/office/drawing/2014/main" id="{B15ED1B1-E5A8-FA4E-B990-987BD713B384}"/>
              </a:ext>
            </a:extLst>
          </p:cNvPr>
          <p:cNvGrpSpPr/>
          <p:nvPr/>
        </p:nvGrpSpPr>
        <p:grpSpPr>
          <a:xfrm>
            <a:off x="10752013" y="10633"/>
            <a:ext cx="1439987" cy="6858000"/>
            <a:chOff x="1650797" y="10633"/>
            <a:chExt cx="1439987" cy="6858000"/>
          </a:xfrm>
        </p:grpSpPr>
        <p:pic>
          <p:nvPicPr>
            <p:cNvPr id="21" name="Picture Placeholder 4">
              <a:extLst>
                <a:ext uri="{FF2B5EF4-FFF2-40B4-BE49-F238E27FC236}">
                  <a16:creationId xmlns:a16="http://schemas.microsoft.com/office/drawing/2014/main" id="{299D73CA-A2E6-7A44-A68F-3D064F9FCA7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848" t="34591" r="58597"/>
            <a:stretch/>
          </p:blipFill>
          <p:spPr>
            <a:xfrm>
              <a:off x="1650797" y="4097799"/>
              <a:ext cx="1418909" cy="2770834"/>
            </a:xfrm>
            <a:prstGeom prst="rect">
              <a:avLst/>
            </a:prstGeom>
            <a:noFill/>
          </p:spPr>
        </p:pic>
        <p:pic>
          <p:nvPicPr>
            <p:cNvPr id="22" name="Picture Placeholder 4">
              <a:extLst>
                <a:ext uri="{FF2B5EF4-FFF2-40B4-BE49-F238E27FC236}">
                  <a16:creationId xmlns:a16="http://schemas.microsoft.com/office/drawing/2014/main" id="{A71C2BC1-4156-8E43-B54E-90999A9E2DF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848" t="34591" r="58098"/>
            <a:stretch/>
          </p:blipFill>
          <p:spPr>
            <a:xfrm>
              <a:off x="1650797" y="1345455"/>
              <a:ext cx="1439987" cy="2770834"/>
            </a:xfrm>
            <a:prstGeom prst="rect">
              <a:avLst/>
            </a:prstGeom>
            <a:noFill/>
          </p:spPr>
        </p:pic>
        <p:pic>
          <p:nvPicPr>
            <p:cNvPr id="23" name="Picture Placeholder 4">
              <a:extLst>
                <a:ext uri="{FF2B5EF4-FFF2-40B4-BE49-F238E27FC236}">
                  <a16:creationId xmlns:a16="http://schemas.microsoft.com/office/drawing/2014/main" id="{22CF91D4-4B2D-574B-92FC-60E3600F5C0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848" t="68147" r="58098"/>
            <a:stretch/>
          </p:blipFill>
          <p:spPr>
            <a:xfrm>
              <a:off x="1650797" y="10633"/>
              <a:ext cx="1439987" cy="1349350"/>
            </a:xfrm>
            <a:prstGeom prst="rect">
              <a:avLst/>
            </a:prstGeom>
            <a:noFill/>
          </p:spPr>
        </p:pic>
      </p:grpSp>
      <p:grpSp>
        <p:nvGrpSpPr>
          <p:cNvPr id="24" name="Group 23">
            <a:extLst>
              <a:ext uri="{FF2B5EF4-FFF2-40B4-BE49-F238E27FC236}">
                <a16:creationId xmlns:a16="http://schemas.microsoft.com/office/drawing/2014/main" id="{229878DD-B768-934C-AA5A-46893C2EA9E1}"/>
              </a:ext>
            </a:extLst>
          </p:cNvPr>
          <p:cNvGrpSpPr/>
          <p:nvPr/>
        </p:nvGrpSpPr>
        <p:grpSpPr>
          <a:xfrm>
            <a:off x="8391839" y="10633"/>
            <a:ext cx="2331719" cy="6858000"/>
            <a:chOff x="1650797" y="10633"/>
            <a:chExt cx="2331719" cy="6858000"/>
          </a:xfrm>
        </p:grpSpPr>
        <p:pic>
          <p:nvPicPr>
            <p:cNvPr id="25" name="Picture Placeholder 4">
              <a:extLst>
                <a:ext uri="{FF2B5EF4-FFF2-40B4-BE49-F238E27FC236}">
                  <a16:creationId xmlns:a16="http://schemas.microsoft.com/office/drawing/2014/main" id="{1BAC1E0A-0907-1A4D-9422-90F2149911E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848" t="34591" r="37010"/>
            <a:stretch/>
          </p:blipFill>
          <p:spPr>
            <a:xfrm>
              <a:off x="1650797" y="4097799"/>
              <a:ext cx="2331719" cy="2770834"/>
            </a:xfrm>
            <a:prstGeom prst="rect">
              <a:avLst/>
            </a:prstGeom>
            <a:noFill/>
          </p:spPr>
        </p:pic>
        <p:pic>
          <p:nvPicPr>
            <p:cNvPr id="26" name="Picture Placeholder 4">
              <a:extLst>
                <a:ext uri="{FF2B5EF4-FFF2-40B4-BE49-F238E27FC236}">
                  <a16:creationId xmlns:a16="http://schemas.microsoft.com/office/drawing/2014/main" id="{E65B9CA3-2FDA-E442-915E-9C16ECDA1BE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848" t="34591" r="37010"/>
            <a:stretch/>
          </p:blipFill>
          <p:spPr>
            <a:xfrm>
              <a:off x="1650797" y="1345455"/>
              <a:ext cx="2331719" cy="2770834"/>
            </a:xfrm>
            <a:prstGeom prst="rect">
              <a:avLst/>
            </a:prstGeom>
            <a:noFill/>
          </p:spPr>
        </p:pic>
        <p:pic>
          <p:nvPicPr>
            <p:cNvPr id="27" name="Picture Placeholder 4">
              <a:extLst>
                <a:ext uri="{FF2B5EF4-FFF2-40B4-BE49-F238E27FC236}">
                  <a16:creationId xmlns:a16="http://schemas.microsoft.com/office/drawing/2014/main" id="{A524B5C4-0ADA-9345-9014-50D5F9DAAD7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848" t="68147" r="37010"/>
            <a:stretch/>
          </p:blipFill>
          <p:spPr>
            <a:xfrm>
              <a:off x="1650797" y="10633"/>
              <a:ext cx="2331719" cy="1349350"/>
            </a:xfrm>
            <a:prstGeom prst="rect">
              <a:avLst/>
            </a:prstGeom>
            <a:noFill/>
          </p:spPr>
        </p:pic>
      </p:grpSp>
      <p:grpSp>
        <p:nvGrpSpPr>
          <p:cNvPr id="5" name="Group 4">
            <a:extLst>
              <a:ext uri="{FF2B5EF4-FFF2-40B4-BE49-F238E27FC236}">
                <a16:creationId xmlns:a16="http://schemas.microsoft.com/office/drawing/2014/main" id="{771D0EE8-6CA4-E442-8E7A-5149D9099E5E}"/>
              </a:ext>
            </a:extLst>
          </p:cNvPr>
          <p:cNvGrpSpPr/>
          <p:nvPr/>
        </p:nvGrpSpPr>
        <p:grpSpPr>
          <a:xfrm>
            <a:off x="1650797" y="10633"/>
            <a:ext cx="2331719" cy="6858000"/>
            <a:chOff x="1650797" y="10633"/>
            <a:chExt cx="2331719" cy="6858000"/>
          </a:xfrm>
        </p:grpSpPr>
        <p:pic>
          <p:nvPicPr>
            <p:cNvPr id="13" name="Picture Placeholder 4">
              <a:extLst>
                <a:ext uri="{FF2B5EF4-FFF2-40B4-BE49-F238E27FC236}">
                  <a16:creationId xmlns:a16="http://schemas.microsoft.com/office/drawing/2014/main" id="{E9D235FA-A84C-D646-9627-308AEFCB1F5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848" t="34591" r="37010"/>
            <a:stretch/>
          </p:blipFill>
          <p:spPr>
            <a:xfrm>
              <a:off x="1650797" y="4097799"/>
              <a:ext cx="2331719" cy="2770834"/>
            </a:xfrm>
            <a:prstGeom prst="rect">
              <a:avLst/>
            </a:prstGeom>
            <a:noFill/>
          </p:spPr>
        </p:pic>
        <p:pic>
          <p:nvPicPr>
            <p:cNvPr id="14" name="Picture Placeholder 4">
              <a:extLst>
                <a:ext uri="{FF2B5EF4-FFF2-40B4-BE49-F238E27FC236}">
                  <a16:creationId xmlns:a16="http://schemas.microsoft.com/office/drawing/2014/main" id="{45222D79-89AF-EE42-BA83-7E6D13E00DE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848" t="34591" r="37010"/>
            <a:stretch/>
          </p:blipFill>
          <p:spPr>
            <a:xfrm>
              <a:off x="1650797" y="1345455"/>
              <a:ext cx="2331719" cy="2770834"/>
            </a:xfrm>
            <a:prstGeom prst="rect">
              <a:avLst/>
            </a:prstGeom>
            <a:noFill/>
          </p:spPr>
        </p:pic>
        <p:pic>
          <p:nvPicPr>
            <p:cNvPr id="15" name="Picture Placeholder 4">
              <a:extLst>
                <a:ext uri="{FF2B5EF4-FFF2-40B4-BE49-F238E27FC236}">
                  <a16:creationId xmlns:a16="http://schemas.microsoft.com/office/drawing/2014/main" id="{B207D0BE-F6D3-A740-B4E7-273D5B55138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848" t="68147" r="37010"/>
            <a:stretch/>
          </p:blipFill>
          <p:spPr>
            <a:xfrm>
              <a:off x="1650797" y="10633"/>
              <a:ext cx="2331719" cy="1349350"/>
            </a:xfrm>
            <a:prstGeom prst="rect">
              <a:avLst/>
            </a:prstGeom>
            <a:noFill/>
          </p:spPr>
        </p:pic>
      </p:grpSp>
      <p:sp>
        <p:nvSpPr>
          <p:cNvPr id="2" name="Oval 1">
            <a:extLst>
              <a:ext uri="{FF2B5EF4-FFF2-40B4-BE49-F238E27FC236}">
                <a16:creationId xmlns:a16="http://schemas.microsoft.com/office/drawing/2014/main" id="{05958384-DE00-AF43-9E00-9814BC223DB7}"/>
              </a:ext>
            </a:extLst>
          </p:cNvPr>
          <p:cNvSpPr/>
          <p:nvPr/>
        </p:nvSpPr>
        <p:spPr>
          <a:xfrm>
            <a:off x="1873016" y="-663864"/>
            <a:ext cx="8578788" cy="8578788"/>
          </a:xfrm>
          <a:prstGeom prst="ellipse">
            <a:avLst/>
          </a:prstGeom>
          <a:solidFill>
            <a:srgbClr val="1E22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6">
            <a:extLst>
              <a:ext uri="{FF2B5EF4-FFF2-40B4-BE49-F238E27FC236}">
                <a16:creationId xmlns:a16="http://schemas.microsoft.com/office/drawing/2014/main" id="{E13BDEFF-F01B-BA4B-B2E7-D1118058303B}"/>
              </a:ext>
            </a:extLst>
          </p:cNvPr>
          <p:cNvSpPr>
            <a:spLocks noGrp="1"/>
          </p:cNvSpPr>
          <p:nvPr>
            <p:ph type="title"/>
          </p:nvPr>
        </p:nvSpPr>
        <p:spPr>
          <a:xfrm>
            <a:off x="1873016" y="2733809"/>
            <a:ext cx="8578788" cy="1783443"/>
          </a:xfrm>
        </p:spPr>
        <p:txBody>
          <a:bodyPr lIns="457200" tIns="0" rIns="457200" anchor="ctr"/>
          <a:lstStyle/>
          <a:p>
            <a:pPr algn="ctr"/>
            <a:r>
              <a:rPr lang="en-US" sz="7200">
                <a:solidFill>
                  <a:srgbClr val="FFFFFF"/>
                </a:solidFill>
              </a:rPr>
              <a:t>Nurse Informaticists Overview</a:t>
            </a:r>
          </a:p>
        </p:txBody>
      </p:sp>
      <p:grpSp>
        <p:nvGrpSpPr>
          <p:cNvPr id="16" name="Group 15">
            <a:extLst>
              <a:ext uri="{FF2B5EF4-FFF2-40B4-BE49-F238E27FC236}">
                <a16:creationId xmlns:a16="http://schemas.microsoft.com/office/drawing/2014/main" id="{E8E6D081-9F02-644F-8A86-DDF3E5542BE8}"/>
              </a:ext>
            </a:extLst>
          </p:cNvPr>
          <p:cNvGrpSpPr/>
          <p:nvPr/>
        </p:nvGrpSpPr>
        <p:grpSpPr>
          <a:xfrm>
            <a:off x="0" y="10633"/>
            <a:ext cx="1611456" cy="6858000"/>
            <a:chOff x="2371060" y="10633"/>
            <a:chExt cx="1611456" cy="6858000"/>
          </a:xfrm>
        </p:grpSpPr>
        <p:pic>
          <p:nvPicPr>
            <p:cNvPr id="17" name="Picture Placeholder 4">
              <a:extLst>
                <a:ext uri="{FF2B5EF4-FFF2-40B4-BE49-F238E27FC236}">
                  <a16:creationId xmlns:a16="http://schemas.microsoft.com/office/drawing/2014/main" id="{97CF828B-39D8-7942-A5E0-C908A6D010D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4881" t="34591" r="37010"/>
            <a:stretch/>
          </p:blipFill>
          <p:spPr>
            <a:xfrm>
              <a:off x="2371060" y="4097799"/>
              <a:ext cx="1611456" cy="2770834"/>
            </a:xfrm>
            <a:prstGeom prst="rect">
              <a:avLst/>
            </a:prstGeom>
            <a:noFill/>
          </p:spPr>
        </p:pic>
        <p:pic>
          <p:nvPicPr>
            <p:cNvPr id="18" name="Picture Placeholder 4">
              <a:extLst>
                <a:ext uri="{FF2B5EF4-FFF2-40B4-BE49-F238E27FC236}">
                  <a16:creationId xmlns:a16="http://schemas.microsoft.com/office/drawing/2014/main" id="{187C1FE0-F7A4-E242-BB3D-D9E897C272E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4881" t="34591" r="37010"/>
            <a:stretch/>
          </p:blipFill>
          <p:spPr>
            <a:xfrm>
              <a:off x="2371060" y="1345455"/>
              <a:ext cx="1611456" cy="2770834"/>
            </a:xfrm>
            <a:prstGeom prst="rect">
              <a:avLst/>
            </a:prstGeom>
            <a:noFill/>
          </p:spPr>
        </p:pic>
        <p:pic>
          <p:nvPicPr>
            <p:cNvPr id="19" name="Picture Placeholder 4">
              <a:extLst>
                <a:ext uri="{FF2B5EF4-FFF2-40B4-BE49-F238E27FC236}">
                  <a16:creationId xmlns:a16="http://schemas.microsoft.com/office/drawing/2014/main" id="{63EB2BD3-B093-7845-9673-F03B3F1871A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4881" t="68147" r="37010"/>
            <a:stretch/>
          </p:blipFill>
          <p:spPr>
            <a:xfrm>
              <a:off x="2371060" y="10633"/>
              <a:ext cx="1611456" cy="1349350"/>
            </a:xfrm>
            <a:prstGeom prst="rect">
              <a:avLst/>
            </a:prstGeom>
            <a:noFill/>
          </p:spPr>
        </p:pic>
      </p:grpSp>
      <p:grpSp>
        <p:nvGrpSpPr>
          <p:cNvPr id="3" name="Group 2">
            <a:extLst>
              <a:ext uri="{FF2B5EF4-FFF2-40B4-BE49-F238E27FC236}">
                <a16:creationId xmlns:a16="http://schemas.microsoft.com/office/drawing/2014/main" id="{54C3A8D3-5F65-0E41-9074-0D4007937608}"/>
              </a:ext>
            </a:extLst>
          </p:cNvPr>
          <p:cNvGrpSpPr/>
          <p:nvPr/>
        </p:nvGrpSpPr>
        <p:grpSpPr>
          <a:xfrm>
            <a:off x="5294450" y="6188662"/>
            <a:ext cx="1378271" cy="643459"/>
            <a:chOff x="261430" y="6188662"/>
            <a:chExt cx="1378271" cy="643459"/>
          </a:xfrm>
        </p:grpSpPr>
        <p:pic>
          <p:nvPicPr>
            <p:cNvPr id="29" name="Picture 28">
              <a:extLst>
                <a:ext uri="{FF2B5EF4-FFF2-40B4-BE49-F238E27FC236}">
                  <a16:creationId xmlns:a16="http://schemas.microsoft.com/office/drawing/2014/main" id="{A74D111D-BA7B-0F45-9B47-555311211FA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1430" y="6188662"/>
              <a:ext cx="1378271" cy="643459"/>
            </a:xfrm>
            <a:prstGeom prst="rect">
              <a:avLst/>
            </a:prstGeom>
          </p:spPr>
        </p:pic>
        <p:pic>
          <p:nvPicPr>
            <p:cNvPr id="30" name="Picture 29">
              <a:extLst>
                <a:ext uri="{FF2B5EF4-FFF2-40B4-BE49-F238E27FC236}">
                  <a16:creationId xmlns:a16="http://schemas.microsoft.com/office/drawing/2014/main" id="{6EA4F826-00C4-B24B-B263-74F66AF78E6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9866"/>
            <a:stretch/>
          </p:blipFill>
          <p:spPr>
            <a:xfrm>
              <a:off x="810883" y="6188663"/>
              <a:ext cx="828818" cy="643457"/>
            </a:xfrm>
            <a:prstGeom prst="rect">
              <a:avLst/>
            </a:prstGeom>
          </p:spPr>
        </p:pic>
      </p:grpSp>
      <p:sp>
        <p:nvSpPr>
          <p:cNvPr id="33" name="Oval 32">
            <a:extLst>
              <a:ext uri="{FF2B5EF4-FFF2-40B4-BE49-F238E27FC236}">
                <a16:creationId xmlns:a16="http://schemas.microsoft.com/office/drawing/2014/main" id="{78615911-F4EE-8B4F-9188-C4BDD198939A}"/>
              </a:ext>
            </a:extLst>
          </p:cNvPr>
          <p:cNvSpPr/>
          <p:nvPr/>
        </p:nvSpPr>
        <p:spPr>
          <a:xfrm>
            <a:off x="11425930" y="6321878"/>
            <a:ext cx="370114" cy="37011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Slide Number Placeholder 3">
            <a:extLst>
              <a:ext uri="{FF2B5EF4-FFF2-40B4-BE49-F238E27FC236}">
                <a16:creationId xmlns:a16="http://schemas.microsoft.com/office/drawing/2014/main" id="{AD32F7D9-4369-F049-A2C1-18EB47D2C7A7}"/>
              </a:ext>
            </a:extLst>
          </p:cNvPr>
          <p:cNvSpPr>
            <a:spLocks noGrp="1"/>
          </p:cNvSpPr>
          <p:nvPr>
            <p:ph type="sldNum" sz="quarter" idx="4"/>
          </p:nvPr>
        </p:nvSpPr>
        <p:spPr>
          <a:xfrm>
            <a:off x="11360517" y="6390178"/>
            <a:ext cx="513735" cy="227164"/>
          </a:xfrm>
          <a:noFill/>
          <a:ln>
            <a:noFill/>
          </a:ln>
        </p:spPr>
        <p:txBody>
          <a:bodyPr>
            <a:normAutofit/>
          </a:bodyPr>
          <a:lstStyle/>
          <a:p>
            <a:fld id="{2F8AF2E6-64A8-0F46-AF27-0A96D82A033B}" type="slidenum">
              <a:rPr lang="en-US" smtClean="0"/>
              <a:t>14</a:t>
            </a:fld>
            <a:endParaRPr lang="en-US"/>
          </a:p>
        </p:txBody>
      </p:sp>
    </p:spTree>
    <p:extLst>
      <p:ext uri="{BB962C8B-B14F-4D97-AF65-F5344CB8AC3E}">
        <p14:creationId xmlns:p14="http://schemas.microsoft.com/office/powerpoint/2010/main" val="4117521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A885D5A-CA72-904D-A32A-49CE37FE4063}"/>
              </a:ext>
            </a:extLst>
          </p:cNvPr>
          <p:cNvSpPr>
            <a:spLocks noGrp="1"/>
          </p:cNvSpPr>
          <p:nvPr>
            <p:ph type="title"/>
          </p:nvPr>
        </p:nvSpPr>
        <p:spPr>
          <a:xfrm>
            <a:off x="833433" y="2008616"/>
            <a:ext cx="4187371" cy="2390677"/>
          </a:xfrm>
        </p:spPr>
        <p:txBody>
          <a:bodyPr/>
          <a:lstStyle/>
          <a:p>
            <a:r>
              <a:rPr lang="en-US"/>
              <a:t>Job Title</a:t>
            </a:r>
          </a:p>
        </p:txBody>
      </p:sp>
      <p:sp>
        <p:nvSpPr>
          <p:cNvPr id="3" name="Slide Number Placeholder 2"/>
          <p:cNvSpPr>
            <a:spLocks noGrp="1"/>
          </p:cNvSpPr>
          <p:nvPr>
            <p:ph type="sldNum" sz="quarter" idx="10"/>
          </p:nvPr>
        </p:nvSpPr>
        <p:spPr/>
        <p:txBody>
          <a:bodyPr/>
          <a:lstStyle/>
          <a:p>
            <a:fld id="{D8D877B3-D348-4611-9BDB-C5374591D951}" type="slidenum">
              <a:rPr lang="en-US" smtClean="0"/>
              <a:pPr/>
              <a:t>15</a:t>
            </a:fld>
            <a:endParaRPr lang="en-US"/>
          </a:p>
        </p:txBody>
      </p:sp>
      <p:graphicFrame>
        <p:nvGraphicFramePr>
          <p:cNvPr id="6" name="Chart 5"/>
          <p:cNvGraphicFramePr/>
          <p:nvPr>
            <p:extLst>
              <p:ext uri="{D42A27DB-BD31-4B8C-83A1-F6EECF244321}">
                <p14:modId xmlns:p14="http://schemas.microsoft.com/office/powerpoint/2010/main" val="3244570408"/>
              </p:ext>
            </p:extLst>
          </p:nvPr>
        </p:nvGraphicFramePr>
        <p:xfrm>
          <a:off x="5093171" y="1148863"/>
          <a:ext cx="6014441" cy="5545014"/>
        </p:xfrm>
        <a:graphic>
          <a:graphicData uri="http://schemas.openxmlformats.org/drawingml/2006/chart">
            <c:chart xmlns:c="http://schemas.openxmlformats.org/drawingml/2006/chart" xmlns:r="http://schemas.openxmlformats.org/officeDocument/2006/relationships" r:id="rId3"/>
          </a:graphicData>
        </a:graphic>
      </p:graphicFrame>
      <p:sp>
        <p:nvSpPr>
          <p:cNvPr id="8" name="TextBox 7">
            <a:extLst>
              <a:ext uri="{FF2B5EF4-FFF2-40B4-BE49-F238E27FC236}">
                <a16:creationId xmlns:a16="http://schemas.microsoft.com/office/drawing/2014/main" id="{D0E680F2-41A1-BB4C-83A7-6C0348CF2227}"/>
              </a:ext>
            </a:extLst>
          </p:cNvPr>
          <p:cNvSpPr txBox="1"/>
          <p:nvPr/>
        </p:nvSpPr>
        <p:spPr>
          <a:xfrm>
            <a:off x="854699" y="3752093"/>
            <a:ext cx="3369512" cy="338554"/>
          </a:xfrm>
          <a:prstGeom prst="rect">
            <a:avLst/>
          </a:prstGeom>
          <a:noFill/>
        </p:spPr>
        <p:txBody>
          <a:bodyPr wrap="none" lIns="0" rIns="0" rtlCol="0">
            <a:spAutoFit/>
          </a:bodyPr>
          <a:lstStyle/>
          <a:p>
            <a:r>
              <a:rPr lang="en-US" sz="1600">
                <a:solidFill>
                  <a:srgbClr val="FF5A5A"/>
                </a:solidFill>
                <a:latin typeface="Century Gothic" panose="020B0502020202020204" pitchFamily="34" charset="0"/>
              </a:rPr>
              <a:t>A VARIETY OF JOB TITLES ARE USED</a:t>
            </a:r>
          </a:p>
        </p:txBody>
      </p:sp>
      <p:sp>
        <p:nvSpPr>
          <p:cNvPr id="9" name="TextBox 8">
            <a:extLst>
              <a:ext uri="{FF2B5EF4-FFF2-40B4-BE49-F238E27FC236}">
                <a16:creationId xmlns:a16="http://schemas.microsoft.com/office/drawing/2014/main" id="{8C234B45-E9FA-7841-AEA7-60E575C648A5}"/>
              </a:ext>
            </a:extLst>
          </p:cNvPr>
          <p:cNvSpPr txBox="1"/>
          <p:nvPr/>
        </p:nvSpPr>
        <p:spPr>
          <a:xfrm>
            <a:off x="854699" y="4283178"/>
            <a:ext cx="3180273" cy="1228606"/>
          </a:xfrm>
          <a:prstGeom prst="rect">
            <a:avLst/>
          </a:prstGeom>
          <a:noFill/>
        </p:spPr>
        <p:txBody>
          <a:bodyPr wrap="square" lIns="0" rIns="0" rtlCol="0">
            <a:spAutoFit/>
          </a:bodyPr>
          <a:lstStyle/>
          <a:p>
            <a:pPr>
              <a:lnSpc>
                <a:spcPts val="1800"/>
              </a:lnSpc>
            </a:pPr>
            <a:r>
              <a:rPr lang="en-US" sz="1400">
                <a:solidFill>
                  <a:schemeClr val="bg2"/>
                </a:solidFill>
                <a:latin typeface="Century Gothic" panose="020B0502020202020204" pitchFamily="34" charset="0"/>
              </a:rPr>
              <a:t>Nursing Informatics Specialist (17%) remains as the most common title.  Followed by Clinical Informatics Specialist (12%) now becoming more popular.</a:t>
            </a:r>
          </a:p>
        </p:txBody>
      </p:sp>
      <p:sp>
        <p:nvSpPr>
          <p:cNvPr id="2" name="TextBox 1">
            <a:extLst>
              <a:ext uri="{FF2B5EF4-FFF2-40B4-BE49-F238E27FC236}">
                <a16:creationId xmlns:a16="http://schemas.microsoft.com/office/drawing/2014/main" id="{FCD74618-704E-5A92-FB25-AB7C495D8FBF}"/>
              </a:ext>
            </a:extLst>
          </p:cNvPr>
          <p:cNvSpPr txBox="1"/>
          <p:nvPr/>
        </p:nvSpPr>
        <p:spPr>
          <a:xfrm>
            <a:off x="7673788" y="6390178"/>
            <a:ext cx="1975037" cy="288220"/>
          </a:xfrm>
          <a:prstGeom prst="rect">
            <a:avLst/>
          </a:prstGeom>
          <a:noFill/>
        </p:spPr>
        <p:txBody>
          <a:bodyPr wrap="square" lIns="0" rIns="0" rtlCol="0">
            <a:spAutoFit/>
          </a:bodyPr>
          <a:lstStyle/>
          <a:p>
            <a:pPr marL="0" marR="0" lvl="0" indent="0" algn="l" defTabSz="914400" rtl="0" eaLnBrk="1" fontAlgn="auto" latinLnBrk="0" hangingPunct="1">
              <a:lnSpc>
                <a:spcPts val="1800"/>
              </a:lnSpc>
              <a:spcBef>
                <a:spcPts val="0"/>
              </a:spcBef>
              <a:spcAft>
                <a:spcPts val="0"/>
              </a:spcAft>
              <a:buClrTx/>
              <a:buSzTx/>
              <a:buFontTx/>
              <a:buNone/>
              <a:tabLst/>
              <a:defRPr/>
            </a:pPr>
            <a:r>
              <a:rPr lang="en-US" sz="800">
                <a:solidFill>
                  <a:srgbClr val="333333"/>
                </a:solidFill>
                <a:latin typeface="Century Gothic" panose="020B0502020202020204" pitchFamily="34" charset="0"/>
              </a:rPr>
              <a:t>Titles under</a:t>
            </a:r>
            <a:r>
              <a:rPr kumimoji="0" lang="en-US" sz="800" b="0" i="0" u="none" strike="noStrike" kern="1200" cap="none" spc="0" normalizeH="0" baseline="0" noProof="0">
                <a:ln>
                  <a:noFill/>
                </a:ln>
                <a:solidFill>
                  <a:srgbClr val="333333"/>
                </a:solidFill>
                <a:effectLst/>
                <a:uLnTx/>
                <a:uFillTx/>
                <a:latin typeface="Century Gothic" panose="020B0502020202020204" pitchFamily="34" charset="0"/>
                <a:ea typeface="+mn-ea"/>
                <a:cs typeface="+mn-cs"/>
              </a:rPr>
              <a:t> </a:t>
            </a:r>
            <a:r>
              <a:rPr lang="en-US" sz="800">
                <a:solidFill>
                  <a:srgbClr val="333333"/>
                </a:solidFill>
                <a:latin typeface="Century Gothic" panose="020B0502020202020204" pitchFamily="34" charset="0"/>
              </a:rPr>
              <a:t>4</a:t>
            </a:r>
            <a:r>
              <a:rPr kumimoji="0" lang="en-US" sz="800" b="0" i="0" u="none" strike="noStrike" kern="1200" cap="none" spc="0" normalizeH="0" baseline="0" noProof="0">
                <a:ln>
                  <a:noFill/>
                </a:ln>
                <a:solidFill>
                  <a:srgbClr val="333333"/>
                </a:solidFill>
                <a:effectLst/>
                <a:uLnTx/>
                <a:uFillTx/>
                <a:latin typeface="Century Gothic" panose="020B0502020202020204" pitchFamily="34" charset="0"/>
                <a:ea typeface="+mn-ea"/>
                <a:cs typeface="+mn-cs"/>
              </a:rPr>
              <a:t>% incidence, not shown</a:t>
            </a:r>
          </a:p>
        </p:txBody>
      </p:sp>
    </p:spTree>
    <p:extLst>
      <p:ext uri="{BB962C8B-B14F-4D97-AF65-F5344CB8AC3E}">
        <p14:creationId xmlns:p14="http://schemas.microsoft.com/office/powerpoint/2010/main" val="213110819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A885D5A-CA72-904D-A32A-49CE37FE4063}"/>
              </a:ext>
            </a:extLst>
          </p:cNvPr>
          <p:cNvSpPr>
            <a:spLocks noGrp="1"/>
          </p:cNvSpPr>
          <p:nvPr>
            <p:ph type="title"/>
          </p:nvPr>
        </p:nvSpPr>
        <p:spPr>
          <a:xfrm>
            <a:off x="833433" y="2008616"/>
            <a:ext cx="4187371" cy="2390677"/>
          </a:xfrm>
        </p:spPr>
        <p:txBody>
          <a:bodyPr/>
          <a:lstStyle/>
          <a:p>
            <a:r>
              <a:rPr lang="en-US"/>
              <a:t>Job Responsibilities</a:t>
            </a:r>
          </a:p>
        </p:txBody>
      </p:sp>
      <p:sp>
        <p:nvSpPr>
          <p:cNvPr id="3" name="Slide Number Placeholder 2"/>
          <p:cNvSpPr>
            <a:spLocks noGrp="1"/>
          </p:cNvSpPr>
          <p:nvPr>
            <p:ph type="sldNum" sz="quarter" idx="10"/>
          </p:nvPr>
        </p:nvSpPr>
        <p:spPr/>
        <p:txBody>
          <a:bodyPr/>
          <a:lstStyle/>
          <a:p>
            <a:fld id="{D8D877B3-D348-4611-9BDB-C5374591D951}" type="slidenum">
              <a:rPr lang="en-US" smtClean="0"/>
              <a:pPr/>
              <a:t>16</a:t>
            </a:fld>
            <a:endParaRPr lang="en-US"/>
          </a:p>
        </p:txBody>
      </p:sp>
      <p:graphicFrame>
        <p:nvGraphicFramePr>
          <p:cNvPr id="6" name="Chart 5"/>
          <p:cNvGraphicFramePr/>
          <p:nvPr>
            <p:extLst>
              <p:ext uri="{D42A27DB-BD31-4B8C-83A1-F6EECF244321}">
                <p14:modId xmlns:p14="http://schemas.microsoft.com/office/powerpoint/2010/main" val="1546108286"/>
              </p:ext>
            </p:extLst>
          </p:nvPr>
        </p:nvGraphicFramePr>
        <p:xfrm>
          <a:off x="4523973" y="1148863"/>
          <a:ext cx="7350279" cy="5545014"/>
        </p:xfrm>
        <a:graphic>
          <a:graphicData uri="http://schemas.openxmlformats.org/drawingml/2006/chart">
            <c:chart xmlns:c="http://schemas.openxmlformats.org/drawingml/2006/chart" xmlns:r="http://schemas.openxmlformats.org/officeDocument/2006/relationships" r:id="rId3"/>
          </a:graphicData>
        </a:graphic>
      </p:graphicFrame>
      <p:sp>
        <p:nvSpPr>
          <p:cNvPr id="8" name="TextBox 7">
            <a:extLst>
              <a:ext uri="{FF2B5EF4-FFF2-40B4-BE49-F238E27FC236}">
                <a16:creationId xmlns:a16="http://schemas.microsoft.com/office/drawing/2014/main" id="{D0E680F2-41A1-BB4C-83A7-6C0348CF2227}"/>
              </a:ext>
            </a:extLst>
          </p:cNvPr>
          <p:cNvSpPr txBox="1"/>
          <p:nvPr/>
        </p:nvSpPr>
        <p:spPr>
          <a:xfrm>
            <a:off x="854699" y="3955212"/>
            <a:ext cx="2263440" cy="584775"/>
          </a:xfrm>
          <a:prstGeom prst="rect">
            <a:avLst/>
          </a:prstGeom>
          <a:noFill/>
        </p:spPr>
        <p:txBody>
          <a:bodyPr wrap="none" lIns="0" rIns="0" rtlCol="0">
            <a:spAutoFit/>
          </a:bodyPr>
          <a:lstStyle/>
          <a:p>
            <a:r>
              <a:rPr lang="en-US" sz="1600">
                <a:solidFill>
                  <a:srgbClr val="FF5A5A"/>
                </a:solidFill>
                <a:latin typeface="Century Gothic" panose="020B0502020202020204" pitchFamily="34" charset="0"/>
              </a:rPr>
              <a:t>TOP 5 RESPONSIBILITIES </a:t>
            </a:r>
          </a:p>
          <a:p>
            <a:r>
              <a:rPr lang="en-US" sz="1600">
                <a:solidFill>
                  <a:srgbClr val="FF5A5A"/>
                </a:solidFill>
                <a:latin typeface="Century Gothic" panose="020B0502020202020204" pitchFamily="34" charset="0"/>
              </a:rPr>
              <a:t>REMAIN CONSISTENT</a:t>
            </a:r>
          </a:p>
        </p:txBody>
      </p:sp>
      <p:sp>
        <p:nvSpPr>
          <p:cNvPr id="9" name="TextBox 8">
            <a:extLst>
              <a:ext uri="{FF2B5EF4-FFF2-40B4-BE49-F238E27FC236}">
                <a16:creationId xmlns:a16="http://schemas.microsoft.com/office/drawing/2014/main" id="{8C234B45-E9FA-7841-AEA7-60E575C648A5}"/>
              </a:ext>
            </a:extLst>
          </p:cNvPr>
          <p:cNvSpPr txBox="1"/>
          <p:nvPr/>
        </p:nvSpPr>
        <p:spPr>
          <a:xfrm>
            <a:off x="854699" y="4568562"/>
            <a:ext cx="3180273" cy="1690271"/>
          </a:xfrm>
          <a:prstGeom prst="rect">
            <a:avLst/>
          </a:prstGeom>
          <a:noFill/>
        </p:spPr>
        <p:txBody>
          <a:bodyPr wrap="square" lIns="0" rIns="0" rtlCol="0">
            <a:spAutoFit/>
          </a:bodyPr>
          <a:lstStyle/>
          <a:p>
            <a:pPr>
              <a:lnSpc>
                <a:spcPts val="1800"/>
              </a:lnSpc>
            </a:pPr>
            <a:r>
              <a:rPr lang="en-US" sz="1400">
                <a:solidFill>
                  <a:schemeClr val="bg2"/>
                </a:solidFill>
                <a:latin typeface="Century Gothic" panose="020B0502020202020204" pitchFamily="34" charset="0"/>
              </a:rPr>
              <a:t>Systems Implementation (41%), System Optimization/Utilization (35%), Project Management (30%), Systems Development (29%), and Quality Initiatives/Reporting (26%) are the top five job responsibilities for nurse informaticists.</a:t>
            </a:r>
          </a:p>
        </p:txBody>
      </p:sp>
      <p:sp>
        <p:nvSpPr>
          <p:cNvPr id="2" name="TextBox 1">
            <a:extLst>
              <a:ext uri="{FF2B5EF4-FFF2-40B4-BE49-F238E27FC236}">
                <a16:creationId xmlns:a16="http://schemas.microsoft.com/office/drawing/2014/main" id="{2883D24B-1176-03B7-F38F-BE80DF8767DD}"/>
              </a:ext>
            </a:extLst>
          </p:cNvPr>
          <p:cNvSpPr txBox="1"/>
          <p:nvPr/>
        </p:nvSpPr>
        <p:spPr>
          <a:xfrm>
            <a:off x="7529744" y="6546945"/>
            <a:ext cx="2106545" cy="293863"/>
          </a:xfrm>
          <a:prstGeom prst="rect">
            <a:avLst/>
          </a:prstGeom>
          <a:noFill/>
        </p:spPr>
        <p:txBody>
          <a:bodyPr wrap="square" lIns="0" rIns="0" rtlCol="0">
            <a:spAutoFit/>
          </a:bodyPr>
          <a:lstStyle/>
          <a:p>
            <a:pPr>
              <a:lnSpc>
                <a:spcPts val="1800"/>
              </a:lnSpc>
            </a:pPr>
            <a:r>
              <a:rPr lang="en-US" sz="1000" i="1">
                <a:solidFill>
                  <a:schemeClr val="bg2"/>
                </a:solidFill>
                <a:latin typeface="Century Gothic" panose="020B0502020202020204" pitchFamily="34" charset="0"/>
              </a:rPr>
              <a:t>*New options beginning in 2020</a:t>
            </a:r>
          </a:p>
        </p:txBody>
      </p:sp>
      <p:sp>
        <p:nvSpPr>
          <p:cNvPr id="4" name="TextBox 3">
            <a:extLst>
              <a:ext uri="{FF2B5EF4-FFF2-40B4-BE49-F238E27FC236}">
                <a16:creationId xmlns:a16="http://schemas.microsoft.com/office/drawing/2014/main" id="{0ABB70DA-1032-8459-8EF1-FE784F55078D}"/>
              </a:ext>
            </a:extLst>
          </p:cNvPr>
          <p:cNvSpPr txBox="1"/>
          <p:nvPr/>
        </p:nvSpPr>
        <p:spPr>
          <a:xfrm>
            <a:off x="7146799" y="6015235"/>
            <a:ext cx="3510801" cy="749885"/>
          </a:xfrm>
          <a:prstGeom prst="rect">
            <a:avLst/>
          </a:prstGeom>
          <a:noFill/>
        </p:spPr>
        <p:txBody>
          <a:bodyPr wrap="square" lIns="0" rIns="0" rtlCol="0">
            <a:spAutoFit/>
          </a:bodyPr>
          <a:lstStyle/>
          <a:p>
            <a:pPr marL="0" marR="0" lvl="0" indent="0" algn="l" defTabSz="914400" rtl="0" eaLnBrk="1" fontAlgn="auto" latinLnBrk="0" hangingPunct="1">
              <a:lnSpc>
                <a:spcPts val="1800"/>
              </a:lnSpc>
              <a:spcBef>
                <a:spcPts val="0"/>
              </a:spcBef>
              <a:spcAft>
                <a:spcPts val="0"/>
              </a:spcAft>
              <a:buClrTx/>
              <a:buSzTx/>
              <a:buFontTx/>
              <a:buNone/>
              <a:tabLst/>
              <a:defRPr/>
            </a:pPr>
            <a:r>
              <a:rPr lang="en-US" sz="800">
                <a:solidFill>
                  <a:srgbClr val="333333"/>
                </a:solidFill>
                <a:latin typeface="Century Gothic" panose="020B0502020202020204" pitchFamily="34" charset="0"/>
              </a:rPr>
              <a:t>Job responsibilities under</a:t>
            </a:r>
            <a:r>
              <a:rPr kumimoji="0" lang="en-US" sz="800" b="0" i="0" u="none" strike="noStrike" kern="1200" cap="none" spc="0" normalizeH="0" baseline="0" noProof="0">
                <a:ln>
                  <a:noFill/>
                </a:ln>
                <a:solidFill>
                  <a:srgbClr val="333333"/>
                </a:solidFill>
                <a:effectLst/>
                <a:uLnTx/>
                <a:uFillTx/>
                <a:latin typeface="Century Gothic" panose="020B0502020202020204" pitchFamily="34" charset="0"/>
                <a:ea typeface="+mn-ea"/>
                <a:cs typeface="+mn-cs"/>
              </a:rPr>
              <a:t> 20% incidence, not shown</a:t>
            </a:r>
          </a:p>
          <a:p>
            <a:pPr>
              <a:lnSpc>
                <a:spcPts val="1800"/>
              </a:lnSpc>
              <a:defRPr/>
            </a:pPr>
            <a:r>
              <a:rPr lang="en-US" sz="800">
                <a:solidFill>
                  <a:srgbClr val="333333"/>
                </a:solidFill>
                <a:latin typeface="Century Gothic" panose="020B0502020202020204" pitchFamily="34" charset="0"/>
              </a:rPr>
              <a:t>Respondents were asked to select up to their top 5 responsibilities </a:t>
            </a:r>
            <a:endParaRPr kumimoji="0" lang="en-US" sz="800" b="0" i="0" u="none" strike="noStrike" kern="1200" cap="none" spc="0" normalizeH="0" baseline="0" noProof="0">
              <a:ln>
                <a:noFill/>
              </a:ln>
              <a:solidFill>
                <a:srgbClr val="333333"/>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ts val="1800"/>
              </a:lnSpc>
              <a:spcBef>
                <a:spcPts val="0"/>
              </a:spcBef>
              <a:spcAft>
                <a:spcPts val="0"/>
              </a:spcAft>
              <a:buClrTx/>
              <a:buSzTx/>
              <a:buFontTx/>
              <a:buNone/>
              <a:tabLst/>
              <a:defRPr/>
            </a:pPr>
            <a:endParaRPr kumimoji="0" lang="en-US" sz="800" b="0" i="0" u="none" strike="noStrike" kern="1200" cap="none" spc="0" normalizeH="0" baseline="0" noProof="0">
              <a:ln>
                <a:noFill/>
              </a:ln>
              <a:solidFill>
                <a:srgbClr val="333333"/>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66669229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A885D5A-CA72-904D-A32A-49CE37FE4063}"/>
              </a:ext>
            </a:extLst>
          </p:cNvPr>
          <p:cNvSpPr>
            <a:spLocks noGrp="1"/>
          </p:cNvSpPr>
          <p:nvPr>
            <p:ph type="title"/>
          </p:nvPr>
        </p:nvSpPr>
        <p:spPr>
          <a:xfrm>
            <a:off x="833433" y="2008616"/>
            <a:ext cx="4187371" cy="2390677"/>
          </a:xfrm>
        </p:spPr>
        <p:txBody>
          <a:bodyPr/>
          <a:lstStyle/>
          <a:p>
            <a:r>
              <a:rPr lang="en-US"/>
              <a:t>Job Satisfaction in Current Position</a:t>
            </a:r>
          </a:p>
        </p:txBody>
      </p:sp>
      <p:sp>
        <p:nvSpPr>
          <p:cNvPr id="3" name="Slide Number Placeholder 2"/>
          <p:cNvSpPr>
            <a:spLocks noGrp="1"/>
          </p:cNvSpPr>
          <p:nvPr>
            <p:ph type="sldNum" sz="quarter" idx="10"/>
          </p:nvPr>
        </p:nvSpPr>
        <p:spPr/>
        <p:txBody>
          <a:bodyPr/>
          <a:lstStyle/>
          <a:p>
            <a:fld id="{D8D877B3-D348-4611-9BDB-C5374591D951}" type="slidenum">
              <a:rPr lang="en-US" smtClean="0"/>
              <a:pPr/>
              <a:t>17</a:t>
            </a:fld>
            <a:endParaRPr lang="en-US"/>
          </a:p>
        </p:txBody>
      </p:sp>
      <p:graphicFrame>
        <p:nvGraphicFramePr>
          <p:cNvPr id="6" name="Chart 5"/>
          <p:cNvGraphicFramePr/>
          <p:nvPr>
            <p:extLst>
              <p:ext uri="{D42A27DB-BD31-4B8C-83A1-F6EECF244321}">
                <p14:modId xmlns:p14="http://schemas.microsoft.com/office/powerpoint/2010/main" val="880941880"/>
              </p:ext>
            </p:extLst>
          </p:nvPr>
        </p:nvGraphicFramePr>
        <p:xfrm>
          <a:off x="5093171" y="1148863"/>
          <a:ext cx="6014441" cy="5545014"/>
        </p:xfrm>
        <a:graphic>
          <a:graphicData uri="http://schemas.openxmlformats.org/drawingml/2006/chart">
            <c:chart xmlns:c="http://schemas.openxmlformats.org/drawingml/2006/chart" xmlns:r="http://schemas.openxmlformats.org/officeDocument/2006/relationships" r:id="rId3"/>
          </a:graphicData>
        </a:graphic>
      </p:graphicFrame>
      <p:sp>
        <p:nvSpPr>
          <p:cNvPr id="8" name="TextBox 7">
            <a:extLst>
              <a:ext uri="{FF2B5EF4-FFF2-40B4-BE49-F238E27FC236}">
                <a16:creationId xmlns:a16="http://schemas.microsoft.com/office/drawing/2014/main" id="{D0E680F2-41A1-BB4C-83A7-6C0348CF2227}"/>
              </a:ext>
            </a:extLst>
          </p:cNvPr>
          <p:cNvSpPr txBox="1"/>
          <p:nvPr/>
        </p:nvSpPr>
        <p:spPr>
          <a:xfrm>
            <a:off x="833433" y="4458608"/>
            <a:ext cx="2664191" cy="338554"/>
          </a:xfrm>
          <a:prstGeom prst="rect">
            <a:avLst/>
          </a:prstGeom>
          <a:noFill/>
        </p:spPr>
        <p:txBody>
          <a:bodyPr wrap="none" lIns="0" rIns="0" rtlCol="0">
            <a:spAutoFit/>
          </a:bodyPr>
          <a:lstStyle/>
          <a:p>
            <a:r>
              <a:rPr lang="en-US" sz="1600">
                <a:solidFill>
                  <a:srgbClr val="FF5A5A"/>
                </a:solidFill>
                <a:latin typeface="Century Gothic" panose="020B0502020202020204" pitchFamily="34" charset="0"/>
              </a:rPr>
              <a:t>HALF ARE HIGHLY SATISFIED</a:t>
            </a:r>
          </a:p>
        </p:txBody>
      </p:sp>
      <p:sp>
        <p:nvSpPr>
          <p:cNvPr id="9" name="TextBox 8">
            <a:extLst>
              <a:ext uri="{FF2B5EF4-FFF2-40B4-BE49-F238E27FC236}">
                <a16:creationId xmlns:a16="http://schemas.microsoft.com/office/drawing/2014/main" id="{8C234B45-E9FA-7841-AEA7-60E575C648A5}"/>
              </a:ext>
            </a:extLst>
          </p:cNvPr>
          <p:cNvSpPr txBox="1"/>
          <p:nvPr/>
        </p:nvSpPr>
        <p:spPr>
          <a:xfrm>
            <a:off x="833433" y="4797162"/>
            <a:ext cx="3180273" cy="997774"/>
          </a:xfrm>
          <a:prstGeom prst="rect">
            <a:avLst/>
          </a:prstGeom>
          <a:noFill/>
        </p:spPr>
        <p:txBody>
          <a:bodyPr wrap="square" lIns="0" rIns="0" rtlCol="0">
            <a:spAutoFit/>
          </a:bodyPr>
          <a:lstStyle/>
          <a:p>
            <a:pPr>
              <a:lnSpc>
                <a:spcPts val="1800"/>
              </a:lnSpc>
            </a:pPr>
            <a:r>
              <a:rPr lang="en-US" sz="1400">
                <a:solidFill>
                  <a:schemeClr val="bg2"/>
                </a:solidFill>
                <a:latin typeface="Century Gothic" panose="020B0502020202020204" pitchFamily="34" charset="0"/>
              </a:rPr>
              <a:t>53% are highly satisfied and 43% are somewhat satisfied with their current position. Dissatisfaction has seen a slight decline.</a:t>
            </a:r>
          </a:p>
        </p:txBody>
      </p:sp>
    </p:spTree>
    <p:extLst>
      <p:ext uri="{BB962C8B-B14F-4D97-AF65-F5344CB8AC3E}">
        <p14:creationId xmlns:p14="http://schemas.microsoft.com/office/powerpoint/2010/main" val="66272922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A885D5A-CA72-904D-A32A-49CE37FE4063}"/>
              </a:ext>
            </a:extLst>
          </p:cNvPr>
          <p:cNvSpPr>
            <a:spLocks noGrp="1"/>
          </p:cNvSpPr>
          <p:nvPr>
            <p:ph type="title"/>
          </p:nvPr>
        </p:nvSpPr>
        <p:spPr>
          <a:xfrm>
            <a:off x="756849" y="1819897"/>
            <a:ext cx="4119952" cy="2390677"/>
          </a:xfrm>
        </p:spPr>
        <p:txBody>
          <a:bodyPr/>
          <a:lstStyle/>
          <a:p>
            <a:r>
              <a:rPr lang="en-US"/>
              <a:t>Perceived Value of Nursing Informatics </a:t>
            </a:r>
          </a:p>
        </p:txBody>
      </p:sp>
      <p:sp>
        <p:nvSpPr>
          <p:cNvPr id="3" name="Slide Number Placeholder 2"/>
          <p:cNvSpPr>
            <a:spLocks noGrp="1"/>
          </p:cNvSpPr>
          <p:nvPr>
            <p:ph type="sldNum" sz="quarter"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D8D877B3-D348-4611-9BDB-C5374591D951}" type="slidenum">
              <a:rPr kumimoji="0" lang="en-US" sz="803" b="0" i="0" u="none" strike="noStrike" kern="1200" cap="none" spc="0" normalizeH="0" baseline="0" noProof="0" smtClean="0">
                <a:ln>
                  <a:noFill/>
                </a:ln>
                <a:solidFill>
                  <a:srgbClr val="FFFFFF"/>
                </a:solidFill>
                <a:effectLst/>
                <a:uLnTx/>
                <a:uFillTx/>
                <a:latin typeface="Century Gothic" panose="020B0502020202020204" pitchFamily="34" charset="0"/>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18</a:t>
            </a:fld>
            <a:endParaRPr kumimoji="0" lang="en-US" sz="803" b="0" i="0" u="none" strike="noStrike" kern="1200" cap="none" spc="0" normalizeH="0" baseline="0" noProof="0">
              <a:ln>
                <a:noFill/>
              </a:ln>
              <a:solidFill>
                <a:srgbClr val="FFFFFF"/>
              </a:solidFill>
              <a:effectLst/>
              <a:uLnTx/>
              <a:uFillTx/>
              <a:latin typeface="Century Gothic" panose="020B0502020202020204" pitchFamily="34" charset="0"/>
              <a:cs typeface="Arial" panose="020B0604020202020204" pitchFamily="34" charset="0"/>
            </a:endParaRPr>
          </a:p>
        </p:txBody>
      </p:sp>
      <p:graphicFrame>
        <p:nvGraphicFramePr>
          <p:cNvPr id="6" name="Chart 5"/>
          <p:cNvGraphicFramePr/>
          <p:nvPr>
            <p:extLst>
              <p:ext uri="{D42A27DB-BD31-4B8C-83A1-F6EECF244321}">
                <p14:modId xmlns:p14="http://schemas.microsoft.com/office/powerpoint/2010/main" val="2493332203"/>
              </p:ext>
            </p:extLst>
          </p:nvPr>
        </p:nvGraphicFramePr>
        <p:xfrm>
          <a:off x="5436071" y="1148863"/>
          <a:ext cx="6014441" cy="5545014"/>
        </p:xfrm>
        <a:graphic>
          <a:graphicData uri="http://schemas.openxmlformats.org/drawingml/2006/chart">
            <c:chart xmlns:c="http://schemas.openxmlformats.org/drawingml/2006/chart" xmlns:r="http://schemas.openxmlformats.org/officeDocument/2006/relationships" r:id="rId3"/>
          </a:graphicData>
        </a:graphic>
      </p:graphicFrame>
      <p:sp>
        <p:nvSpPr>
          <p:cNvPr id="8" name="TextBox 7">
            <a:extLst>
              <a:ext uri="{FF2B5EF4-FFF2-40B4-BE49-F238E27FC236}">
                <a16:creationId xmlns:a16="http://schemas.microsoft.com/office/drawing/2014/main" id="{D0E680F2-41A1-BB4C-83A7-6C0348CF2227}"/>
              </a:ext>
            </a:extLst>
          </p:cNvPr>
          <p:cNvSpPr txBox="1"/>
          <p:nvPr/>
        </p:nvSpPr>
        <p:spPr>
          <a:xfrm>
            <a:off x="854699" y="4185627"/>
            <a:ext cx="3177152" cy="338554"/>
          </a:xfrm>
          <a:prstGeom prst="rect">
            <a:avLst/>
          </a:prstGeom>
          <a:noFill/>
        </p:spPr>
        <p:txBody>
          <a:bodyPr wrap="none" lIns="0" r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FF5A5A"/>
                </a:solidFill>
                <a:effectLst/>
                <a:uLnTx/>
                <a:uFillTx/>
                <a:latin typeface="Century Gothic" panose="020B0502020202020204" pitchFamily="34" charset="0"/>
                <a:ea typeface="+mn-ea"/>
                <a:cs typeface="+mn-cs"/>
              </a:rPr>
              <a:t>MAJORITY DO NOT FEEL VALUED</a:t>
            </a:r>
          </a:p>
        </p:txBody>
      </p:sp>
      <p:sp>
        <p:nvSpPr>
          <p:cNvPr id="9" name="TextBox 8">
            <a:extLst>
              <a:ext uri="{FF2B5EF4-FFF2-40B4-BE49-F238E27FC236}">
                <a16:creationId xmlns:a16="http://schemas.microsoft.com/office/drawing/2014/main" id="{8C234B45-E9FA-7841-AEA7-60E575C648A5}"/>
              </a:ext>
            </a:extLst>
          </p:cNvPr>
          <p:cNvSpPr txBox="1"/>
          <p:nvPr/>
        </p:nvSpPr>
        <p:spPr>
          <a:xfrm>
            <a:off x="854699" y="4831180"/>
            <a:ext cx="3578421" cy="997774"/>
          </a:xfrm>
          <a:prstGeom prst="rect">
            <a:avLst/>
          </a:prstGeom>
          <a:noFill/>
        </p:spPr>
        <p:txBody>
          <a:bodyPr wrap="square" lIns="0" tIns="45720" rIns="0" bIns="45720" rtlCol="0" anchor="t">
            <a:spAutoFit/>
          </a:bodyPr>
          <a:lstStyle/>
          <a:p>
            <a:pPr>
              <a:lnSpc>
                <a:spcPts val="1800"/>
              </a:lnSpc>
              <a:defRPr/>
            </a:pPr>
            <a:r>
              <a:rPr kumimoji="0" lang="en-US" sz="1400" b="0" i="0" u="none" strike="noStrike" kern="1200" cap="none" spc="0" normalizeH="0" baseline="0" noProof="0">
                <a:ln>
                  <a:noFill/>
                </a:ln>
                <a:solidFill>
                  <a:srgbClr val="333333"/>
                </a:solidFill>
                <a:effectLst/>
                <a:uLnTx/>
                <a:uFillTx/>
                <a:latin typeface="Century Gothic"/>
              </a:rPr>
              <a:t>Nearly a quarter do not believe their organization perceives the nursing informatics role to be valuable.</a:t>
            </a:r>
            <a:r>
              <a:rPr lang="en-US" sz="1400">
                <a:solidFill>
                  <a:srgbClr val="333333"/>
                </a:solidFill>
                <a:latin typeface="Century Gothic"/>
              </a:rPr>
              <a:t>  </a:t>
            </a:r>
            <a:r>
              <a:rPr kumimoji="0" lang="en-US" sz="1400" b="0" i="0" u="none" strike="noStrike" kern="1200" cap="none" spc="0" normalizeH="0" baseline="0" noProof="0">
                <a:ln>
                  <a:noFill/>
                </a:ln>
                <a:solidFill>
                  <a:srgbClr val="333333"/>
                </a:solidFill>
                <a:effectLst/>
                <a:uLnTx/>
                <a:uFillTx/>
                <a:latin typeface="Century Gothic"/>
              </a:rPr>
              <a:t>41% feel that it is only somewhat valued.</a:t>
            </a:r>
            <a:r>
              <a:rPr lang="en-US" sz="1400">
                <a:solidFill>
                  <a:srgbClr val="333333"/>
                </a:solidFill>
                <a:latin typeface="Century Gothic"/>
              </a:rPr>
              <a:t>  </a:t>
            </a:r>
            <a:endParaRPr kumimoji="0" lang="en-US" sz="1400" b="0" i="0" u="none" strike="noStrike" kern="1200" cap="none" spc="0" normalizeH="0" baseline="0" noProof="0">
              <a:ln>
                <a:noFill/>
              </a:ln>
              <a:solidFill>
                <a:srgbClr val="333333"/>
              </a:solidFill>
              <a:effectLst/>
              <a:uLnTx/>
              <a:uFillTx/>
              <a:latin typeface="Century Gothic" panose="020B0502020202020204" pitchFamily="34" charset="0"/>
              <a:ea typeface="+mn-ea"/>
              <a:cs typeface="+mn-cs"/>
            </a:endParaRPr>
          </a:p>
        </p:txBody>
      </p:sp>
      <p:sp>
        <p:nvSpPr>
          <p:cNvPr id="4" name="TextBox 3">
            <a:extLst>
              <a:ext uri="{FF2B5EF4-FFF2-40B4-BE49-F238E27FC236}">
                <a16:creationId xmlns:a16="http://schemas.microsoft.com/office/drawing/2014/main" id="{1D86F9BC-1067-64DF-BFCF-345AA34DB0B9}"/>
              </a:ext>
            </a:extLst>
          </p:cNvPr>
          <p:cNvSpPr txBox="1"/>
          <p:nvPr/>
        </p:nvSpPr>
        <p:spPr>
          <a:xfrm>
            <a:off x="4433120" y="6447903"/>
            <a:ext cx="1262343" cy="291042"/>
          </a:xfrm>
          <a:prstGeom prst="rect">
            <a:avLst/>
          </a:prstGeom>
          <a:noFill/>
        </p:spPr>
        <p:txBody>
          <a:bodyPr wrap="square" lIns="0" rIns="0" rtlCol="0">
            <a:spAutoFit/>
          </a:bodyPr>
          <a:lstStyle/>
          <a:p>
            <a:pPr marL="0" marR="0" lvl="0" indent="0" algn="l" defTabSz="914400" rtl="0" eaLnBrk="1" fontAlgn="auto" latinLnBrk="0" hangingPunct="1">
              <a:lnSpc>
                <a:spcPts val="1800"/>
              </a:lnSpc>
              <a:spcBef>
                <a:spcPts val="0"/>
              </a:spcBef>
              <a:spcAft>
                <a:spcPts val="0"/>
              </a:spcAft>
              <a:buClrTx/>
              <a:buSzTx/>
              <a:buFontTx/>
              <a:buNone/>
              <a:tabLst/>
              <a:defRPr/>
            </a:pPr>
            <a:r>
              <a:rPr kumimoji="0" lang="en-US" sz="900" b="0" i="0" u="none" strike="noStrike" kern="1200" cap="none" spc="0" normalizeH="0" baseline="0" noProof="0">
                <a:ln>
                  <a:noFill/>
                </a:ln>
                <a:solidFill>
                  <a:srgbClr val="333333"/>
                </a:solidFill>
                <a:effectLst/>
                <a:uLnTx/>
                <a:uFillTx/>
                <a:latin typeface="Century Gothic" panose="020B0502020202020204" pitchFamily="34" charset="0"/>
                <a:ea typeface="+mn-ea"/>
                <a:cs typeface="+mn-cs"/>
              </a:rPr>
              <a:t>New question in 2022</a:t>
            </a:r>
          </a:p>
        </p:txBody>
      </p:sp>
    </p:spTree>
    <p:extLst>
      <p:ext uri="{BB962C8B-B14F-4D97-AF65-F5344CB8AC3E}">
        <p14:creationId xmlns:p14="http://schemas.microsoft.com/office/powerpoint/2010/main" val="318349274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A885D5A-CA72-904D-A32A-49CE37FE4063}"/>
              </a:ext>
            </a:extLst>
          </p:cNvPr>
          <p:cNvSpPr>
            <a:spLocks noGrp="1"/>
          </p:cNvSpPr>
          <p:nvPr>
            <p:ph type="title"/>
          </p:nvPr>
        </p:nvSpPr>
        <p:spPr>
          <a:xfrm>
            <a:off x="756849" y="1819897"/>
            <a:ext cx="4119952" cy="2390677"/>
          </a:xfrm>
        </p:spPr>
        <p:txBody>
          <a:bodyPr/>
          <a:lstStyle/>
          <a:p>
            <a:r>
              <a:rPr lang="en-US"/>
              <a:t>Nursing Informatics Valued For…</a:t>
            </a:r>
          </a:p>
        </p:txBody>
      </p:sp>
      <p:sp>
        <p:nvSpPr>
          <p:cNvPr id="3" name="Slide Number Placeholder 2"/>
          <p:cNvSpPr>
            <a:spLocks noGrp="1"/>
          </p:cNvSpPr>
          <p:nvPr>
            <p:ph type="sldNum" sz="quarter"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D8D877B3-D348-4611-9BDB-C5374591D951}" type="slidenum">
              <a:rPr kumimoji="0" lang="en-US" sz="803" b="0" i="0" u="none" strike="noStrike" kern="1200" cap="none" spc="0" normalizeH="0" baseline="0" noProof="0" smtClean="0">
                <a:ln>
                  <a:noFill/>
                </a:ln>
                <a:solidFill>
                  <a:srgbClr val="FFFFFF"/>
                </a:solidFill>
                <a:effectLst/>
                <a:uLnTx/>
                <a:uFillTx/>
                <a:latin typeface="Century Gothic" panose="020B0502020202020204" pitchFamily="34" charset="0"/>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19</a:t>
            </a:fld>
            <a:endParaRPr kumimoji="0" lang="en-US" sz="803" b="0" i="0" u="none" strike="noStrike" kern="1200" cap="none" spc="0" normalizeH="0" baseline="0" noProof="0">
              <a:ln>
                <a:noFill/>
              </a:ln>
              <a:solidFill>
                <a:srgbClr val="FFFFFF"/>
              </a:solidFill>
              <a:effectLst/>
              <a:uLnTx/>
              <a:uFillTx/>
              <a:latin typeface="Century Gothic" panose="020B0502020202020204" pitchFamily="34" charset="0"/>
              <a:cs typeface="Arial" panose="020B0604020202020204" pitchFamily="34" charset="0"/>
            </a:endParaRPr>
          </a:p>
        </p:txBody>
      </p:sp>
      <p:graphicFrame>
        <p:nvGraphicFramePr>
          <p:cNvPr id="6" name="Chart 5"/>
          <p:cNvGraphicFramePr/>
          <p:nvPr>
            <p:extLst>
              <p:ext uri="{D42A27DB-BD31-4B8C-83A1-F6EECF244321}">
                <p14:modId xmlns:p14="http://schemas.microsoft.com/office/powerpoint/2010/main" val="1002874884"/>
              </p:ext>
            </p:extLst>
          </p:nvPr>
        </p:nvGraphicFramePr>
        <p:xfrm>
          <a:off x="4589929" y="1084304"/>
          <a:ext cx="7539318" cy="5545014"/>
        </p:xfrm>
        <a:graphic>
          <a:graphicData uri="http://schemas.openxmlformats.org/drawingml/2006/chart">
            <c:chart xmlns:c="http://schemas.openxmlformats.org/drawingml/2006/chart" xmlns:r="http://schemas.openxmlformats.org/officeDocument/2006/relationships" r:id="rId3"/>
          </a:graphicData>
        </a:graphic>
      </p:graphicFrame>
      <p:sp>
        <p:nvSpPr>
          <p:cNvPr id="8" name="TextBox 7">
            <a:extLst>
              <a:ext uri="{FF2B5EF4-FFF2-40B4-BE49-F238E27FC236}">
                <a16:creationId xmlns:a16="http://schemas.microsoft.com/office/drawing/2014/main" id="{D0E680F2-41A1-BB4C-83A7-6C0348CF2227}"/>
              </a:ext>
            </a:extLst>
          </p:cNvPr>
          <p:cNvSpPr txBox="1"/>
          <p:nvPr/>
        </p:nvSpPr>
        <p:spPr>
          <a:xfrm>
            <a:off x="854699" y="4037352"/>
            <a:ext cx="4193551" cy="830997"/>
          </a:xfrm>
          <a:prstGeom prst="rect">
            <a:avLst/>
          </a:prstGeom>
          <a:noFill/>
        </p:spPr>
        <p:txBody>
          <a:bodyPr wrap="square" lIns="0" r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FF5A5A"/>
                </a:solidFill>
                <a:effectLst/>
                <a:uLnTx/>
                <a:uFillTx/>
                <a:latin typeface="Century Gothic" panose="020B0502020202020204" pitchFamily="34" charset="0"/>
                <a:ea typeface="+mn-ea"/>
                <a:cs typeface="+mn-cs"/>
              </a:rPr>
              <a:t>OVER HALF BELIEVE THEY ARE VALUED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FF5A5A"/>
                </a:solidFill>
                <a:effectLst/>
                <a:uLnTx/>
                <a:uFillTx/>
                <a:latin typeface="Century Gothic" panose="020B0502020202020204" pitchFamily="34" charset="0"/>
                <a:ea typeface="+mn-ea"/>
                <a:cs typeface="+mn-cs"/>
              </a:rPr>
              <a:t>FOR TRAINING, NURSING PRACTICE SUPPORT/REDESIGN</a:t>
            </a:r>
          </a:p>
        </p:txBody>
      </p:sp>
      <p:sp>
        <p:nvSpPr>
          <p:cNvPr id="9" name="TextBox 8">
            <a:extLst>
              <a:ext uri="{FF2B5EF4-FFF2-40B4-BE49-F238E27FC236}">
                <a16:creationId xmlns:a16="http://schemas.microsoft.com/office/drawing/2014/main" id="{8C234B45-E9FA-7841-AEA7-60E575C648A5}"/>
              </a:ext>
            </a:extLst>
          </p:cNvPr>
          <p:cNvSpPr txBox="1"/>
          <p:nvPr/>
        </p:nvSpPr>
        <p:spPr>
          <a:xfrm>
            <a:off x="854699" y="4859755"/>
            <a:ext cx="3578421" cy="1228606"/>
          </a:xfrm>
          <a:prstGeom prst="rect">
            <a:avLst/>
          </a:prstGeom>
          <a:noFill/>
        </p:spPr>
        <p:txBody>
          <a:bodyPr wrap="square" lIns="0" rIns="0" rtlCol="0">
            <a:spAutoFit/>
          </a:bodyPr>
          <a:lstStyle/>
          <a:p>
            <a:pPr marL="0" marR="0" lvl="0" indent="0" algn="l" defTabSz="914400" rtl="0" eaLnBrk="1" fontAlgn="auto" latinLnBrk="0" hangingPunct="1">
              <a:lnSpc>
                <a:spcPts val="1800"/>
              </a:lnSpc>
              <a:spcBef>
                <a:spcPts val="0"/>
              </a:spcBef>
              <a:spcAft>
                <a:spcPts val="0"/>
              </a:spcAft>
              <a:buClrTx/>
              <a:buSzTx/>
              <a:buFontTx/>
              <a:buNone/>
              <a:tabLst/>
              <a:defRPr/>
            </a:pPr>
            <a:r>
              <a:rPr kumimoji="0" lang="en-US" sz="1400" b="0" i="0" u="none" strike="noStrike" kern="1200" cap="none" spc="0" normalizeH="0" baseline="0" noProof="0">
                <a:ln>
                  <a:noFill/>
                </a:ln>
                <a:solidFill>
                  <a:srgbClr val="333333"/>
                </a:solidFill>
                <a:effectLst/>
                <a:uLnTx/>
                <a:uFillTx/>
                <a:latin typeface="Century Gothic" panose="020B0502020202020204" pitchFamily="34" charset="0"/>
                <a:ea typeface="+mn-ea"/>
                <a:cs typeface="+mn-cs"/>
              </a:rPr>
              <a:t>NI expertise is valued most often for Training, nursing practice support /redesign (53%), Applying data to support clinical care (42%) and System design (38%).</a:t>
            </a:r>
          </a:p>
        </p:txBody>
      </p:sp>
      <p:sp>
        <p:nvSpPr>
          <p:cNvPr id="4" name="TextBox 3">
            <a:extLst>
              <a:ext uri="{FF2B5EF4-FFF2-40B4-BE49-F238E27FC236}">
                <a16:creationId xmlns:a16="http://schemas.microsoft.com/office/drawing/2014/main" id="{3A43A979-FCE7-033A-F7F4-A10E9D5ACE48}"/>
              </a:ext>
            </a:extLst>
          </p:cNvPr>
          <p:cNvSpPr txBox="1"/>
          <p:nvPr/>
        </p:nvSpPr>
        <p:spPr>
          <a:xfrm>
            <a:off x="4754744" y="6435336"/>
            <a:ext cx="1262343" cy="291042"/>
          </a:xfrm>
          <a:prstGeom prst="rect">
            <a:avLst/>
          </a:prstGeom>
          <a:noFill/>
        </p:spPr>
        <p:txBody>
          <a:bodyPr wrap="square" lIns="0" rIns="0" rtlCol="0">
            <a:spAutoFit/>
          </a:bodyPr>
          <a:lstStyle/>
          <a:p>
            <a:pPr marL="0" marR="0" lvl="0" indent="0" algn="l" defTabSz="914400" rtl="0" eaLnBrk="1" fontAlgn="auto" latinLnBrk="0" hangingPunct="1">
              <a:lnSpc>
                <a:spcPts val="1800"/>
              </a:lnSpc>
              <a:spcBef>
                <a:spcPts val="0"/>
              </a:spcBef>
              <a:spcAft>
                <a:spcPts val="0"/>
              </a:spcAft>
              <a:buClrTx/>
              <a:buSzTx/>
              <a:buFontTx/>
              <a:buNone/>
              <a:tabLst/>
              <a:defRPr/>
            </a:pPr>
            <a:r>
              <a:rPr kumimoji="0" lang="en-US" sz="900" b="0" i="0" u="none" strike="noStrike" kern="1200" cap="none" spc="0" normalizeH="0" baseline="0" noProof="0">
                <a:ln>
                  <a:noFill/>
                </a:ln>
                <a:solidFill>
                  <a:srgbClr val="333333"/>
                </a:solidFill>
                <a:effectLst/>
                <a:uLnTx/>
                <a:uFillTx/>
                <a:latin typeface="Century Gothic" panose="020B0502020202020204" pitchFamily="34" charset="0"/>
                <a:ea typeface="+mn-ea"/>
                <a:cs typeface="+mn-cs"/>
              </a:rPr>
              <a:t>New question in 2022</a:t>
            </a:r>
          </a:p>
        </p:txBody>
      </p:sp>
      <p:sp>
        <p:nvSpPr>
          <p:cNvPr id="7" name="TextBox 6">
            <a:extLst>
              <a:ext uri="{FF2B5EF4-FFF2-40B4-BE49-F238E27FC236}">
                <a16:creationId xmlns:a16="http://schemas.microsoft.com/office/drawing/2014/main" id="{00C04695-76BD-5206-0D83-B1C901589370}"/>
              </a:ext>
            </a:extLst>
          </p:cNvPr>
          <p:cNvSpPr txBox="1"/>
          <p:nvPr/>
        </p:nvSpPr>
        <p:spPr>
          <a:xfrm>
            <a:off x="7066059" y="6147116"/>
            <a:ext cx="4141012" cy="288220"/>
          </a:xfrm>
          <a:prstGeom prst="rect">
            <a:avLst/>
          </a:prstGeom>
          <a:noFill/>
        </p:spPr>
        <p:txBody>
          <a:bodyPr wrap="square" lIns="0" rIns="0" rtlCol="0">
            <a:spAutoFit/>
          </a:bodyPr>
          <a:lstStyle/>
          <a:p>
            <a:pPr marL="0" marR="0" lvl="0" indent="0" algn="l" defTabSz="914400" rtl="0" eaLnBrk="1" fontAlgn="auto" latinLnBrk="0" hangingPunct="1">
              <a:lnSpc>
                <a:spcPts val="1800"/>
              </a:lnSpc>
              <a:spcBef>
                <a:spcPts val="0"/>
              </a:spcBef>
              <a:spcAft>
                <a:spcPts val="0"/>
              </a:spcAft>
              <a:buClrTx/>
              <a:buSzTx/>
              <a:buFontTx/>
              <a:buNone/>
              <a:tabLst/>
              <a:defRPr/>
            </a:pPr>
            <a:r>
              <a:rPr kumimoji="0" lang="en-US" sz="800" b="0" i="0" u="none" strike="noStrike" kern="1200" cap="none" spc="0" normalizeH="0" baseline="0" noProof="0">
                <a:ln>
                  <a:noFill/>
                </a:ln>
                <a:solidFill>
                  <a:srgbClr val="333333"/>
                </a:solidFill>
                <a:effectLst/>
                <a:uLnTx/>
                <a:uFillTx/>
                <a:latin typeface="Century Gothic" panose="020B0502020202020204" pitchFamily="34" charset="0"/>
                <a:ea typeface="+mn-ea"/>
                <a:cs typeface="+mn-cs"/>
              </a:rPr>
              <a:t>‘Unsure/Don’t know 5% ‘None of the above’ </a:t>
            </a:r>
            <a:r>
              <a:rPr lang="en-US" sz="800">
                <a:solidFill>
                  <a:srgbClr val="333333"/>
                </a:solidFill>
                <a:latin typeface="Century Gothic" panose="020B0502020202020204" pitchFamily="34" charset="0"/>
              </a:rPr>
              <a:t>3</a:t>
            </a:r>
            <a:r>
              <a:rPr kumimoji="0" lang="en-US" sz="800" b="0" i="0" u="none" strike="noStrike" kern="1200" cap="none" spc="0" normalizeH="0" baseline="0" noProof="0">
                <a:ln>
                  <a:noFill/>
                </a:ln>
                <a:solidFill>
                  <a:srgbClr val="333333"/>
                </a:solidFill>
                <a:effectLst/>
                <a:uLnTx/>
                <a:uFillTx/>
                <a:latin typeface="Century Gothic" panose="020B0502020202020204" pitchFamily="34" charset="0"/>
                <a:ea typeface="+mn-ea"/>
                <a:cs typeface="+mn-cs"/>
              </a:rPr>
              <a:t>%,</a:t>
            </a:r>
            <a:r>
              <a:rPr lang="en-US" sz="800">
                <a:solidFill>
                  <a:srgbClr val="333333"/>
                </a:solidFill>
                <a:latin typeface="Century Gothic" panose="020B0502020202020204" pitchFamily="34" charset="0"/>
              </a:rPr>
              <a:t> </a:t>
            </a:r>
            <a:r>
              <a:rPr kumimoji="0" lang="en-US" sz="800" b="0" i="0" u="none" strike="noStrike" kern="1200" cap="none" spc="0" normalizeH="0" baseline="0" noProof="0">
                <a:ln>
                  <a:noFill/>
                </a:ln>
                <a:solidFill>
                  <a:srgbClr val="333333"/>
                </a:solidFill>
                <a:effectLst/>
                <a:uLnTx/>
                <a:uFillTx/>
                <a:latin typeface="Century Gothic" panose="020B0502020202020204" pitchFamily="34" charset="0"/>
                <a:ea typeface="+mn-ea"/>
                <a:cs typeface="+mn-cs"/>
              </a:rPr>
              <a:t>not shown</a:t>
            </a:r>
          </a:p>
        </p:txBody>
      </p:sp>
    </p:spTree>
    <p:extLst>
      <p:ext uri="{BB962C8B-B14F-4D97-AF65-F5344CB8AC3E}">
        <p14:creationId xmlns:p14="http://schemas.microsoft.com/office/powerpoint/2010/main" val="338466586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FB8BED9B-35B6-9A63-F4EE-B7952ECA5938}"/>
              </a:ext>
            </a:extLst>
          </p:cNvPr>
          <p:cNvSpPr txBox="1"/>
          <p:nvPr/>
        </p:nvSpPr>
        <p:spPr>
          <a:xfrm>
            <a:off x="4093777" y="1583768"/>
            <a:ext cx="7343480" cy="400110"/>
          </a:xfrm>
          <a:prstGeom prst="rect">
            <a:avLst/>
          </a:prstGeom>
          <a:noFill/>
        </p:spPr>
        <p:txBody>
          <a:bodyPr wrap="square" rtlCol="0">
            <a:spAutoFit/>
          </a:bodyPr>
          <a:lstStyle/>
          <a:p>
            <a:r>
              <a:rPr lang="en-US" sz="2000" b="1" i="1">
                <a:solidFill>
                  <a:schemeClr val="accent2"/>
                </a:solidFill>
                <a:latin typeface="+mj-lt"/>
              </a:rPr>
              <a:t>HIMSS Nursing Informatics Community Webinar | May 17</a:t>
            </a:r>
          </a:p>
        </p:txBody>
      </p:sp>
      <p:sp>
        <p:nvSpPr>
          <p:cNvPr id="8" name="Title 1">
            <a:extLst>
              <a:ext uri="{FF2B5EF4-FFF2-40B4-BE49-F238E27FC236}">
                <a16:creationId xmlns:a16="http://schemas.microsoft.com/office/drawing/2014/main" id="{274C4E27-4B4C-5844-B44E-C2811A402EFD}"/>
              </a:ext>
            </a:extLst>
          </p:cNvPr>
          <p:cNvSpPr>
            <a:spLocks noGrp="1"/>
          </p:cNvSpPr>
          <p:nvPr>
            <p:ph type="title"/>
          </p:nvPr>
        </p:nvSpPr>
        <p:spPr>
          <a:xfrm>
            <a:off x="2872509" y="335742"/>
            <a:ext cx="8991437" cy="999994"/>
          </a:xfrm>
        </p:spPr>
        <p:txBody>
          <a:bodyPr/>
          <a:lstStyle/>
          <a:p>
            <a:pPr algn="ctr"/>
            <a:r>
              <a:rPr lang="en-US" sz="2800" b="1">
                <a:latin typeface="+mj-lt"/>
              </a:rPr>
              <a:t>Insights from the 2023 HIMSS Nursing Informatics Workforce Survey: Exploring the Current State and Future of Nursing Informatics</a:t>
            </a:r>
          </a:p>
        </p:txBody>
      </p:sp>
      <p:pic>
        <p:nvPicPr>
          <p:cNvPr id="11" name="Picture Placeholder 7">
            <a:extLst>
              <a:ext uri="{FF2B5EF4-FFF2-40B4-BE49-F238E27FC236}">
                <a16:creationId xmlns:a16="http://schemas.microsoft.com/office/drawing/2014/main" id="{414144DC-0799-7D0F-6AA8-C1891C10A0F6}"/>
              </a:ext>
            </a:extLst>
          </p:cNvPr>
          <p:cNvPicPr>
            <a:picLocks noChangeAspect="1"/>
          </p:cNvPicPr>
          <p:nvPr/>
        </p:nvPicPr>
        <p:blipFill rotWithShape="1">
          <a:blip r:embed="rId3">
            <a:extLst>
              <a:ext uri="{28A0092B-C50C-407E-A947-70E740481C1C}">
                <a14:useLocalDpi xmlns:a14="http://schemas.microsoft.com/office/drawing/2010/main" val="0"/>
              </a:ext>
            </a:extLst>
          </a:blip>
          <a:srcRect t="683" b="16849"/>
          <a:stretch/>
        </p:blipFill>
        <p:spPr>
          <a:xfrm>
            <a:off x="4906032" y="2136085"/>
            <a:ext cx="2498351" cy="2498351"/>
          </a:xfrm>
          <a:prstGeom prst="ellipse">
            <a:avLst/>
          </a:prstGeom>
        </p:spPr>
      </p:pic>
      <p:pic>
        <p:nvPicPr>
          <p:cNvPr id="13" name="Picture Placeholder 9">
            <a:extLst>
              <a:ext uri="{FF2B5EF4-FFF2-40B4-BE49-F238E27FC236}">
                <a16:creationId xmlns:a16="http://schemas.microsoft.com/office/drawing/2014/main" id="{505E3BEA-0F10-BD13-AFDD-B326A674DB3E}"/>
              </a:ext>
            </a:extLst>
          </p:cNvPr>
          <p:cNvPicPr>
            <a:picLocks noChangeAspect="1"/>
          </p:cNvPicPr>
          <p:nvPr/>
        </p:nvPicPr>
        <p:blipFill>
          <a:blip r:embed="rId4">
            <a:extLst>
              <a:ext uri="{28A0092B-C50C-407E-A947-70E740481C1C}">
                <a14:useLocalDpi xmlns:a14="http://schemas.microsoft.com/office/drawing/2010/main" val="0"/>
              </a:ext>
            </a:extLst>
          </a:blip>
          <a:srcRect t="9980" b="9980"/>
          <a:stretch/>
        </p:blipFill>
        <p:spPr>
          <a:xfrm>
            <a:off x="1130971" y="2133600"/>
            <a:ext cx="2498351" cy="2498351"/>
          </a:xfrm>
          <a:prstGeom prst="ellipse">
            <a:avLst/>
          </a:prstGeom>
        </p:spPr>
      </p:pic>
      <p:pic>
        <p:nvPicPr>
          <p:cNvPr id="15" name="Picture Placeholder 6" descr="A close-up of a person smiling&#10;&#10;Description automatically generated">
            <a:extLst>
              <a:ext uri="{FF2B5EF4-FFF2-40B4-BE49-F238E27FC236}">
                <a16:creationId xmlns:a16="http://schemas.microsoft.com/office/drawing/2014/main" id="{87FF9A46-5521-0947-3F53-6EC7D41500B9}"/>
              </a:ext>
            </a:extLst>
          </p:cNvPr>
          <p:cNvPicPr>
            <a:picLocks noChangeAspect="1"/>
          </p:cNvPicPr>
          <p:nvPr/>
        </p:nvPicPr>
        <p:blipFill rotWithShape="1">
          <a:blip r:embed="rId5">
            <a:extLst>
              <a:ext uri="{28A0092B-C50C-407E-A947-70E740481C1C}">
                <a14:useLocalDpi xmlns:a14="http://schemas.microsoft.com/office/drawing/2010/main" val="0"/>
              </a:ext>
            </a:extLst>
          </a:blip>
          <a:srcRect l="-6" t="3660" r="6" b="16340"/>
          <a:stretch/>
        </p:blipFill>
        <p:spPr>
          <a:xfrm>
            <a:off x="8805863" y="2133600"/>
            <a:ext cx="2498725" cy="2498725"/>
          </a:xfrm>
          <a:prstGeom prst="ellipse">
            <a:avLst/>
          </a:prstGeom>
        </p:spPr>
      </p:pic>
      <p:sp>
        <p:nvSpPr>
          <p:cNvPr id="16" name="TextBox 15">
            <a:extLst>
              <a:ext uri="{FF2B5EF4-FFF2-40B4-BE49-F238E27FC236}">
                <a16:creationId xmlns:a16="http://schemas.microsoft.com/office/drawing/2014/main" id="{2E4C503F-C513-7DA4-9392-8F084B661241}"/>
              </a:ext>
            </a:extLst>
          </p:cNvPr>
          <p:cNvSpPr txBox="1"/>
          <p:nvPr/>
        </p:nvSpPr>
        <p:spPr>
          <a:xfrm>
            <a:off x="4561828" y="4763169"/>
            <a:ext cx="3203689" cy="663130"/>
          </a:xfrm>
          <a:prstGeom prst="rect">
            <a:avLst/>
          </a:prstGeom>
          <a:noFill/>
        </p:spPr>
        <p:txBody>
          <a:bodyPr wrap="square">
            <a:spAutoFit/>
          </a:bodyPr>
          <a:lstStyle/>
          <a:p>
            <a:pPr marL="0" marR="0" indent="0" algn="ctr">
              <a:lnSpc>
                <a:spcPct val="107000"/>
              </a:lnSpc>
              <a:spcBef>
                <a:spcPts val="0"/>
              </a:spcBef>
              <a:spcAft>
                <a:spcPts val="800"/>
              </a:spcAft>
              <a:buNone/>
            </a:pPr>
            <a:r>
              <a:rPr lang="en-US" b="1">
                <a:solidFill>
                  <a:schemeClr val="bg1"/>
                </a:solidFill>
                <a:effectLst/>
                <a:latin typeface="+mj-lt"/>
                <a:ea typeface="Calibri" panose="020F0502020204030204" pitchFamily="34" charset="0"/>
                <a:cs typeface="Calibri" panose="020F0502020204030204" pitchFamily="34" charset="0"/>
              </a:rPr>
              <a:t>Whende M. Carroll, MSN, RN-BC, FHIMSS​</a:t>
            </a:r>
          </a:p>
        </p:txBody>
      </p:sp>
      <p:sp>
        <p:nvSpPr>
          <p:cNvPr id="17" name="TextBox 16">
            <a:extLst>
              <a:ext uri="{FF2B5EF4-FFF2-40B4-BE49-F238E27FC236}">
                <a16:creationId xmlns:a16="http://schemas.microsoft.com/office/drawing/2014/main" id="{CEB21557-CFE2-6843-2572-7164B92EFE36}"/>
              </a:ext>
            </a:extLst>
          </p:cNvPr>
          <p:cNvSpPr txBox="1"/>
          <p:nvPr/>
        </p:nvSpPr>
        <p:spPr>
          <a:xfrm>
            <a:off x="4286974" y="5363873"/>
            <a:ext cx="3753395" cy="663323"/>
          </a:xfrm>
          <a:prstGeom prst="rect">
            <a:avLst/>
          </a:prstGeom>
          <a:noFill/>
        </p:spPr>
        <p:txBody>
          <a:bodyPr wrap="square">
            <a:spAutoFit/>
          </a:bodyPr>
          <a:lstStyle/>
          <a:p>
            <a:pPr marL="0" marR="0" indent="0" algn="ctr">
              <a:lnSpc>
                <a:spcPct val="107000"/>
              </a:lnSpc>
              <a:spcBef>
                <a:spcPts val="0"/>
              </a:spcBef>
              <a:spcAft>
                <a:spcPts val="800"/>
              </a:spcAft>
              <a:buNone/>
            </a:pPr>
            <a:r>
              <a:rPr lang="en-US" sz="1800" i="1">
                <a:solidFill>
                  <a:schemeClr val="bg1"/>
                </a:solidFill>
                <a:effectLst/>
                <a:latin typeface="+mj-lt"/>
                <a:ea typeface="Calibri" panose="020F0502020204030204" pitchFamily="34" charset="0"/>
                <a:cs typeface="Calibri" panose="020F0502020204030204" pitchFamily="34" charset="0"/>
              </a:rPr>
              <a:t>Clinical Informatics Advisor, HIMSS​</a:t>
            </a:r>
          </a:p>
        </p:txBody>
      </p:sp>
      <p:sp>
        <p:nvSpPr>
          <p:cNvPr id="18" name="TextBox 17">
            <a:extLst>
              <a:ext uri="{FF2B5EF4-FFF2-40B4-BE49-F238E27FC236}">
                <a16:creationId xmlns:a16="http://schemas.microsoft.com/office/drawing/2014/main" id="{3A049841-4A80-6531-CCC3-76DAE88621DD}"/>
              </a:ext>
            </a:extLst>
          </p:cNvPr>
          <p:cNvSpPr txBox="1"/>
          <p:nvPr/>
        </p:nvSpPr>
        <p:spPr>
          <a:xfrm>
            <a:off x="756310" y="4759448"/>
            <a:ext cx="3245899" cy="364972"/>
          </a:xfrm>
          <a:prstGeom prst="rect">
            <a:avLst/>
          </a:prstGeom>
          <a:noFill/>
        </p:spPr>
        <p:txBody>
          <a:bodyPr wrap="square">
            <a:spAutoFit/>
          </a:bodyPr>
          <a:lstStyle/>
          <a:p>
            <a:pPr marL="0" marR="0" indent="0" algn="ctr">
              <a:lnSpc>
                <a:spcPct val="107000"/>
              </a:lnSpc>
              <a:spcBef>
                <a:spcPts val="0"/>
              </a:spcBef>
              <a:spcAft>
                <a:spcPts val="800"/>
              </a:spcAft>
              <a:buNone/>
            </a:pPr>
            <a:r>
              <a:rPr lang="en-US" b="1">
                <a:solidFill>
                  <a:schemeClr val="bg1"/>
                </a:solidFill>
                <a:effectLst/>
                <a:latin typeface="+mj-lt"/>
                <a:ea typeface="Calibri" panose="020F0502020204030204" pitchFamily="34" charset="0"/>
                <a:cs typeface="Calibri" panose="020F0502020204030204" pitchFamily="34" charset="0"/>
              </a:rPr>
              <a:t>Chad B Carroll, DNP, RN-BC</a:t>
            </a:r>
            <a:endParaRPr lang="sv-SE" b="1">
              <a:solidFill>
                <a:schemeClr val="bg1"/>
              </a:solidFill>
              <a:effectLst/>
              <a:latin typeface="+mj-lt"/>
              <a:ea typeface="Calibri" panose="020F0502020204030204" pitchFamily="34" charset="0"/>
              <a:cs typeface="Calibri" panose="020F0502020204030204" pitchFamily="34" charset="0"/>
            </a:endParaRPr>
          </a:p>
        </p:txBody>
      </p:sp>
      <p:sp>
        <p:nvSpPr>
          <p:cNvPr id="19" name="TextBox 18">
            <a:extLst>
              <a:ext uri="{FF2B5EF4-FFF2-40B4-BE49-F238E27FC236}">
                <a16:creationId xmlns:a16="http://schemas.microsoft.com/office/drawing/2014/main" id="{68CAA089-6087-6185-D000-871F387F82FF}"/>
              </a:ext>
            </a:extLst>
          </p:cNvPr>
          <p:cNvSpPr txBox="1"/>
          <p:nvPr/>
        </p:nvSpPr>
        <p:spPr>
          <a:xfrm>
            <a:off x="453911" y="5103133"/>
            <a:ext cx="3753395" cy="646331"/>
          </a:xfrm>
          <a:prstGeom prst="rect">
            <a:avLst/>
          </a:prstGeom>
          <a:noFill/>
        </p:spPr>
        <p:txBody>
          <a:bodyPr wrap="square">
            <a:spAutoFit/>
          </a:bodyPr>
          <a:lstStyle/>
          <a:p>
            <a:pPr algn="ctr"/>
            <a:r>
              <a:rPr lang="en-US" sz="1800" i="1">
                <a:solidFill>
                  <a:schemeClr val="bg1"/>
                </a:solidFill>
                <a:effectLst/>
                <a:latin typeface="+mj-lt"/>
                <a:ea typeface="Calibri" panose="020F0502020204030204" pitchFamily="34" charset="0"/>
                <a:cs typeface="Calibri" panose="020F0502020204030204" pitchFamily="34" charset="0"/>
              </a:rPr>
              <a:t>Health Informaticist</a:t>
            </a:r>
          </a:p>
          <a:p>
            <a:pPr algn="ctr"/>
            <a:r>
              <a:rPr lang="en-US" sz="1800" i="1">
                <a:solidFill>
                  <a:schemeClr val="bg1"/>
                </a:solidFill>
                <a:effectLst/>
                <a:latin typeface="+mj-lt"/>
                <a:ea typeface="Calibri" panose="020F0502020204030204" pitchFamily="34" charset="0"/>
                <a:cs typeface="Calibri" panose="020F0502020204030204" pitchFamily="34" charset="0"/>
              </a:rPr>
              <a:t>Northwestern Medicine</a:t>
            </a:r>
          </a:p>
        </p:txBody>
      </p:sp>
      <p:sp>
        <p:nvSpPr>
          <p:cNvPr id="20" name="TextBox 19">
            <a:extLst>
              <a:ext uri="{FF2B5EF4-FFF2-40B4-BE49-F238E27FC236}">
                <a16:creationId xmlns:a16="http://schemas.microsoft.com/office/drawing/2014/main" id="{9FE120F4-A4FE-4946-4A50-E324EA83C5BC}"/>
              </a:ext>
            </a:extLst>
          </p:cNvPr>
          <p:cNvSpPr txBox="1"/>
          <p:nvPr/>
        </p:nvSpPr>
        <p:spPr>
          <a:xfrm>
            <a:off x="8120037" y="4760727"/>
            <a:ext cx="4071963" cy="763927"/>
          </a:xfrm>
          <a:prstGeom prst="rect">
            <a:avLst/>
          </a:prstGeom>
          <a:noFill/>
        </p:spPr>
        <p:txBody>
          <a:bodyPr wrap="square">
            <a:spAutoFit/>
          </a:bodyPr>
          <a:lstStyle/>
          <a:p>
            <a:pPr marL="0" marR="0" indent="0" algn="ctr">
              <a:lnSpc>
                <a:spcPct val="107000"/>
              </a:lnSpc>
              <a:spcBef>
                <a:spcPts val="0"/>
              </a:spcBef>
              <a:spcAft>
                <a:spcPts val="800"/>
              </a:spcAft>
              <a:buNone/>
            </a:pPr>
            <a:r>
              <a:rPr lang="sv-SE" b="1">
                <a:solidFill>
                  <a:schemeClr val="bg1"/>
                </a:solidFill>
                <a:effectLst/>
                <a:latin typeface="+mj-lt"/>
                <a:ea typeface="Calibri" panose="020F0502020204030204" pitchFamily="34" charset="0"/>
                <a:cs typeface="Calibri" panose="020F0502020204030204" pitchFamily="34" charset="0"/>
              </a:rPr>
              <a:t>Nelita Iuppa, DNP, MS, BSN, RN-BC,</a:t>
            </a:r>
          </a:p>
          <a:p>
            <a:pPr marL="0" marR="0" indent="0" algn="ctr">
              <a:lnSpc>
                <a:spcPct val="107000"/>
              </a:lnSpc>
              <a:spcBef>
                <a:spcPts val="0"/>
              </a:spcBef>
              <a:spcAft>
                <a:spcPts val="800"/>
              </a:spcAft>
              <a:buNone/>
            </a:pPr>
            <a:r>
              <a:rPr lang="sv-SE" b="1">
                <a:solidFill>
                  <a:schemeClr val="bg1"/>
                </a:solidFill>
                <a:effectLst/>
                <a:latin typeface="+mj-lt"/>
                <a:ea typeface="Calibri" panose="020F0502020204030204" pitchFamily="34" charset="0"/>
                <a:cs typeface="Calibri" panose="020F0502020204030204" pitchFamily="34" charset="0"/>
              </a:rPr>
              <a:t>NEA-BC, FHIMSS</a:t>
            </a:r>
          </a:p>
        </p:txBody>
      </p:sp>
      <p:sp>
        <p:nvSpPr>
          <p:cNvPr id="22" name="TextBox 21">
            <a:extLst>
              <a:ext uri="{FF2B5EF4-FFF2-40B4-BE49-F238E27FC236}">
                <a16:creationId xmlns:a16="http://schemas.microsoft.com/office/drawing/2014/main" id="{A5694F58-D8E7-0F7E-A2E6-65AB7CD9039A}"/>
              </a:ext>
            </a:extLst>
          </p:cNvPr>
          <p:cNvSpPr txBox="1"/>
          <p:nvPr/>
        </p:nvSpPr>
        <p:spPr>
          <a:xfrm>
            <a:off x="7960339" y="5524654"/>
            <a:ext cx="4189771" cy="662233"/>
          </a:xfrm>
          <a:prstGeom prst="rect">
            <a:avLst/>
          </a:prstGeom>
          <a:noFill/>
        </p:spPr>
        <p:txBody>
          <a:bodyPr wrap="square">
            <a:spAutoFit/>
          </a:bodyPr>
          <a:lstStyle/>
          <a:p>
            <a:pPr marL="0" marR="0" indent="0" algn="ctr">
              <a:lnSpc>
                <a:spcPct val="107000"/>
              </a:lnSpc>
              <a:spcBef>
                <a:spcPts val="0"/>
              </a:spcBef>
              <a:spcAft>
                <a:spcPts val="800"/>
              </a:spcAft>
              <a:buNone/>
            </a:pPr>
            <a:r>
              <a:rPr lang="en-US" sz="1800" i="1">
                <a:solidFill>
                  <a:schemeClr val="bg1"/>
                </a:solidFill>
                <a:effectLst/>
                <a:latin typeface="+mj-lt"/>
                <a:ea typeface="Calibri" panose="020F0502020204030204" pitchFamily="34" charset="0"/>
                <a:cs typeface="Calibri" panose="020F0502020204030204" pitchFamily="34" charset="0"/>
              </a:rPr>
              <a:t>Associate Chief Nursing Informatics Officer, Cleveland Clinic</a:t>
            </a:r>
          </a:p>
        </p:txBody>
      </p:sp>
      <p:pic>
        <p:nvPicPr>
          <p:cNvPr id="1026" name="Picture 2" descr="HIMSSlogo_VCwhiteLogotype_RGB">
            <a:extLst>
              <a:ext uri="{FF2B5EF4-FFF2-40B4-BE49-F238E27FC236}">
                <a16:creationId xmlns:a16="http://schemas.microsoft.com/office/drawing/2014/main" id="{AEB7A47C-7783-7906-AAFB-B8B1AD6AF0A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8054" y="0"/>
            <a:ext cx="2395827" cy="22709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7006061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A885D5A-CA72-904D-A32A-49CE37FE4063}"/>
              </a:ext>
            </a:extLst>
          </p:cNvPr>
          <p:cNvSpPr>
            <a:spLocks noGrp="1"/>
          </p:cNvSpPr>
          <p:nvPr>
            <p:ph type="title"/>
          </p:nvPr>
        </p:nvSpPr>
        <p:spPr>
          <a:xfrm>
            <a:off x="833433" y="2008616"/>
            <a:ext cx="4006833" cy="2390677"/>
          </a:xfrm>
        </p:spPr>
        <p:txBody>
          <a:bodyPr/>
          <a:lstStyle/>
          <a:p>
            <a:r>
              <a:rPr lang="en-US"/>
              <a:t>Satisfaction with Informatics Career Choice</a:t>
            </a:r>
          </a:p>
        </p:txBody>
      </p:sp>
      <p:sp>
        <p:nvSpPr>
          <p:cNvPr id="3" name="Slide Number Placeholder 2"/>
          <p:cNvSpPr>
            <a:spLocks noGrp="1"/>
          </p:cNvSpPr>
          <p:nvPr>
            <p:ph type="sldNum" sz="quarter" idx="10"/>
          </p:nvPr>
        </p:nvSpPr>
        <p:spPr/>
        <p:txBody>
          <a:bodyPr/>
          <a:lstStyle/>
          <a:p>
            <a:fld id="{D8D877B3-D348-4611-9BDB-C5374591D951}" type="slidenum">
              <a:rPr lang="en-US" smtClean="0"/>
              <a:pPr/>
              <a:t>20</a:t>
            </a:fld>
            <a:endParaRPr lang="en-US"/>
          </a:p>
        </p:txBody>
      </p:sp>
      <p:graphicFrame>
        <p:nvGraphicFramePr>
          <p:cNvPr id="6" name="Chart 5"/>
          <p:cNvGraphicFramePr/>
          <p:nvPr>
            <p:extLst>
              <p:ext uri="{D42A27DB-BD31-4B8C-83A1-F6EECF244321}">
                <p14:modId xmlns:p14="http://schemas.microsoft.com/office/powerpoint/2010/main" val="3818859703"/>
              </p:ext>
            </p:extLst>
          </p:nvPr>
        </p:nvGraphicFramePr>
        <p:xfrm>
          <a:off x="5093171" y="1148863"/>
          <a:ext cx="6014441" cy="5545014"/>
        </p:xfrm>
        <a:graphic>
          <a:graphicData uri="http://schemas.openxmlformats.org/drawingml/2006/chart">
            <c:chart xmlns:c="http://schemas.openxmlformats.org/drawingml/2006/chart" xmlns:r="http://schemas.openxmlformats.org/officeDocument/2006/relationships" r:id="rId3"/>
          </a:graphicData>
        </a:graphic>
      </p:graphicFrame>
      <p:sp>
        <p:nvSpPr>
          <p:cNvPr id="8" name="TextBox 7">
            <a:extLst>
              <a:ext uri="{FF2B5EF4-FFF2-40B4-BE49-F238E27FC236}">
                <a16:creationId xmlns:a16="http://schemas.microsoft.com/office/drawing/2014/main" id="{D0E680F2-41A1-BB4C-83A7-6C0348CF2227}"/>
              </a:ext>
            </a:extLst>
          </p:cNvPr>
          <p:cNvSpPr txBox="1"/>
          <p:nvPr/>
        </p:nvSpPr>
        <p:spPr>
          <a:xfrm>
            <a:off x="854700" y="4428051"/>
            <a:ext cx="3763851" cy="338554"/>
          </a:xfrm>
          <a:prstGeom prst="rect">
            <a:avLst/>
          </a:prstGeom>
          <a:noFill/>
        </p:spPr>
        <p:txBody>
          <a:bodyPr wrap="none" lIns="0" rIns="0" rtlCol="0">
            <a:spAutoFit/>
          </a:bodyPr>
          <a:lstStyle/>
          <a:p>
            <a:r>
              <a:rPr lang="en-US" sz="1600">
                <a:solidFill>
                  <a:srgbClr val="FF5A5A"/>
                </a:solidFill>
                <a:latin typeface="Century Gothic" panose="020B0502020202020204" pitchFamily="34" charset="0"/>
              </a:rPr>
              <a:t>CAREER SATISFICATION REMAINS HIGH</a:t>
            </a:r>
          </a:p>
        </p:txBody>
      </p:sp>
      <p:sp>
        <p:nvSpPr>
          <p:cNvPr id="9" name="TextBox 8">
            <a:extLst>
              <a:ext uri="{FF2B5EF4-FFF2-40B4-BE49-F238E27FC236}">
                <a16:creationId xmlns:a16="http://schemas.microsoft.com/office/drawing/2014/main" id="{8C234B45-E9FA-7841-AEA7-60E575C648A5}"/>
              </a:ext>
            </a:extLst>
          </p:cNvPr>
          <p:cNvSpPr txBox="1"/>
          <p:nvPr/>
        </p:nvSpPr>
        <p:spPr>
          <a:xfrm>
            <a:off x="854699" y="4916905"/>
            <a:ext cx="3180273" cy="997774"/>
          </a:xfrm>
          <a:prstGeom prst="rect">
            <a:avLst/>
          </a:prstGeom>
          <a:noFill/>
        </p:spPr>
        <p:txBody>
          <a:bodyPr wrap="square" lIns="0" rIns="0" rtlCol="0">
            <a:spAutoFit/>
          </a:bodyPr>
          <a:lstStyle/>
          <a:p>
            <a:pPr>
              <a:lnSpc>
                <a:spcPts val="1800"/>
              </a:lnSpc>
            </a:pPr>
            <a:r>
              <a:rPr lang="en-US" sz="1400">
                <a:solidFill>
                  <a:schemeClr val="bg2"/>
                </a:solidFill>
                <a:latin typeface="Century Gothic" panose="020B0502020202020204" pitchFamily="34" charset="0"/>
              </a:rPr>
              <a:t>3-in-4 are highly satisfied with their career choice in informatics, while nearly a quarter are somewhat satisfied.  </a:t>
            </a:r>
          </a:p>
        </p:txBody>
      </p:sp>
    </p:spTree>
    <p:extLst>
      <p:ext uri="{BB962C8B-B14F-4D97-AF65-F5344CB8AC3E}">
        <p14:creationId xmlns:p14="http://schemas.microsoft.com/office/powerpoint/2010/main" val="321733951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A885D5A-CA72-904D-A32A-49CE37FE4063}"/>
              </a:ext>
            </a:extLst>
          </p:cNvPr>
          <p:cNvSpPr>
            <a:spLocks noGrp="1"/>
          </p:cNvSpPr>
          <p:nvPr>
            <p:ph type="title"/>
          </p:nvPr>
        </p:nvSpPr>
        <p:spPr>
          <a:xfrm>
            <a:off x="1120254" y="3026553"/>
            <a:ext cx="3652722" cy="809323"/>
          </a:xfrm>
        </p:spPr>
        <p:txBody>
          <a:bodyPr/>
          <a:lstStyle/>
          <a:p>
            <a:r>
              <a:rPr lang="en-US">
                <a:latin typeface="Prometo Medium"/>
                <a:cs typeface="Prometo Medium"/>
              </a:rPr>
              <a:t>Key Takeaways </a:t>
            </a:r>
            <a:endParaRPr lang="en-US">
              <a:cs typeface="Prometo Medium"/>
            </a:endParaRPr>
          </a:p>
        </p:txBody>
      </p:sp>
      <p:sp>
        <p:nvSpPr>
          <p:cNvPr id="3" name="Slide Number Placeholder 2"/>
          <p:cNvSpPr>
            <a:spLocks noGrp="1"/>
          </p:cNvSpPr>
          <p:nvPr>
            <p:ph type="sldNum" sz="quarter" idx="10"/>
          </p:nvPr>
        </p:nvSpPr>
        <p:spPr/>
        <p:txBody>
          <a:bodyPr/>
          <a:lstStyle/>
          <a:p>
            <a:fld id="{D8D877B3-D348-4611-9BDB-C5374591D951}" type="slidenum">
              <a:rPr lang="en-US" smtClean="0"/>
              <a:pPr/>
              <a:t>21</a:t>
            </a:fld>
            <a:endParaRPr lang="en-US"/>
          </a:p>
        </p:txBody>
      </p:sp>
      <p:sp>
        <p:nvSpPr>
          <p:cNvPr id="7" name="TextBox 6">
            <a:extLst>
              <a:ext uri="{FF2B5EF4-FFF2-40B4-BE49-F238E27FC236}">
                <a16:creationId xmlns:a16="http://schemas.microsoft.com/office/drawing/2014/main" id="{266A711E-F4D2-1BDA-F858-DDDF02979415}"/>
              </a:ext>
            </a:extLst>
          </p:cNvPr>
          <p:cNvSpPr txBox="1"/>
          <p:nvPr/>
        </p:nvSpPr>
        <p:spPr>
          <a:xfrm>
            <a:off x="6136967" y="2130322"/>
            <a:ext cx="4937469" cy="34163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a:t>Nursing Informatics Specialist remains the most common job title</a:t>
            </a:r>
          </a:p>
          <a:p>
            <a:endParaRPr lang="en-US"/>
          </a:p>
          <a:p>
            <a:pPr marL="285750" indent="-285750">
              <a:buFont typeface="Arial"/>
              <a:buChar char="•"/>
            </a:pPr>
            <a:r>
              <a:rPr lang="en-US"/>
              <a:t>System Development &amp; Implementation are the most prevalent job responsibilities</a:t>
            </a:r>
          </a:p>
          <a:p>
            <a:endParaRPr lang="en-US"/>
          </a:p>
          <a:p>
            <a:pPr marL="285750" indent="-285750">
              <a:buFont typeface="Arial"/>
              <a:buChar char="•"/>
            </a:pPr>
            <a:r>
              <a:rPr lang="en-US"/>
              <a:t>Job Satisfaction very high</a:t>
            </a:r>
          </a:p>
          <a:p>
            <a:endParaRPr lang="en-US"/>
          </a:p>
          <a:p>
            <a:pPr marL="285750" indent="-285750">
              <a:buFont typeface="Arial"/>
              <a:buChar char="•"/>
            </a:pPr>
            <a:r>
              <a:rPr lang="en-US">
                <a:solidFill>
                  <a:srgbClr val="FF0000"/>
                </a:solidFill>
              </a:rPr>
              <a:t>Perceived Value is low</a:t>
            </a:r>
          </a:p>
          <a:p>
            <a:endParaRPr lang="en-US"/>
          </a:p>
          <a:p>
            <a:pPr marL="285750" indent="-285750">
              <a:buFont typeface="Arial"/>
              <a:buChar char="•"/>
            </a:pPr>
            <a:endParaRPr lang="en-US"/>
          </a:p>
        </p:txBody>
      </p:sp>
    </p:spTree>
    <p:extLst>
      <p:ext uri="{BB962C8B-B14F-4D97-AF65-F5344CB8AC3E}">
        <p14:creationId xmlns:p14="http://schemas.microsoft.com/office/powerpoint/2010/main" val="332837027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0B91C91-F1C8-434E-9F3B-B15A99D4B278}"/>
              </a:ext>
            </a:extLst>
          </p:cNvPr>
          <p:cNvSpPr/>
          <p:nvPr/>
        </p:nvSpPr>
        <p:spPr>
          <a:xfrm>
            <a:off x="287079" y="6220047"/>
            <a:ext cx="1669312" cy="542260"/>
          </a:xfrm>
          <a:prstGeom prst="rect">
            <a:avLst/>
          </a:prstGeom>
          <a:solidFill>
            <a:srgbClr val="1E22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CA872682-DA14-D041-A064-D9EB293A4BE3}"/>
              </a:ext>
            </a:extLst>
          </p:cNvPr>
          <p:cNvSpPr/>
          <p:nvPr/>
        </p:nvSpPr>
        <p:spPr>
          <a:xfrm>
            <a:off x="10451804" y="6220047"/>
            <a:ext cx="1669312" cy="542260"/>
          </a:xfrm>
          <a:prstGeom prst="rect">
            <a:avLst/>
          </a:prstGeom>
          <a:solidFill>
            <a:srgbClr val="1E22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0" name="Group 19">
            <a:extLst>
              <a:ext uri="{FF2B5EF4-FFF2-40B4-BE49-F238E27FC236}">
                <a16:creationId xmlns:a16="http://schemas.microsoft.com/office/drawing/2014/main" id="{B15ED1B1-E5A8-FA4E-B990-987BD713B384}"/>
              </a:ext>
            </a:extLst>
          </p:cNvPr>
          <p:cNvGrpSpPr/>
          <p:nvPr/>
        </p:nvGrpSpPr>
        <p:grpSpPr>
          <a:xfrm>
            <a:off x="10752013" y="10633"/>
            <a:ext cx="1439987" cy="6858000"/>
            <a:chOff x="1650797" y="10633"/>
            <a:chExt cx="1439987" cy="6858000"/>
          </a:xfrm>
        </p:grpSpPr>
        <p:pic>
          <p:nvPicPr>
            <p:cNvPr id="21" name="Picture Placeholder 4">
              <a:extLst>
                <a:ext uri="{FF2B5EF4-FFF2-40B4-BE49-F238E27FC236}">
                  <a16:creationId xmlns:a16="http://schemas.microsoft.com/office/drawing/2014/main" id="{299D73CA-A2E6-7A44-A68F-3D064F9FCA7B}"/>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7848" t="34591" r="58597"/>
            <a:stretch/>
          </p:blipFill>
          <p:spPr>
            <a:xfrm>
              <a:off x="1650797" y="4097799"/>
              <a:ext cx="1418909" cy="2770834"/>
            </a:xfrm>
            <a:prstGeom prst="rect">
              <a:avLst/>
            </a:prstGeom>
            <a:noFill/>
          </p:spPr>
        </p:pic>
        <p:pic>
          <p:nvPicPr>
            <p:cNvPr id="22" name="Picture Placeholder 4">
              <a:extLst>
                <a:ext uri="{FF2B5EF4-FFF2-40B4-BE49-F238E27FC236}">
                  <a16:creationId xmlns:a16="http://schemas.microsoft.com/office/drawing/2014/main" id="{A71C2BC1-4156-8E43-B54E-90999A9E2DF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7848" t="34591" r="58098"/>
            <a:stretch/>
          </p:blipFill>
          <p:spPr>
            <a:xfrm>
              <a:off x="1650797" y="1345455"/>
              <a:ext cx="1439987" cy="2770834"/>
            </a:xfrm>
            <a:prstGeom prst="rect">
              <a:avLst/>
            </a:prstGeom>
            <a:noFill/>
          </p:spPr>
        </p:pic>
        <p:pic>
          <p:nvPicPr>
            <p:cNvPr id="23" name="Picture Placeholder 4">
              <a:extLst>
                <a:ext uri="{FF2B5EF4-FFF2-40B4-BE49-F238E27FC236}">
                  <a16:creationId xmlns:a16="http://schemas.microsoft.com/office/drawing/2014/main" id="{22CF91D4-4B2D-574B-92FC-60E3600F5C0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7848" t="68147" r="58098"/>
            <a:stretch/>
          </p:blipFill>
          <p:spPr>
            <a:xfrm>
              <a:off x="1650797" y="10633"/>
              <a:ext cx="1439987" cy="1349350"/>
            </a:xfrm>
            <a:prstGeom prst="rect">
              <a:avLst/>
            </a:prstGeom>
            <a:noFill/>
          </p:spPr>
        </p:pic>
      </p:grpSp>
      <p:grpSp>
        <p:nvGrpSpPr>
          <p:cNvPr id="24" name="Group 23">
            <a:extLst>
              <a:ext uri="{FF2B5EF4-FFF2-40B4-BE49-F238E27FC236}">
                <a16:creationId xmlns:a16="http://schemas.microsoft.com/office/drawing/2014/main" id="{229878DD-B768-934C-AA5A-46893C2EA9E1}"/>
              </a:ext>
            </a:extLst>
          </p:cNvPr>
          <p:cNvGrpSpPr/>
          <p:nvPr/>
        </p:nvGrpSpPr>
        <p:grpSpPr>
          <a:xfrm>
            <a:off x="8391839" y="10633"/>
            <a:ext cx="2331719" cy="6858000"/>
            <a:chOff x="1650797" y="10633"/>
            <a:chExt cx="2331719" cy="6858000"/>
          </a:xfrm>
        </p:grpSpPr>
        <p:pic>
          <p:nvPicPr>
            <p:cNvPr id="25" name="Picture Placeholder 4">
              <a:extLst>
                <a:ext uri="{FF2B5EF4-FFF2-40B4-BE49-F238E27FC236}">
                  <a16:creationId xmlns:a16="http://schemas.microsoft.com/office/drawing/2014/main" id="{1BAC1E0A-0907-1A4D-9422-90F2149911E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7848" t="34591" r="37010"/>
            <a:stretch/>
          </p:blipFill>
          <p:spPr>
            <a:xfrm>
              <a:off x="1650797" y="4097799"/>
              <a:ext cx="2331719" cy="2770834"/>
            </a:xfrm>
            <a:prstGeom prst="rect">
              <a:avLst/>
            </a:prstGeom>
            <a:noFill/>
          </p:spPr>
        </p:pic>
        <p:pic>
          <p:nvPicPr>
            <p:cNvPr id="26" name="Picture Placeholder 4">
              <a:extLst>
                <a:ext uri="{FF2B5EF4-FFF2-40B4-BE49-F238E27FC236}">
                  <a16:creationId xmlns:a16="http://schemas.microsoft.com/office/drawing/2014/main" id="{E65B9CA3-2FDA-E442-915E-9C16ECDA1BE3}"/>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7848" t="34591" r="37010"/>
            <a:stretch/>
          </p:blipFill>
          <p:spPr>
            <a:xfrm>
              <a:off x="1650797" y="1345455"/>
              <a:ext cx="2331719" cy="2770834"/>
            </a:xfrm>
            <a:prstGeom prst="rect">
              <a:avLst/>
            </a:prstGeom>
            <a:noFill/>
          </p:spPr>
        </p:pic>
        <p:pic>
          <p:nvPicPr>
            <p:cNvPr id="27" name="Picture Placeholder 4">
              <a:extLst>
                <a:ext uri="{FF2B5EF4-FFF2-40B4-BE49-F238E27FC236}">
                  <a16:creationId xmlns:a16="http://schemas.microsoft.com/office/drawing/2014/main" id="{A524B5C4-0ADA-9345-9014-50D5F9DAAD72}"/>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7848" t="68147" r="37010"/>
            <a:stretch/>
          </p:blipFill>
          <p:spPr>
            <a:xfrm>
              <a:off x="1650797" y="10633"/>
              <a:ext cx="2331719" cy="1349350"/>
            </a:xfrm>
            <a:prstGeom prst="rect">
              <a:avLst/>
            </a:prstGeom>
            <a:noFill/>
          </p:spPr>
        </p:pic>
      </p:grpSp>
      <p:grpSp>
        <p:nvGrpSpPr>
          <p:cNvPr id="5" name="Group 4">
            <a:extLst>
              <a:ext uri="{FF2B5EF4-FFF2-40B4-BE49-F238E27FC236}">
                <a16:creationId xmlns:a16="http://schemas.microsoft.com/office/drawing/2014/main" id="{771D0EE8-6CA4-E442-8E7A-5149D9099E5E}"/>
              </a:ext>
            </a:extLst>
          </p:cNvPr>
          <p:cNvGrpSpPr/>
          <p:nvPr/>
        </p:nvGrpSpPr>
        <p:grpSpPr>
          <a:xfrm>
            <a:off x="1650797" y="10633"/>
            <a:ext cx="2331719" cy="6858000"/>
            <a:chOff x="1650797" y="10633"/>
            <a:chExt cx="2331719" cy="6858000"/>
          </a:xfrm>
        </p:grpSpPr>
        <p:pic>
          <p:nvPicPr>
            <p:cNvPr id="13" name="Picture Placeholder 4">
              <a:extLst>
                <a:ext uri="{FF2B5EF4-FFF2-40B4-BE49-F238E27FC236}">
                  <a16:creationId xmlns:a16="http://schemas.microsoft.com/office/drawing/2014/main" id="{E9D235FA-A84C-D646-9627-308AEFCB1F5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7848" t="34591" r="37010"/>
            <a:stretch/>
          </p:blipFill>
          <p:spPr>
            <a:xfrm>
              <a:off x="1650797" y="4097799"/>
              <a:ext cx="2331719" cy="2770834"/>
            </a:xfrm>
            <a:prstGeom prst="rect">
              <a:avLst/>
            </a:prstGeom>
            <a:noFill/>
          </p:spPr>
        </p:pic>
        <p:pic>
          <p:nvPicPr>
            <p:cNvPr id="14" name="Picture Placeholder 4">
              <a:extLst>
                <a:ext uri="{FF2B5EF4-FFF2-40B4-BE49-F238E27FC236}">
                  <a16:creationId xmlns:a16="http://schemas.microsoft.com/office/drawing/2014/main" id="{45222D79-89AF-EE42-BA83-7E6D13E00DE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7848" t="34591" r="37010"/>
            <a:stretch/>
          </p:blipFill>
          <p:spPr>
            <a:xfrm>
              <a:off x="1650797" y="1345455"/>
              <a:ext cx="2331719" cy="2770834"/>
            </a:xfrm>
            <a:prstGeom prst="rect">
              <a:avLst/>
            </a:prstGeom>
            <a:noFill/>
          </p:spPr>
        </p:pic>
        <p:pic>
          <p:nvPicPr>
            <p:cNvPr id="15" name="Picture Placeholder 4">
              <a:extLst>
                <a:ext uri="{FF2B5EF4-FFF2-40B4-BE49-F238E27FC236}">
                  <a16:creationId xmlns:a16="http://schemas.microsoft.com/office/drawing/2014/main" id="{B207D0BE-F6D3-A740-B4E7-273D5B55138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7848" t="68147" r="37010"/>
            <a:stretch/>
          </p:blipFill>
          <p:spPr>
            <a:xfrm>
              <a:off x="1650797" y="10633"/>
              <a:ext cx="2331719" cy="1349350"/>
            </a:xfrm>
            <a:prstGeom prst="rect">
              <a:avLst/>
            </a:prstGeom>
            <a:noFill/>
          </p:spPr>
        </p:pic>
      </p:grpSp>
      <p:sp>
        <p:nvSpPr>
          <p:cNvPr id="2" name="Oval 1">
            <a:extLst>
              <a:ext uri="{FF2B5EF4-FFF2-40B4-BE49-F238E27FC236}">
                <a16:creationId xmlns:a16="http://schemas.microsoft.com/office/drawing/2014/main" id="{05958384-DE00-AF43-9E00-9814BC223DB7}"/>
              </a:ext>
            </a:extLst>
          </p:cNvPr>
          <p:cNvSpPr/>
          <p:nvPr/>
        </p:nvSpPr>
        <p:spPr>
          <a:xfrm>
            <a:off x="1873016" y="-663864"/>
            <a:ext cx="8578788" cy="8578788"/>
          </a:xfrm>
          <a:prstGeom prst="ellipse">
            <a:avLst/>
          </a:prstGeom>
          <a:solidFill>
            <a:srgbClr val="1E22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6">
            <a:extLst>
              <a:ext uri="{FF2B5EF4-FFF2-40B4-BE49-F238E27FC236}">
                <a16:creationId xmlns:a16="http://schemas.microsoft.com/office/drawing/2014/main" id="{E13BDEFF-F01B-BA4B-B2E7-D1118058303B}"/>
              </a:ext>
            </a:extLst>
          </p:cNvPr>
          <p:cNvSpPr>
            <a:spLocks noGrp="1"/>
          </p:cNvSpPr>
          <p:nvPr>
            <p:ph type="title"/>
          </p:nvPr>
        </p:nvSpPr>
        <p:spPr>
          <a:xfrm>
            <a:off x="1873016" y="2733809"/>
            <a:ext cx="8578788" cy="1783443"/>
          </a:xfrm>
        </p:spPr>
        <p:txBody>
          <a:bodyPr lIns="457200" tIns="0" rIns="457200" anchor="ctr"/>
          <a:lstStyle/>
          <a:p>
            <a:pPr algn="ctr"/>
            <a:r>
              <a:rPr lang="en-US" sz="7200">
                <a:solidFill>
                  <a:srgbClr val="FFFFFF"/>
                </a:solidFill>
              </a:rPr>
              <a:t>Focus: </a:t>
            </a:r>
            <a:br>
              <a:rPr lang="en-US" sz="7200">
                <a:solidFill>
                  <a:srgbClr val="FFFFFF"/>
                </a:solidFill>
              </a:rPr>
            </a:br>
            <a:r>
              <a:rPr lang="en-US" sz="7200">
                <a:solidFill>
                  <a:srgbClr val="FFFFFF"/>
                </a:solidFill>
              </a:rPr>
              <a:t>Compensation</a:t>
            </a:r>
          </a:p>
        </p:txBody>
      </p:sp>
      <p:grpSp>
        <p:nvGrpSpPr>
          <p:cNvPr id="16" name="Group 15">
            <a:extLst>
              <a:ext uri="{FF2B5EF4-FFF2-40B4-BE49-F238E27FC236}">
                <a16:creationId xmlns:a16="http://schemas.microsoft.com/office/drawing/2014/main" id="{E8E6D081-9F02-644F-8A86-DDF3E5542BE8}"/>
              </a:ext>
            </a:extLst>
          </p:cNvPr>
          <p:cNvGrpSpPr/>
          <p:nvPr/>
        </p:nvGrpSpPr>
        <p:grpSpPr>
          <a:xfrm>
            <a:off x="0" y="10633"/>
            <a:ext cx="1611456" cy="6858000"/>
            <a:chOff x="2371060" y="10633"/>
            <a:chExt cx="1611456" cy="6858000"/>
          </a:xfrm>
        </p:grpSpPr>
        <p:pic>
          <p:nvPicPr>
            <p:cNvPr id="17" name="Picture Placeholder 4">
              <a:extLst>
                <a:ext uri="{FF2B5EF4-FFF2-40B4-BE49-F238E27FC236}">
                  <a16:creationId xmlns:a16="http://schemas.microsoft.com/office/drawing/2014/main" id="{97CF828B-39D8-7942-A5E0-C908A6D010D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4881" t="34591" r="37010"/>
            <a:stretch/>
          </p:blipFill>
          <p:spPr>
            <a:xfrm>
              <a:off x="2371060" y="4097799"/>
              <a:ext cx="1611456" cy="2770834"/>
            </a:xfrm>
            <a:prstGeom prst="rect">
              <a:avLst/>
            </a:prstGeom>
            <a:noFill/>
          </p:spPr>
        </p:pic>
        <p:pic>
          <p:nvPicPr>
            <p:cNvPr id="18" name="Picture Placeholder 4">
              <a:extLst>
                <a:ext uri="{FF2B5EF4-FFF2-40B4-BE49-F238E27FC236}">
                  <a16:creationId xmlns:a16="http://schemas.microsoft.com/office/drawing/2014/main" id="{187C1FE0-F7A4-E242-BB3D-D9E897C272E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4881" t="34591" r="37010"/>
            <a:stretch/>
          </p:blipFill>
          <p:spPr>
            <a:xfrm>
              <a:off x="2371060" y="1345455"/>
              <a:ext cx="1611456" cy="2770834"/>
            </a:xfrm>
            <a:prstGeom prst="rect">
              <a:avLst/>
            </a:prstGeom>
            <a:noFill/>
          </p:spPr>
        </p:pic>
        <p:pic>
          <p:nvPicPr>
            <p:cNvPr id="19" name="Picture Placeholder 4">
              <a:extLst>
                <a:ext uri="{FF2B5EF4-FFF2-40B4-BE49-F238E27FC236}">
                  <a16:creationId xmlns:a16="http://schemas.microsoft.com/office/drawing/2014/main" id="{63EB2BD3-B093-7845-9673-F03B3F1871A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4881" t="68147" r="37010"/>
            <a:stretch/>
          </p:blipFill>
          <p:spPr>
            <a:xfrm>
              <a:off x="2371060" y="10633"/>
              <a:ext cx="1611456" cy="1349350"/>
            </a:xfrm>
            <a:prstGeom prst="rect">
              <a:avLst/>
            </a:prstGeom>
            <a:noFill/>
          </p:spPr>
        </p:pic>
      </p:grpSp>
      <p:grpSp>
        <p:nvGrpSpPr>
          <p:cNvPr id="3" name="Group 2">
            <a:extLst>
              <a:ext uri="{FF2B5EF4-FFF2-40B4-BE49-F238E27FC236}">
                <a16:creationId xmlns:a16="http://schemas.microsoft.com/office/drawing/2014/main" id="{54C3A8D3-5F65-0E41-9074-0D4007937608}"/>
              </a:ext>
            </a:extLst>
          </p:cNvPr>
          <p:cNvGrpSpPr/>
          <p:nvPr/>
        </p:nvGrpSpPr>
        <p:grpSpPr>
          <a:xfrm>
            <a:off x="5294450" y="6188662"/>
            <a:ext cx="1378271" cy="643459"/>
            <a:chOff x="261430" y="6188662"/>
            <a:chExt cx="1378271" cy="643459"/>
          </a:xfrm>
        </p:grpSpPr>
        <p:pic>
          <p:nvPicPr>
            <p:cNvPr id="29" name="Picture 28">
              <a:extLst>
                <a:ext uri="{FF2B5EF4-FFF2-40B4-BE49-F238E27FC236}">
                  <a16:creationId xmlns:a16="http://schemas.microsoft.com/office/drawing/2014/main" id="{A74D111D-BA7B-0F45-9B47-555311211FA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1430" y="6188662"/>
              <a:ext cx="1378271" cy="643459"/>
            </a:xfrm>
            <a:prstGeom prst="rect">
              <a:avLst/>
            </a:prstGeom>
          </p:spPr>
        </p:pic>
        <p:pic>
          <p:nvPicPr>
            <p:cNvPr id="30" name="Picture 29">
              <a:extLst>
                <a:ext uri="{FF2B5EF4-FFF2-40B4-BE49-F238E27FC236}">
                  <a16:creationId xmlns:a16="http://schemas.microsoft.com/office/drawing/2014/main" id="{6EA4F826-00C4-B24B-B263-74F66AF78E6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9866"/>
            <a:stretch/>
          </p:blipFill>
          <p:spPr>
            <a:xfrm>
              <a:off x="810883" y="6188663"/>
              <a:ext cx="828818" cy="643457"/>
            </a:xfrm>
            <a:prstGeom prst="rect">
              <a:avLst/>
            </a:prstGeom>
          </p:spPr>
        </p:pic>
      </p:grpSp>
      <p:sp>
        <p:nvSpPr>
          <p:cNvPr id="33" name="Oval 32">
            <a:extLst>
              <a:ext uri="{FF2B5EF4-FFF2-40B4-BE49-F238E27FC236}">
                <a16:creationId xmlns:a16="http://schemas.microsoft.com/office/drawing/2014/main" id="{78615911-F4EE-8B4F-9188-C4BDD198939A}"/>
              </a:ext>
            </a:extLst>
          </p:cNvPr>
          <p:cNvSpPr/>
          <p:nvPr/>
        </p:nvSpPr>
        <p:spPr>
          <a:xfrm>
            <a:off x="11425930" y="6321878"/>
            <a:ext cx="370114" cy="37011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Slide Number Placeholder 3">
            <a:extLst>
              <a:ext uri="{FF2B5EF4-FFF2-40B4-BE49-F238E27FC236}">
                <a16:creationId xmlns:a16="http://schemas.microsoft.com/office/drawing/2014/main" id="{AD32F7D9-4369-F049-A2C1-18EB47D2C7A7}"/>
              </a:ext>
            </a:extLst>
          </p:cNvPr>
          <p:cNvSpPr>
            <a:spLocks noGrp="1"/>
          </p:cNvSpPr>
          <p:nvPr>
            <p:ph type="sldNum" sz="quarter" idx="4"/>
          </p:nvPr>
        </p:nvSpPr>
        <p:spPr>
          <a:xfrm>
            <a:off x="11360517" y="6390178"/>
            <a:ext cx="513735" cy="227164"/>
          </a:xfrm>
          <a:noFill/>
          <a:ln>
            <a:noFill/>
          </a:ln>
        </p:spPr>
        <p:txBody>
          <a:bodyPr>
            <a:normAutofit/>
          </a:bodyPr>
          <a:lstStyle/>
          <a:p>
            <a:fld id="{2F8AF2E6-64A8-0F46-AF27-0A96D82A033B}" type="slidenum">
              <a:rPr lang="en-US" smtClean="0"/>
              <a:t>22</a:t>
            </a:fld>
            <a:endParaRPr lang="en-US"/>
          </a:p>
        </p:txBody>
      </p:sp>
    </p:spTree>
    <p:extLst>
      <p:ext uri="{BB962C8B-B14F-4D97-AF65-F5344CB8AC3E}">
        <p14:creationId xmlns:p14="http://schemas.microsoft.com/office/powerpoint/2010/main" val="230010282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A885D5A-CA72-904D-A32A-49CE37FE4063}"/>
              </a:ext>
            </a:extLst>
          </p:cNvPr>
          <p:cNvSpPr>
            <a:spLocks noGrp="1"/>
          </p:cNvSpPr>
          <p:nvPr>
            <p:ph type="title"/>
          </p:nvPr>
        </p:nvSpPr>
        <p:spPr>
          <a:xfrm>
            <a:off x="833433" y="2008616"/>
            <a:ext cx="4187371" cy="2390677"/>
          </a:xfrm>
        </p:spPr>
        <p:txBody>
          <a:bodyPr/>
          <a:lstStyle/>
          <a:p>
            <a:r>
              <a:rPr lang="en-US"/>
              <a:t>U.S. Salary </a:t>
            </a:r>
          </a:p>
        </p:txBody>
      </p:sp>
      <p:sp>
        <p:nvSpPr>
          <p:cNvPr id="3" name="Slide Number Placeholder 2"/>
          <p:cNvSpPr>
            <a:spLocks noGrp="1"/>
          </p:cNvSpPr>
          <p:nvPr>
            <p:ph type="sldNum" sz="quarter"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D8D877B3-D348-4611-9BDB-C5374591D951}" type="slidenum">
              <a:rPr kumimoji="0" lang="en-US" sz="803" b="0" i="0" u="none" strike="noStrike" kern="1200" cap="none" spc="0" normalizeH="0" baseline="0" noProof="0" smtClean="0">
                <a:ln>
                  <a:noFill/>
                </a:ln>
                <a:solidFill>
                  <a:srgbClr val="FFFFFF"/>
                </a:solidFill>
                <a:effectLst/>
                <a:uLnTx/>
                <a:uFillTx/>
                <a:latin typeface="Century Gothic" panose="020B0502020202020204" pitchFamily="34" charset="0"/>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23</a:t>
            </a:fld>
            <a:endParaRPr kumimoji="0" lang="en-US" sz="803" b="0" i="0" u="none" strike="noStrike" kern="1200" cap="none" spc="0" normalizeH="0" baseline="0" noProof="0">
              <a:ln>
                <a:noFill/>
              </a:ln>
              <a:solidFill>
                <a:srgbClr val="FFFFFF"/>
              </a:solidFill>
              <a:effectLst/>
              <a:uLnTx/>
              <a:uFillTx/>
              <a:latin typeface="Century Gothic" panose="020B0502020202020204" pitchFamily="34" charset="0"/>
              <a:cs typeface="Arial" panose="020B0604020202020204" pitchFamily="34" charset="0"/>
            </a:endParaRPr>
          </a:p>
        </p:txBody>
      </p:sp>
      <p:graphicFrame>
        <p:nvGraphicFramePr>
          <p:cNvPr id="6" name="Chart 5"/>
          <p:cNvGraphicFramePr/>
          <p:nvPr>
            <p:extLst>
              <p:ext uri="{D42A27DB-BD31-4B8C-83A1-F6EECF244321}">
                <p14:modId xmlns:p14="http://schemas.microsoft.com/office/powerpoint/2010/main" val="3564842715"/>
              </p:ext>
            </p:extLst>
          </p:nvPr>
        </p:nvGraphicFramePr>
        <p:xfrm>
          <a:off x="5416609" y="1335570"/>
          <a:ext cx="6200775" cy="5281772"/>
        </p:xfrm>
        <a:graphic>
          <a:graphicData uri="http://schemas.openxmlformats.org/drawingml/2006/chart">
            <c:chart xmlns:c="http://schemas.openxmlformats.org/drawingml/2006/chart" xmlns:r="http://schemas.openxmlformats.org/officeDocument/2006/relationships" r:id="rId3"/>
          </a:graphicData>
        </a:graphic>
      </p:graphicFrame>
      <p:sp>
        <p:nvSpPr>
          <p:cNvPr id="8" name="TextBox 7">
            <a:extLst>
              <a:ext uri="{FF2B5EF4-FFF2-40B4-BE49-F238E27FC236}">
                <a16:creationId xmlns:a16="http://schemas.microsoft.com/office/drawing/2014/main" id="{D0E680F2-41A1-BB4C-83A7-6C0348CF2227}"/>
              </a:ext>
            </a:extLst>
          </p:cNvPr>
          <p:cNvSpPr txBox="1"/>
          <p:nvPr/>
        </p:nvSpPr>
        <p:spPr>
          <a:xfrm>
            <a:off x="833433" y="4060739"/>
            <a:ext cx="2620910" cy="338554"/>
          </a:xfrm>
          <a:prstGeom prst="rect">
            <a:avLst/>
          </a:prstGeom>
          <a:noFill/>
        </p:spPr>
        <p:txBody>
          <a:bodyPr wrap="none" lIns="0" r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FF5A5A"/>
                </a:solidFill>
                <a:effectLst/>
                <a:uLnTx/>
                <a:uFillTx/>
                <a:latin typeface="Century Gothic" panose="020B0502020202020204" pitchFamily="34" charset="0"/>
                <a:ea typeface="+mn-ea"/>
                <a:cs typeface="+mn-cs"/>
              </a:rPr>
              <a:t>SALARIES ARE INCREASING</a:t>
            </a:r>
          </a:p>
        </p:txBody>
      </p:sp>
      <p:sp>
        <p:nvSpPr>
          <p:cNvPr id="9" name="TextBox 8">
            <a:extLst>
              <a:ext uri="{FF2B5EF4-FFF2-40B4-BE49-F238E27FC236}">
                <a16:creationId xmlns:a16="http://schemas.microsoft.com/office/drawing/2014/main" id="{8C234B45-E9FA-7841-AEA7-60E575C648A5}"/>
              </a:ext>
            </a:extLst>
          </p:cNvPr>
          <p:cNvSpPr txBox="1"/>
          <p:nvPr/>
        </p:nvSpPr>
        <p:spPr>
          <a:xfrm>
            <a:off x="833433" y="4525019"/>
            <a:ext cx="3180273" cy="1015663"/>
          </a:xfrm>
          <a:prstGeom prst="rect">
            <a:avLst/>
          </a:prstGeom>
          <a:noFill/>
        </p:spPr>
        <p:txBody>
          <a:bodyPr wrap="square" lIns="0" rIns="0" rtlCol="0">
            <a:spAutoFit/>
          </a:bodyPr>
          <a:lstStyle/>
          <a:p>
            <a:pPr marL="0" marR="0" lvl="0" indent="0" algn="l" defTabSz="914400" rtl="0" eaLnBrk="1" fontAlgn="auto" latinLnBrk="0" hangingPunct="1">
              <a:lnSpc>
                <a:spcPts val="1800"/>
              </a:lnSpc>
              <a:spcBef>
                <a:spcPts val="0"/>
              </a:spcBef>
              <a:spcAft>
                <a:spcPts val="0"/>
              </a:spcAft>
              <a:buClrTx/>
              <a:buSzTx/>
              <a:buFontTx/>
              <a:buNone/>
              <a:tabLst/>
              <a:defRPr/>
            </a:pPr>
            <a:r>
              <a:rPr kumimoji="0" lang="en-US" sz="1400" b="0" i="0" u="none" strike="noStrike" kern="1200" cap="none" spc="0" normalizeH="0" baseline="0" noProof="0">
                <a:ln>
                  <a:noFill/>
                </a:ln>
                <a:solidFill>
                  <a:srgbClr val="333333"/>
                </a:solidFill>
                <a:effectLst/>
                <a:uLnTx/>
                <a:uFillTx/>
                <a:latin typeface="Century Gothic" panose="020B0502020202020204" pitchFamily="34" charset="0"/>
                <a:ea typeface="+mn-ea"/>
                <a:cs typeface="+mn-cs"/>
              </a:rPr>
              <a:t>In 2022, 60% of nurse informaticists report a salary greater than $100,000. This is up from 49% in 2020, 45% in 2017 and 33% in 2014.</a:t>
            </a:r>
          </a:p>
        </p:txBody>
      </p:sp>
      <p:sp>
        <p:nvSpPr>
          <p:cNvPr id="4" name="TextBox 3">
            <a:extLst>
              <a:ext uri="{FF2B5EF4-FFF2-40B4-BE49-F238E27FC236}">
                <a16:creationId xmlns:a16="http://schemas.microsoft.com/office/drawing/2014/main" id="{32D89798-93E8-8D08-B291-EDD9FC66806E}"/>
              </a:ext>
            </a:extLst>
          </p:cNvPr>
          <p:cNvSpPr txBox="1"/>
          <p:nvPr/>
        </p:nvSpPr>
        <p:spPr>
          <a:xfrm>
            <a:off x="7519315" y="6359650"/>
            <a:ext cx="2476500" cy="288220"/>
          </a:xfrm>
          <a:prstGeom prst="rect">
            <a:avLst/>
          </a:prstGeom>
          <a:noFill/>
        </p:spPr>
        <p:txBody>
          <a:bodyPr wrap="square" lIns="0" rIns="0" rtlCol="0">
            <a:spAutoFit/>
          </a:bodyPr>
          <a:lstStyle/>
          <a:p>
            <a:pPr marL="0" marR="0" lvl="0" indent="0" algn="l" defTabSz="914400" rtl="0" eaLnBrk="1" fontAlgn="auto" latinLnBrk="0" hangingPunct="1">
              <a:lnSpc>
                <a:spcPts val="1800"/>
              </a:lnSpc>
              <a:spcBef>
                <a:spcPts val="0"/>
              </a:spcBef>
              <a:spcAft>
                <a:spcPts val="0"/>
              </a:spcAft>
              <a:buClrTx/>
              <a:buSzTx/>
              <a:buFontTx/>
              <a:buNone/>
              <a:tabLst/>
              <a:defRPr/>
            </a:pPr>
            <a:r>
              <a:rPr lang="en-US" sz="800">
                <a:solidFill>
                  <a:srgbClr val="333333"/>
                </a:solidFill>
                <a:latin typeface="Century Gothic" panose="020B0502020202020204" pitchFamily="34" charset="0"/>
              </a:rPr>
              <a:t>‘Prefer not to answer’</a:t>
            </a:r>
            <a:r>
              <a:rPr kumimoji="0" lang="en-US" sz="800" b="0" i="0" u="none" strike="noStrike" kern="1200" cap="none" spc="0" normalizeH="0" baseline="0" noProof="0">
                <a:ln>
                  <a:noFill/>
                </a:ln>
                <a:solidFill>
                  <a:srgbClr val="333333"/>
                </a:solidFill>
                <a:effectLst/>
                <a:uLnTx/>
                <a:uFillTx/>
                <a:latin typeface="Century Gothic" panose="020B0502020202020204" pitchFamily="34" charset="0"/>
                <a:ea typeface="+mn-ea"/>
                <a:cs typeface="+mn-cs"/>
              </a:rPr>
              <a:t> 2%, not shown</a:t>
            </a:r>
          </a:p>
        </p:txBody>
      </p:sp>
    </p:spTree>
    <p:extLst>
      <p:ext uri="{BB962C8B-B14F-4D97-AF65-F5344CB8AC3E}">
        <p14:creationId xmlns:p14="http://schemas.microsoft.com/office/powerpoint/2010/main" val="24319399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A885D5A-CA72-904D-A32A-49CE37FE4063}"/>
              </a:ext>
            </a:extLst>
          </p:cNvPr>
          <p:cNvSpPr>
            <a:spLocks noGrp="1"/>
          </p:cNvSpPr>
          <p:nvPr>
            <p:ph type="title"/>
          </p:nvPr>
        </p:nvSpPr>
        <p:spPr>
          <a:xfrm>
            <a:off x="833433" y="2008616"/>
            <a:ext cx="4187371" cy="2390677"/>
          </a:xfrm>
        </p:spPr>
        <p:txBody>
          <a:bodyPr/>
          <a:lstStyle/>
          <a:p>
            <a:r>
              <a:rPr lang="en-US"/>
              <a:t>Salary by  Education Level</a:t>
            </a:r>
          </a:p>
        </p:txBody>
      </p:sp>
      <p:sp>
        <p:nvSpPr>
          <p:cNvPr id="3" name="Slide Number Placeholder 2"/>
          <p:cNvSpPr>
            <a:spLocks noGrp="1"/>
          </p:cNvSpPr>
          <p:nvPr>
            <p:ph type="sldNum" sz="quarter"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D8D877B3-D348-4611-9BDB-C5374591D951}" type="slidenum">
              <a:rPr kumimoji="0" lang="en-US" sz="803" b="0" i="0" u="none" strike="noStrike" kern="1200" cap="none" spc="0" normalizeH="0" baseline="0" noProof="0" smtClean="0">
                <a:ln>
                  <a:noFill/>
                </a:ln>
                <a:solidFill>
                  <a:srgbClr val="FFFFFF"/>
                </a:solidFill>
                <a:effectLst/>
                <a:uLnTx/>
                <a:uFillTx/>
                <a:latin typeface="Century Gothic" panose="020B0502020202020204" pitchFamily="34" charset="0"/>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24</a:t>
            </a:fld>
            <a:endParaRPr kumimoji="0" lang="en-US" sz="803" b="0" i="0" u="none" strike="noStrike" kern="1200" cap="none" spc="0" normalizeH="0" baseline="0" noProof="0">
              <a:ln>
                <a:noFill/>
              </a:ln>
              <a:solidFill>
                <a:srgbClr val="FFFFFF"/>
              </a:solidFill>
              <a:effectLst/>
              <a:uLnTx/>
              <a:uFillTx/>
              <a:latin typeface="Century Gothic" panose="020B0502020202020204" pitchFamily="34" charset="0"/>
              <a:cs typeface="Arial" panose="020B0604020202020204" pitchFamily="34" charset="0"/>
            </a:endParaRPr>
          </a:p>
        </p:txBody>
      </p:sp>
      <p:graphicFrame>
        <p:nvGraphicFramePr>
          <p:cNvPr id="6" name="Chart 5"/>
          <p:cNvGraphicFramePr/>
          <p:nvPr>
            <p:extLst>
              <p:ext uri="{D42A27DB-BD31-4B8C-83A1-F6EECF244321}">
                <p14:modId xmlns:p14="http://schemas.microsoft.com/office/powerpoint/2010/main" val="3974063834"/>
              </p:ext>
            </p:extLst>
          </p:nvPr>
        </p:nvGraphicFramePr>
        <p:xfrm>
          <a:off x="5733143" y="1148863"/>
          <a:ext cx="5374469" cy="5545014"/>
        </p:xfrm>
        <a:graphic>
          <a:graphicData uri="http://schemas.openxmlformats.org/drawingml/2006/chart">
            <c:chart xmlns:c="http://schemas.openxmlformats.org/drawingml/2006/chart" xmlns:r="http://schemas.openxmlformats.org/officeDocument/2006/relationships" r:id="rId3"/>
          </a:graphicData>
        </a:graphic>
      </p:graphicFrame>
      <p:sp>
        <p:nvSpPr>
          <p:cNvPr id="8" name="TextBox 7">
            <a:extLst>
              <a:ext uri="{FF2B5EF4-FFF2-40B4-BE49-F238E27FC236}">
                <a16:creationId xmlns:a16="http://schemas.microsoft.com/office/drawing/2014/main" id="{D0E680F2-41A1-BB4C-83A7-6C0348CF2227}"/>
              </a:ext>
            </a:extLst>
          </p:cNvPr>
          <p:cNvSpPr txBox="1"/>
          <p:nvPr/>
        </p:nvSpPr>
        <p:spPr>
          <a:xfrm>
            <a:off x="854699" y="3921370"/>
            <a:ext cx="3332644" cy="584775"/>
          </a:xfrm>
          <a:prstGeom prst="rect">
            <a:avLst/>
          </a:prstGeom>
          <a:noFill/>
        </p:spPr>
        <p:txBody>
          <a:bodyPr wrap="none" lIns="0" r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FF5A5A"/>
                </a:solidFill>
                <a:effectLst/>
                <a:uLnTx/>
                <a:uFillTx/>
                <a:latin typeface="Century Gothic" panose="020B0502020202020204" pitchFamily="34" charset="0"/>
                <a:ea typeface="+mn-ea"/>
                <a:cs typeface="+mn-cs"/>
              </a:rPr>
              <a:t>HIGHER EDUCATION MOST OFTEN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FF5A5A"/>
                </a:solidFill>
                <a:effectLst/>
                <a:uLnTx/>
                <a:uFillTx/>
                <a:latin typeface="Century Gothic" panose="020B0502020202020204" pitchFamily="34" charset="0"/>
                <a:ea typeface="+mn-ea"/>
                <a:cs typeface="+mn-cs"/>
              </a:rPr>
              <a:t>COMES WITH A HIGHER SALARY</a:t>
            </a:r>
          </a:p>
        </p:txBody>
      </p:sp>
      <p:sp>
        <p:nvSpPr>
          <p:cNvPr id="9" name="TextBox 8">
            <a:extLst>
              <a:ext uri="{FF2B5EF4-FFF2-40B4-BE49-F238E27FC236}">
                <a16:creationId xmlns:a16="http://schemas.microsoft.com/office/drawing/2014/main" id="{8C234B45-E9FA-7841-AEA7-60E575C648A5}"/>
              </a:ext>
            </a:extLst>
          </p:cNvPr>
          <p:cNvSpPr txBox="1"/>
          <p:nvPr/>
        </p:nvSpPr>
        <p:spPr>
          <a:xfrm>
            <a:off x="854699" y="4533647"/>
            <a:ext cx="3180273" cy="1459438"/>
          </a:xfrm>
          <a:prstGeom prst="rect">
            <a:avLst/>
          </a:prstGeom>
          <a:noFill/>
        </p:spPr>
        <p:txBody>
          <a:bodyPr wrap="square" lIns="0" rIns="0" rtlCol="0">
            <a:spAutoFit/>
          </a:bodyPr>
          <a:lstStyle/>
          <a:p>
            <a:pPr marL="0" marR="0" lvl="0" indent="0" algn="l" defTabSz="914400" rtl="0" eaLnBrk="1" fontAlgn="auto" latinLnBrk="0" hangingPunct="1">
              <a:lnSpc>
                <a:spcPts val="1800"/>
              </a:lnSpc>
              <a:spcBef>
                <a:spcPts val="0"/>
              </a:spcBef>
              <a:spcAft>
                <a:spcPts val="0"/>
              </a:spcAft>
              <a:buClrTx/>
              <a:buSzTx/>
              <a:buFontTx/>
              <a:buNone/>
              <a:tabLst/>
              <a:defRPr/>
            </a:pPr>
            <a:r>
              <a:rPr kumimoji="0" lang="en-US" sz="1400" b="0" i="0" u="none" strike="noStrike" kern="1200" cap="none" spc="0" normalizeH="0" baseline="0" noProof="0">
                <a:ln>
                  <a:noFill/>
                </a:ln>
                <a:solidFill>
                  <a:srgbClr val="333333"/>
                </a:solidFill>
                <a:effectLst/>
                <a:uLnTx/>
                <a:uFillTx/>
                <a:latin typeface="Century Gothic" panose="020B0502020202020204" pitchFamily="34" charset="0"/>
                <a:ea typeface="+mn-ea"/>
                <a:cs typeface="+mn-cs"/>
              </a:rPr>
              <a:t>Nurse informaticists with higher levels of formal education most often tend to have higher salaries– 25% of PhD or an equivalent degree have a salary over $176,000, compared to 8%-12% of all other degrees.</a:t>
            </a:r>
          </a:p>
        </p:txBody>
      </p:sp>
      <p:sp>
        <p:nvSpPr>
          <p:cNvPr id="4" name="TextBox 3">
            <a:extLst>
              <a:ext uri="{FF2B5EF4-FFF2-40B4-BE49-F238E27FC236}">
                <a16:creationId xmlns:a16="http://schemas.microsoft.com/office/drawing/2014/main" id="{96EB06B8-2A74-E52F-6135-E388B5CC797F}"/>
              </a:ext>
            </a:extLst>
          </p:cNvPr>
          <p:cNvSpPr txBox="1"/>
          <p:nvPr/>
        </p:nvSpPr>
        <p:spPr>
          <a:xfrm>
            <a:off x="8330435" y="728382"/>
            <a:ext cx="1600200" cy="276999"/>
          </a:xfrm>
          <a:prstGeom prst="rect">
            <a:avLst/>
          </a:prstGeom>
          <a:noFill/>
        </p:spPr>
        <p:txBody>
          <a:bodyPr wrap="square" rtlCol="0">
            <a:spAutoFit/>
          </a:bodyPr>
          <a:lstStyle/>
          <a:p>
            <a:r>
              <a:rPr lang="en-US" sz="1200"/>
              <a:t>2022 Results</a:t>
            </a:r>
          </a:p>
        </p:txBody>
      </p:sp>
    </p:spTree>
    <p:extLst>
      <p:ext uri="{BB962C8B-B14F-4D97-AF65-F5344CB8AC3E}">
        <p14:creationId xmlns:p14="http://schemas.microsoft.com/office/powerpoint/2010/main" val="81231632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A885D5A-CA72-904D-A32A-49CE37FE4063}"/>
              </a:ext>
            </a:extLst>
          </p:cNvPr>
          <p:cNvSpPr>
            <a:spLocks noGrp="1"/>
          </p:cNvSpPr>
          <p:nvPr>
            <p:ph type="title"/>
          </p:nvPr>
        </p:nvSpPr>
        <p:spPr>
          <a:xfrm>
            <a:off x="833433" y="2008616"/>
            <a:ext cx="4006833" cy="2390677"/>
          </a:xfrm>
        </p:spPr>
        <p:txBody>
          <a:bodyPr/>
          <a:lstStyle/>
          <a:p>
            <a:r>
              <a:rPr lang="en-US"/>
              <a:t>Salary by Years of NI Experience</a:t>
            </a:r>
          </a:p>
        </p:txBody>
      </p:sp>
      <p:sp>
        <p:nvSpPr>
          <p:cNvPr id="3" name="Slide Number Placeholder 2"/>
          <p:cNvSpPr>
            <a:spLocks noGrp="1"/>
          </p:cNvSpPr>
          <p:nvPr>
            <p:ph type="sldNum" sz="quarter" idx="10"/>
          </p:nvPr>
        </p:nvSpPr>
        <p:spPr/>
        <p:txBody>
          <a:bodyPr/>
          <a:lstStyle/>
          <a:p>
            <a:fld id="{D8D877B3-D348-4611-9BDB-C5374591D951}" type="slidenum">
              <a:rPr lang="en-US" smtClean="0"/>
              <a:pPr/>
              <a:t>25</a:t>
            </a:fld>
            <a:endParaRPr lang="en-US"/>
          </a:p>
        </p:txBody>
      </p:sp>
      <p:graphicFrame>
        <p:nvGraphicFramePr>
          <p:cNvPr id="6" name="Chart 5"/>
          <p:cNvGraphicFramePr/>
          <p:nvPr>
            <p:extLst>
              <p:ext uri="{D42A27DB-BD31-4B8C-83A1-F6EECF244321}">
                <p14:modId xmlns:p14="http://schemas.microsoft.com/office/powerpoint/2010/main" val="3973410808"/>
              </p:ext>
            </p:extLst>
          </p:nvPr>
        </p:nvGraphicFramePr>
        <p:xfrm>
          <a:off x="5457371" y="1148863"/>
          <a:ext cx="5650241" cy="5545014"/>
        </p:xfrm>
        <a:graphic>
          <a:graphicData uri="http://schemas.openxmlformats.org/drawingml/2006/chart">
            <c:chart xmlns:c="http://schemas.openxmlformats.org/drawingml/2006/chart" xmlns:r="http://schemas.openxmlformats.org/officeDocument/2006/relationships" r:id="rId3"/>
          </a:graphicData>
        </a:graphic>
      </p:graphicFrame>
      <p:sp>
        <p:nvSpPr>
          <p:cNvPr id="8" name="TextBox 7">
            <a:extLst>
              <a:ext uri="{FF2B5EF4-FFF2-40B4-BE49-F238E27FC236}">
                <a16:creationId xmlns:a16="http://schemas.microsoft.com/office/drawing/2014/main" id="{D0E680F2-41A1-BB4C-83A7-6C0348CF2227}"/>
              </a:ext>
            </a:extLst>
          </p:cNvPr>
          <p:cNvSpPr txBox="1"/>
          <p:nvPr/>
        </p:nvSpPr>
        <p:spPr>
          <a:xfrm>
            <a:off x="854699" y="4150268"/>
            <a:ext cx="4076437" cy="338554"/>
          </a:xfrm>
          <a:prstGeom prst="rect">
            <a:avLst/>
          </a:prstGeom>
          <a:noFill/>
        </p:spPr>
        <p:txBody>
          <a:bodyPr wrap="none" lIns="0" rIns="0" rtlCol="0">
            <a:spAutoFit/>
          </a:bodyPr>
          <a:lstStyle/>
          <a:p>
            <a:r>
              <a:rPr lang="en-US" sz="1600">
                <a:solidFill>
                  <a:srgbClr val="FF5A5A"/>
                </a:solidFill>
                <a:latin typeface="Century Gothic" panose="020B0502020202020204" pitchFamily="34" charset="0"/>
              </a:rPr>
              <a:t>MORE TENURE EQUALS A HIGHER SALARY </a:t>
            </a:r>
          </a:p>
        </p:txBody>
      </p:sp>
      <p:sp>
        <p:nvSpPr>
          <p:cNvPr id="9" name="TextBox 8">
            <a:extLst>
              <a:ext uri="{FF2B5EF4-FFF2-40B4-BE49-F238E27FC236}">
                <a16:creationId xmlns:a16="http://schemas.microsoft.com/office/drawing/2014/main" id="{8C234B45-E9FA-7841-AEA7-60E575C648A5}"/>
              </a:ext>
            </a:extLst>
          </p:cNvPr>
          <p:cNvSpPr txBox="1"/>
          <p:nvPr/>
        </p:nvSpPr>
        <p:spPr>
          <a:xfrm>
            <a:off x="854699" y="4670162"/>
            <a:ext cx="3180273" cy="1708160"/>
          </a:xfrm>
          <a:prstGeom prst="rect">
            <a:avLst/>
          </a:prstGeom>
          <a:noFill/>
        </p:spPr>
        <p:txBody>
          <a:bodyPr wrap="square" lIns="0" rIns="0" rtlCol="0">
            <a:spAutoFit/>
          </a:bodyPr>
          <a:lstStyle/>
          <a:p>
            <a:pPr>
              <a:lnSpc>
                <a:spcPts val="1800"/>
              </a:lnSpc>
            </a:pPr>
            <a:r>
              <a:rPr lang="en-US" sz="1400">
                <a:solidFill>
                  <a:schemeClr val="bg2"/>
                </a:solidFill>
                <a:latin typeface="Century Gothic" panose="020B0502020202020204" pitchFamily="34" charset="0"/>
              </a:rPr>
              <a:t>Nurse informaticists with more experience tend to have higher salaries. 42% with 16 or more years of experience </a:t>
            </a:r>
            <a:r>
              <a:rPr lang="en-US" sz="1400">
                <a:latin typeface="Century Gothic" panose="020B0502020202020204" pitchFamily="34" charset="0"/>
              </a:rPr>
              <a:t>have a salary greater than $150,000, compared with only 6% of those with less than 5 years of experience.</a:t>
            </a:r>
          </a:p>
        </p:txBody>
      </p:sp>
      <p:sp>
        <p:nvSpPr>
          <p:cNvPr id="4" name="TextBox 3">
            <a:extLst>
              <a:ext uri="{FF2B5EF4-FFF2-40B4-BE49-F238E27FC236}">
                <a16:creationId xmlns:a16="http://schemas.microsoft.com/office/drawing/2014/main" id="{66AC77E3-33ED-2B8C-8059-10913D1BE5EF}"/>
              </a:ext>
            </a:extLst>
          </p:cNvPr>
          <p:cNvSpPr txBox="1"/>
          <p:nvPr/>
        </p:nvSpPr>
        <p:spPr>
          <a:xfrm>
            <a:off x="8282491" y="728383"/>
            <a:ext cx="1600200" cy="276999"/>
          </a:xfrm>
          <a:prstGeom prst="rect">
            <a:avLst/>
          </a:prstGeom>
          <a:noFill/>
        </p:spPr>
        <p:txBody>
          <a:bodyPr wrap="square" rtlCol="0">
            <a:spAutoFit/>
          </a:bodyPr>
          <a:lstStyle/>
          <a:p>
            <a:r>
              <a:rPr lang="en-US" sz="1200"/>
              <a:t>2022 Results</a:t>
            </a:r>
          </a:p>
        </p:txBody>
      </p:sp>
    </p:spTree>
    <p:extLst>
      <p:ext uri="{BB962C8B-B14F-4D97-AF65-F5344CB8AC3E}">
        <p14:creationId xmlns:p14="http://schemas.microsoft.com/office/powerpoint/2010/main" val="152353878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A885D5A-CA72-904D-A32A-49CE37FE4063}"/>
              </a:ext>
            </a:extLst>
          </p:cNvPr>
          <p:cNvSpPr>
            <a:spLocks noGrp="1"/>
          </p:cNvSpPr>
          <p:nvPr>
            <p:ph type="title"/>
          </p:nvPr>
        </p:nvSpPr>
        <p:spPr>
          <a:xfrm>
            <a:off x="317748" y="1917536"/>
            <a:ext cx="4150660" cy="2390677"/>
          </a:xfrm>
        </p:spPr>
        <p:txBody>
          <a:bodyPr/>
          <a:lstStyle/>
          <a:p>
            <a:r>
              <a:rPr lang="en-US"/>
              <a:t>Salary by Certification Type</a:t>
            </a:r>
          </a:p>
        </p:txBody>
      </p:sp>
      <p:sp>
        <p:nvSpPr>
          <p:cNvPr id="3" name="Slide Number Placeholder 2"/>
          <p:cNvSpPr>
            <a:spLocks noGrp="1"/>
          </p:cNvSpPr>
          <p:nvPr>
            <p:ph type="sldNum" sz="quarter"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D8D877B3-D348-4611-9BDB-C5374591D951}" type="slidenum">
              <a:rPr kumimoji="0" lang="en-US" sz="803" b="0" i="0" u="none" strike="noStrike" kern="1200" cap="none" spc="0" normalizeH="0" baseline="0" noProof="0" smtClean="0">
                <a:ln>
                  <a:noFill/>
                </a:ln>
                <a:solidFill>
                  <a:srgbClr val="FFFFFF"/>
                </a:solidFill>
                <a:effectLst/>
                <a:uLnTx/>
                <a:uFillTx/>
                <a:latin typeface="Century Gothic" panose="020B0502020202020204" pitchFamily="34" charset="0"/>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26</a:t>
            </a:fld>
            <a:endParaRPr kumimoji="0" lang="en-US" sz="803" b="0" i="0" u="none" strike="noStrike" kern="1200" cap="none" spc="0" normalizeH="0" baseline="0" noProof="0">
              <a:ln>
                <a:noFill/>
              </a:ln>
              <a:solidFill>
                <a:srgbClr val="FFFFFF"/>
              </a:solidFill>
              <a:effectLst/>
              <a:uLnTx/>
              <a:uFillTx/>
              <a:latin typeface="Century Gothic" panose="020B0502020202020204" pitchFamily="34" charset="0"/>
              <a:cs typeface="Arial" panose="020B0604020202020204" pitchFamily="34" charset="0"/>
            </a:endParaRPr>
          </a:p>
        </p:txBody>
      </p:sp>
      <p:graphicFrame>
        <p:nvGraphicFramePr>
          <p:cNvPr id="6" name="Chart 5"/>
          <p:cNvGraphicFramePr/>
          <p:nvPr>
            <p:extLst>
              <p:ext uri="{D42A27DB-BD31-4B8C-83A1-F6EECF244321}">
                <p14:modId xmlns:p14="http://schemas.microsoft.com/office/powerpoint/2010/main" val="949769617"/>
              </p:ext>
            </p:extLst>
          </p:nvPr>
        </p:nvGraphicFramePr>
        <p:xfrm>
          <a:off x="4536142" y="869576"/>
          <a:ext cx="7270376" cy="5824301"/>
        </p:xfrm>
        <a:graphic>
          <a:graphicData uri="http://schemas.openxmlformats.org/drawingml/2006/chart">
            <c:chart xmlns:c="http://schemas.openxmlformats.org/drawingml/2006/chart" xmlns:r="http://schemas.openxmlformats.org/officeDocument/2006/relationships" r:id="rId3"/>
          </a:graphicData>
        </a:graphic>
      </p:graphicFrame>
      <p:sp>
        <p:nvSpPr>
          <p:cNvPr id="8" name="TextBox 7">
            <a:extLst>
              <a:ext uri="{FF2B5EF4-FFF2-40B4-BE49-F238E27FC236}">
                <a16:creationId xmlns:a16="http://schemas.microsoft.com/office/drawing/2014/main" id="{D0E680F2-41A1-BB4C-83A7-6C0348CF2227}"/>
              </a:ext>
            </a:extLst>
          </p:cNvPr>
          <p:cNvSpPr txBox="1"/>
          <p:nvPr/>
        </p:nvSpPr>
        <p:spPr>
          <a:xfrm>
            <a:off x="385482" y="4015825"/>
            <a:ext cx="2644955" cy="584775"/>
          </a:xfrm>
          <a:prstGeom prst="rect">
            <a:avLst/>
          </a:prstGeom>
          <a:noFill/>
        </p:spPr>
        <p:txBody>
          <a:bodyPr wrap="none" lIns="0" r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FF5A5A"/>
                </a:solidFill>
                <a:effectLst/>
                <a:uLnTx/>
                <a:uFillTx/>
                <a:latin typeface="Century Gothic" panose="020B0502020202020204" pitchFamily="34" charset="0"/>
                <a:ea typeface="+mn-ea"/>
                <a:cs typeface="+mn-cs"/>
              </a:rPr>
              <a:t>CERTIFICATION MAY HAVE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FF5A5A"/>
                </a:solidFill>
                <a:effectLst/>
                <a:uLnTx/>
                <a:uFillTx/>
                <a:latin typeface="Century Gothic" panose="020B0502020202020204" pitchFamily="34" charset="0"/>
                <a:ea typeface="+mn-ea"/>
                <a:cs typeface="+mn-cs"/>
              </a:rPr>
              <a:t>SALARY BENEFITS</a:t>
            </a:r>
          </a:p>
        </p:txBody>
      </p:sp>
      <p:sp>
        <p:nvSpPr>
          <p:cNvPr id="9" name="TextBox 8">
            <a:extLst>
              <a:ext uri="{FF2B5EF4-FFF2-40B4-BE49-F238E27FC236}">
                <a16:creationId xmlns:a16="http://schemas.microsoft.com/office/drawing/2014/main" id="{8C234B45-E9FA-7841-AEA7-60E575C648A5}"/>
              </a:ext>
            </a:extLst>
          </p:cNvPr>
          <p:cNvSpPr txBox="1"/>
          <p:nvPr/>
        </p:nvSpPr>
        <p:spPr>
          <a:xfrm>
            <a:off x="385482" y="4833799"/>
            <a:ext cx="3180273" cy="1228606"/>
          </a:xfrm>
          <a:prstGeom prst="rect">
            <a:avLst/>
          </a:prstGeom>
          <a:noFill/>
        </p:spPr>
        <p:txBody>
          <a:bodyPr wrap="square" lIns="0" rIns="0" rtlCol="0">
            <a:spAutoFit/>
          </a:bodyPr>
          <a:lstStyle/>
          <a:p>
            <a:pPr marL="0" marR="0" lvl="0" indent="0" algn="l" defTabSz="914400" rtl="0" eaLnBrk="1" fontAlgn="auto" latinLnBrk="0" hangingPunct="1">
              <a:lnSpc>
                <a:spcPts val="1800"/>
              </a:lnSpc>
              <a:spcBef>
                <a:spcPts val="0"/>
              </a:spcBef>
              <a:spcAft>
                <a:spcPts val="0"/>
              </a:spcAft>
              <a:buClrTx/>
              <a:buSzTx/>
              <a:buFontTx/>
              <a:buNone/>
              <a:tabLst/>
              <a:defRPr/>
            </a:pPr>
            <a:r>
              <a:rPr kumimoji="0" lang="en-US" sz="1400" b="0" i="0" u="none" strike="noStrike" kern="1200" cap="none" spc="0" normalizeH="0" baseline="0" noProof="0">
                <a:ln>
                  <a:noFill/>
                </a:ln>
                <a:solidFill>
                  <a:srgbClr val="333333"/>
                </a:solidFill>
                <a:effectLst/>
                <a:uLnTx/>
                <a:uFillTx/>
                <a:latin typeface="Century Gothic" panose="020B0502020202020204" pitchFamily="34" charset="0"/>
                <a:ea typeface="+mn-ea"/>
                <a:cs typeface="+mn-cs"/>
              </a:rPr>
              <a:t>Nurse informaticists who hold an Informatics Related Certification(s) have higher salaries compared to those with no certifications</a:t>
            </a:r>
            <a:r>
              <a:rPr kumimoji="0" lang="en-US" sz="14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a:t>
            </a:r>
          </a:p>
          <a:p>
            <a:pPr marL="0" marR="0" lvl="0" indent="0" algn="l" defTabSz="914400" rtl="0" eaLnBrk="1" fontAlgn="auto" latinLnBrk="0" hangingPunct="1">
              <a:lnSpc>
                <a:spcPts val="18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endParaRPr>
          </a:p>
        </p:txBody>
      </p:sp>
      <p:sp>
        <p:nvSpPr>
          <p:cNvPr id="4" name="TextBox 3">
            <a:extLst>
              <a:ext uri="{FF2B5EF4-FFF2-40B4-BE49-F238E27FC236}">
                <a16:creationId xmlns:a16="http://schemas.microsoft.com/office/drawing/2014/main" id="{54BFA12A-9933-16EF-CFA8-9D442E8346EB}"/>
              </a:ext>
            </a:extLst>
          </p:cNvPr>
          <p:cNvSpPr txBox="1"/>
          <p:nvPr/>
        </p:nvSpPr>
        <p:spPr>
          <a:xfrm>
            <a:off x="7806000" y="731076"/>
            <a:ext cx="1600200"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Century Gothic"/>
                <a:ea typeface="+mn-ea"/>
                <a:cs typeface="+mn-cs"/>
              </a:rPr>
              <a:t>2022 Results</a:t>
            </a:r>
          </a:p>
        </p:txBody>
      </p:sp>
      <p:sp>
        <p:nvSpPr>
          <p:cNvPr id="2" name="TextBox 1">
            <a:extLst>
              <a:ext uri="{FF2B5EF4-FFF2-40B4-BE49-F238E27FC236}">
                <a16:creationId xmlns:a16="http://schemas.microsoft.com/office/drawing/2014/main" id="{2EE092CC-F471-E991-C21B-14AA19A10805}"/>
              </a:ext>
            </a:extLst>
          </p:cNvPr>
          <p:cNvSpPr txBox="1"/>
          <p:nvPr/>
        </p:nvSpPr>
        <p:spPr>
          <a:xfrm>
            <a:off x="5133975" y="6405657"/>
            <a:ext cx="6324599" cy="288220"/>
          </a:xfrm>
          <a:prstGeom prst="rect">
            <a:avLst/>
          </a:prstGeom>
          <a:noFill/>
        </p:spPr>
        <p:txBody>
          <a:bodyPr wrap="square" lIns="0" rIns="0" rtlCol="0">
            <a:spAutoFit/>
          </a:bodyPr>
          <a:lstStyle/>
          <a:p>
            <a:pPr marL="0" marR="0" lvl="0" indent="0" algn="l" defTabSz="914400" rtl="0" eaLnBrk="1" fontAlgn="auto" latinLnBrk="0" hangingPunct="1">
              <a:lnSpc>
                <a:spcPts val="1800"/>
              </a:lnSpc>
              <a:spcBef>
                <a:spcPts val="0"/>
              </a:spcBef>
              <a:spcAft>
                <a:spcPts val="0"/>
              </a:spcAft>
              <a:buClrTx/>
              <a:buSzTx/>
              <a:buFontTx/>
              <a:buNone/>
              <a:tabLst/>
              <a:defRPr/>
            </a:pPr>
            <a:r>
              <a:rPr kumimoji="0" lang="en-US" sz="800" b="0" i="0" u="none" strike="noStrike" kern="1200" cap="none" spc="0" normalizeH="0" baseline="0" noProof="0">
                <a:ln>
                  <a:noFill/>
                </a:ln>
                <a:solidFill>
                  <a:srgbClr val="333333"/>
                </a:solidFill>
                <a:effectLst/>
                <a:uLnTx/>
                <a:uFillTx/>
                <a:latin typeface="Century Gothic" panose="020B0502020202020204" pitchFamily="34" charset="0"/>
                <a:ea typeface="+mn-ea"/>
                <a:cs typeface="+mn-cs"/>
              </a:rPr>
              <a:t>‘Informatics Related Certifications’ is a combination of RN-BC, HIMSS Certifications (CPHIMS/CAHIMS/CPDHST), AHIC and CHTS</a:t>
            </a:r>
          </a:p>
        </p:txBody>
      </p:sp>
    </p:spTree>
    <p:extLst>
      <p:ext uri="{BB962C8B-B14F-4D97-AF65-F5344CB8AC3E}">
        <p14:creationId xmlns:p14="http://schemas.microsoft.com/office/powerpoint/2010/main" val="426374449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A885D5A-CA72-904D-A32A-49CE37FE4063}"/>
              </a:ext>
            </a:extLst>
          </p:cNvPr>
          <p:cNvSpPr>
            <a:spLocks noGrp="1"/>
          </p:cNvSpPr>
          <p:nvPr>
            <p:ph type="title"/>
          </p:nvPr>
        </p:nvSpPr>
        <p:spPr>
          <a:xfrm>
            <a:off x="1120254" y="3026553"/>
            <a:ext cx="3652722" cy="809323"/>
          </a:xfrm>
        </p:spPr>
        <p:txBody>
          <a:bodyPr/>
          <a:lstStyle/>
          <a:p>
            <a:r>
              <a:rPr lang="en-US">
                <a:latin typeface="Prometo Medium"/>
                <a:cs typeface="Prometo Medium"/>
              </a:rPr>
              <a:t>Key Takeaways </a:t>
            </a:r>
            <a:endParaRPr lang="en-US">
              <a:cs typeface="Prometo Medium"/>
            </a:endParaRPr>
          </a:p>
        </p:txBody>
      </p:sp>
      <p:sp>
        <p:nvSpPr>
          <p:cNvPr id="3" name="Slide Number Placeholder 2"/>
          <p:cNvSpPr>
            <a:spLocks noGrp="1"/>
          </p:cNvSpPr>
          <p:nvPr>
            <p:ph type="sldNum" sz="quarter" idx="10"/>
          </p:nvPr>
        </p:nvSpPr>
        <p:spPr/>
        <p:txBody>
          <a:bodyPr/>
          <a:lstStyle/>
          <a:p>
            <a:fld id="{D8D877B3-D348-4611-9BDB-C5374591D951}" type="slidenum">
              <a:rPr lang="en-US" smtClean="0"/>
              <a:pPr/>
              <a:t>27</a:t>
            </a:fld>
            <a:endParaRPr lang="en-US"/>
          </a:p>
        </p:txBody>
      </p:sp>
      <p:sp>
        <p:nvSpPr>
          <p:cNvPr id="7" name="TextBox 6">
            <a:extLst>
              <a:ext uri="{FF2B5EF4-FFF2-40B4-BE49-F238E27FC236}">
                <a16:creationId xmlns:a16="http://schemas.microsoft.com/office/drawing/2014/main" id="{266A711E-F4D2-1BDA-F858-DDDF02979415}"/>
              </a:ext>
            </a:extLst>
          </p:cNvPr>
          <p:cNvSpPr txBox="1"/>
          <p:nvPr/>
        </p:nvSpPr>
        <p:spPr>
          <a:xfrm>
            <a:off x="6136967" y="2130322"/>
            <a:ext cx="4653935" cy="286232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a:t>Salaries continue to rise</a:t>
            </a:r>
          </a:p>
          <a:p>
            <a:endParaRPr lang="en-US"/>
          </a:p>
          <a:p>
            <a:pPr marL="285750" indent="-285750">
              <a:buFont typeface="Arial,Sans-Serif"/>
              <a:buChar char="•"/>
            </a:pPr>
            <a:r>
              <a:rPr lang="en-US"/>
              <a:t>60% report making more than $100,000</a:t>
            </a:r>
          </a:p>
          <a:p>
            <a:endParaRPr lang="en-US"/>
          </a:p>
          <a:p>
            <a:pPr marL="285750" indent="-285750">
              <a:buFont typeface="Arial"/>
              <a:buChar char="•"/>
            </a:pPr>
            <a:r>
              <a:rPr lang="en-US"/>
              <a:t>Higher Education/Increased Experience typically results in higher salary</a:t>
            </a:r>
          </a:p>
          <a:p>
            <a:endParaRPr lang="en-US"/>
          </a:p>
          <a:p>
            <a:pPr marL="285750" indent="-285750">
              <a:buFont typeface="Arial"/>
              <a:buChar char="•"/>
            </a:pPr>
            <a:endParaRPr lang="en-US"/>
          </a:p>
        </p:txBody>
      </p:sp>
    </p:spTree>
    <p:extLst>
      <p:ext uri="{BB962C8B-B14F-4D97-AF65-F5344CB8AC3E}">
        <p14:creationId xmlns:p14="http://schemas.microsoft.com/office/powerpoint/2010/main" val="360952618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0B91C91-F1C8-434E-9F3B-B15A99D4B278}"/>
              </a:ext>
            </a:extLst>
          </p:cNvPr>
          <p:cNvSpPr/>
          <p:nvPr/>
        </p:nvSpPr>
        <p:spPr>
          <a:xfrm>
            <a:off x="287079" y="6220047"/>
            <a:ext cx="1669312" cy="542260"/>
          </a:xfrm>
          <a:prstGeom prst="rect">
            <a:avLst/>
          </a:prstGeom>
          <a:solidFill>
            <a:srgbClr val="1E22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CA872682-DA14-D041-A064-D9EB293A4BE3}"/>
              </a:ext>
            </a:extLst>
          </p:cNvPr>
          <p:cNvSpPr/>
          <p:nvPr/>
        </p:nvSpPr>
        <p:spPr>
          <a:xfrm>
            <a:off x="10451804" y="6220047"/>
            <a:ext cx="1669312" cy="542260"/>
          </a:xfrm>
          <a:prstGeom prst="rect">
            <a:avLst/>
          </a:prstGeom>
          <a:solidFill>
            <a:srgbClr val="1E22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0" name="Group 19">
            <a:extLst>
              <a:ext uri="{FF2B5EF4-FFF2-40B4-BE49-F238E27FC236}">
                <a16:creationId xmlns:a16="http://schemas.microsoft.com/office/drawing/2014/main" id="{B15ED1B1-E5A8-FA4E-B990-987BD713B384}"/>
              </a:ext>
            </a:extLst>
          </p:cNvPr>
          <p:cNvGrpSpPr/>
          <p:nvPr/>
        </p:nvGrpSpPr>
        <p:grpSpPr>
          <a:xfrm>
            <a:off x="10752013" y="10633"/>
            <a:ext cx="1439987" cy="6858000"/>
            <a:chOff x="1650797" y="10633"/>
            <a:chExt cx="1439987" cy="6858000"/>
          </a:xfrm>
        </p:grpSpPr>
        <p:pic>
          <p:nvPicPr>
            <p:cNvPr id="21" name="Picture Placeholder 4">
              <a:extLst>
                <a:ext uri="{FF2B5EF4-FFF2-40B4-BE49-F238E27FC236}">
                  <a16:creationId xmlns:a16="http://schemas.microsoft.com/office/drawing/2014/main" id="{299D73CA-A2E6-7A44-A68F-3D064F9FCA7B}"/>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7848" t="34591" r="58597"/>
            <a:stretch/>
          </p:blipFill>
          <p:spPr>
            <a:xfrm>
              <a:off x="1650797" y="4097799"/>
              <a:ext cx="1418909" cy="2770834"/>
            </a:xfrm>
            <a:prstGeom prst="rect">
              <a:avLst/>
            </a:prstGeom>
            <a:noFill/>
          </p:spPr>
        </p:pic>
        <p:pic>
          <p:nvPicPr>
            <p:cNvPr id="22" name="Picture Placeholder 4">
              <a:extLst>
                <a:ext uri="{FF2B5EF4-FFF2-40B4-BE49-F238E27FC236}">
                  <a16:creationId xmlns:a16="http://schemas.microsoft.com/office/drawing/2014/main" id="{A71C2BC1-4156-8E43-B54E-90999A9E2DF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7848" t="34591" r="58098"/>
            <a:stretch/>
          </p:blipFill>
          <p:spPr>
            <a:xfrm>
              <a:off x="1650797" y="1345455"/>
              <a:ext cx="1439987" cy="2770834"/>
            </a:xfrm>
            <a:prstGeom prst="rect">
              <a:avLst/>
            </a:prstGeom>
            <a:noFill/>
          </p:spPr>
        </p:pic>
        <p:pic>
          <p:nvPicPr>
            <p:cNvPr id="23" name="Picture Placeholder 4">
              <a:extLst>
                <a:ext uri="{FF2B5EF4-FFF2-40B4-BE49-F238E27FC236}">
                  <a16:creationId xmlns:a16="http://schemas.microsoft.com/office/drawing/2014/main" id="{22CF91D4-4B2D-574B-92FC-60E3600F5C0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7848" t="68147" r="58098"/>
            <a:stretch/>
          </p:blipFill>
          <p:spPr>
            <a:xfrm>
              <a:off x="1650797" y="10633"/>
              <a:ext cx="1439987" cy="1349350"/>
            </a:xfrm>
            <a:prstGeom prst="rect">
              <a:avLst/>
            </a:prstGeom>
            <a:noFill/>
          </p:spPr>
        </p:pic>
      </p:grpSp>
      <p:grpSp>
        <p:nvGrpSpPr>
          <p:cNvPr id="24" name="Group 23">
            <a:extLst>
              <a:ext uri="{FF2B5EF4-FFF2-40B4-BE49-F238E27FC236}">
                <a16:creationId xmlns:a16="http://schemas.microsoft.com/office/drawing/2014/main" id="{229878DD-B768-934C-AA5A-46893C2EA9E1}"/>
              </a:ext>
            </a:extLst>
          </p:cNvPr>
          <p:cNvGrpSpPr/>
          <p:nvPr/>
        </p:nvGrpSpPr>
        <p:grpSpPr>
          <a:xfrm>
            <a:off x="8391839" y="10633"/>
            <a:ext cx="2331719" cy="6858000"/>
            <a:chOff x="1650797" y="10633"/>
            <a:chExt cx="2331719" cy="6858000"/>
          </a:xfrm>
        </p:grpSpPr>
        <p:pic>
          <p:nvPicPr>
            <p:cNvPr id="25" name="Picture Placeholder 4">
              <a:extLst>
                <a:ext uri="{FF2B5EF4-FFF2-40B4-BE49-F238E27FC236}">
                  <a16:creationId xmlns:a16="http://schemas.microsoft.com/office/drawing/2014/main" id="{1BAC1E0A-0907-1A4D-9422-90F2149911E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7848" t="34591" r="37010"/>
            <a:stretch/>
          </p:blipFill>
          <p:spPr>
            <a:xfrm>
              <a:off x="1650797" y="4097799"/>
              <a:ext cx="2331719" cy="2770834"/>
            </a:xfrm>
            <a:prstGeom prst="rect">
              <a:avLst/>
            </a:prstGeom>
            <a:noFill/>
          </p:spPr>
        </p:pic>
        <p:pic>
          <p:nvPicPr>
            <p:cNvPr id="26" name="Picture Placeholder 4">
              <a:extLst>
                <a:ext uri="{FF2B5EF4-FFF2-40B4-BE49-F238E27FC236}">
                  <a16:creationId xmlns:a16="http://schemas.microsoft.com/office/drawing/2014/main" id="{E65B9CA3-2FDA-E442-915E-9C16ECDA1BE3}"/>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7848" t="34591" r="37010"/>
            <a:stretch/>
          </p:blipFill>
          <p:spPr>
            <a:xfrm>
              <a:off x="1650797" y="1345455"/>
              <a:ext cx="2331719" cy="2770834"/>
            </a:xfrm>
            <a:prstGeom prst="rect">
              <a:avLst/>
            </a:prstGeom>
            <a:noFill/>
          </p:spPr>
        </p:pic>
        <p:pic>
          <p:nvPicPr>
            <p:cNvPr id="27" name="Picture Placeholder 4">
              <a:extLst>
                <a:ext uri="{FF2B5EF4-FFF2-40B4-BE49-F238E27FC236}">
                  <a16:creationId xmlns:a16="http://schemas.microsoft.com/office/drawing/2014/main" id="{A524B5C4-0ADA-9345-9014-50D5F9DAAD72}"/>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7848" t="68147" r="37010"/>
            <a:stretch/>
          </p:blipFill>
          <p:spPr>
            <a:xfrm>
              <a:off x="1650797" y="10633"/>
              <a:ext cx="2331719" cy="1349350"/>
            </a:xfrm>
            <a:prstGeom prst="rect">
              <a:avLst/>
            </a:prstGeom>
            <a:noFill/>
          </p:spPr>
        </p:pic>
      </p:grpSp>
      <p:grpSp>
        <p:nvGrpSpPr>
          <p:cNvPr id="5" name="Group 4">
            <a:extLst>
              <a:ext uri="{FF2B5EF4-FFF2-40B4-BE49-F238E27FC236}">
                <a16:creationId xmlns:a16="http://schemas.microsoft.com/office/drawing/2014/main" id="{771D0EE8-6CA4-E442-8E7A-5149D9099E5E}"/>
              </a:ext>
            </a:extLst>
          </p:cNvPr>
          <p:cNvGrpSpPr/>
          <p:nvPr/>
        </p:nvGrpSpPr>
        <p:grpSpPr>
          <a:xfrm>
            <a:off x="1650797" y="10633"/>
            <a:ext cx="2331719" cy="6858000"/>
            <a:chOff x="1650797" y="10633"/>
            <a:chExt cx="2331719" cy="6858000"/>
          </a:xfrm>
        </p:grpSpPr>
        <p:pic>
          <p:nvPicPr>
            <p:cNvPr id="13" name="Picture Placeholder 4">
              <a:extLst>
                <a:ext uri="{FF2B5EF4-FFF2-40B4-BE49-F238E27FC236}">
                  <a16:creationId xmlns:a16="http://schemas.microsoft.com/office/drawing/2014/main" id="{E9D235FA-A84C-D646-9627-308AEFCB1F5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7848" t="34591" r="37010"/>
            <a:stretch/>
          </p:blipFill>
          <p:spPr>
            <a:xfrm>
              <a:off x="1650797" y="4097799"/>
              <a:ext cx="2331719" cy="2770834"/>
            </a:xfrm>
            <a:prstGeom prst="rect">
              <a:avLst/>
            </a:prstGeom>
            <a:noFill/>
          </p:spPr>
        </p:pic>
        <p:pic>
          <p:nvPicPr>
            <p:cNvPr id="14" name="Picture Placeholder 4">
              <a:extLst>
                <a:ext uri="{FF2B5EF4-FFF2-40B4-BE49-F238E27FC236}">
                  <a16:creationId xmlns:a16="http://schemas.microsoft.com/office/drawing/2014/main" id="{45222D79-89AF-EE42-BA83-7E6D13E00DE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7848" t="34591" r="37010"/>
            <a:stretch/>
          </p:blipFill>
          <p:spPr>
            <a:xfrm>
              <a:off x="1650797" y="1345455"/>
              <a:ext cx="2331719" cy="2770834"/>
            </a:xfrm>
            <a:prstGeom prst="rect">
              <a:avLst/>
            </a:prstGeom>
            <a:noFill/>
          </p:spPr>
        </p:pic>
        <p:pic>
          <p:nvPicPr>
            <p:cNvPr id="15" name="Picture Placeholder 4">
              <a:extLst>
                <a:ext uri="{FF2B5EF4-FFF2-40B4-BE49-F238E27FC236}">
                  <a16:creationId xmlns:a16="http://schemas.microsoft.com/office/drawing/2014/main" id="{B207D0BE-F6D3-A740-B4E7-273D5B55138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7848" t="68147" r="37010"/>
            <a:stretch/>
          </p:blipFill>
          <p:spPr>
            <a:xfrm>
              <a:off x="1650797" y="10633"/>
              <a:ext cx="2331719" cy="1349350"/>
            </a:xfrm>
            <a:prstGeom prst="rect">
              <a:avLst/>
            </a:prstGeom>
            <a:noFill/>
          </p:spPr>
        </p:pic>
      </p:grpSp>
      <p:sp>
        <p:nvSpPr>
          <p:cNvPr id="2" name="Oval 1">
            <a:extLst>
              <a:ext uri="{FF2B5EF4-FFF2-40B4-BE49-F238E27FC236}">
                <a16:creationId xmlns:a16="http://schemas.microsoft.com/office/drawing/2014/main" id="{05958384-DE00-AF43-9E00-9814BC223DB7}"/>
              </a:ext>
            </a:extLst>
          </p:cNvPr>
          <p:cNvSpPr/>
          <p:nvPr/>
        </p:nvSpPr>
        <p:spPr>
          <a:xfrm>
            <a:off x="1873016" y="-663864"/>
            <a:ext cx="8578788" cy="8578788"/>
          </a:xfrm>
          <a:prstGeom prst="ellipse">
            <a:avLst/>
          </a:prstGeom>
          <a:solidFill>
            <a:srgbClr val="1E22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6">
            <a:extLst>
              <a:ext uri="{FF2B5EF4-FFF2-40B4-BE49-F238E27FC236}">
                <a16:creationId xmlns:a16="http://schemas.microsoft.com/office/drawing/2014/main" id="{E13BDEFF-F01B-BA4B-B2E7-D1118058303B}"/>
              </a:ext>
            </a:extLst>
          </p:cNvPr>
          <p:cNvSpPr>
            <a:spLocks noGrp="1"/>
          </p:cNvSpPr>
          <p:nvPr>
            <p:ph type="title"/>
          </p:nvPr>
        </p:nvSpPr>
        <p:spPr>
          <a:xfrm>
            <a:off x="1873016" y="2733809"/>
            <a:ext cx="8578788" cy="1783443"/>
          </a:xfrm>
        </p:spPr>
        <p:txBody>
          <a:bodyPr lIns="457200" tIns="0" rIns="457200" anchor="ctr"/>
          <a:lstStyle/>
          <a:p>
            <a:pPr algn="ctr"/>
            <a:r>
              <a:rPr lang="en-US" sz="7200">
                <a:latin typeface="Prometo Medium"/>
                <a:cs typeface="Prometo Medium"/>
              </a:rPr>
              <a:t> </a:t>
            </a:r>
            <a:r>
              <a:rPr lang="en-US" sz="7200">
                <a:solidFill>
                  <a:srgbClr val="FFFFFF"/>
                </a:solidFill>
                <a:latin typeface="Prometo Medium"/>
                <a:cs typeface="Prometo Medium"/>
              </a:rPr>
              <a:t>Education</a:t>
            </a:r>
            <a:r>
              <a:rPr lang="en-US" sz="7200">
                <a:latin typeface="Prometo Medium"/>
                <a:cs typeface="Prometo Medium"/>
              </a:rPr>
              <a:t> </a:t>
            </a:r>
            <a:r>
              <a:rPr lang="en-US" sz="7200">
                <a:solidFill>
                  <a:srgbClr val="FFFFFF"/>
                </a:solidFill>
                <a:latin typeface="Prometo Medium"/>
                <a:cs typeface="Prometo Medium"/>
              </a:rPr>
              <a:t>and </a:t>
            </a:r>
            <a:r>
              <a:rPr lang="en-US" sz="7200">
                <a:latin typeface="Prometo Medium"/>
                <a:cs typeface="Prometo Medium"/>
              </a:rPr>
              <a:t>Certification</a:t>
            </a:r>
            <a:endParaRPr lang="en-US" sz="7200">
              <a:solidFill>
                <a:srgbClr val="FFFFFF"/>
              </a:solidFill>
            </a:endParaRPr>
          </a:p>
        </p:txBody>
      </p:sp>
      <p:grpSp>
        <p:nvGrpSpPr>
          <p:cNvPr id="16" name="Group 15">
            <a:extLst>
              <a:ext uri="{FF2B5EF4-FFF2-40B4-BE49-F238E27FC236}">
                <a16:creationId xmlns:a16="http://schemas.microsoft.com/office/drawing/2014/main" id="{E8E6D081-9F02-644F-8A86-DDF3E5542BE8}"/>
              </a:ext>
            </a:extLst>
          </p:cNvPr>
          <p:cNvGrpSpPr/>
          <p:nvPr/>
        </p:nvGrpSpPr>
        <p:grpSpPr>
          <a:xfrm>
            <a:off x="0" y="10633"/>
            <a:ext cx="1611456" cy="6858000"/>
            <a:chOff x="2371060" y="10633"/>
            <a:chExt cx="1611456" cy="6858000"/>
          </a:xfrm>
        </p:grpSpPr>
        <p:pic>
          <p:nvPicPr>
            <p:cNvPr id="17" name="Picture Placeholder 4">
              <a:extLst>
                <a:ext uri="{FF2B5EF4-FFF2-40B4-BE49-F238E27FC236}">
                  <a16:creationId xmlns:a16="http://schemas.microsoft.com/office/drawing/2014/main" id="{97CF828B-39D8-7942-A5E0-C908A6D010D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4881" t="34591" r="37010"/>
            <a:stretch/>
          </p:blipFill>
          <p:spPr>
            <a:xfrm>
              <a:off x="2371060" y="4097799"/>
              <a:ext cx="1611456" cy="2770834"/>
            </a:xfrm>
            <a:prstGeom prst="rect">
              <a:avLst/>
            </a:prstGeom>
            <a:noFill/>
          </p:spPr>
        </p:pic>
        <p:pic>
          <p:nvPicPr>
            <p:cNvPr id="18" name="Picture Placeholder 4">
              <a:extLst>
                <a:ext uri="{FF2B5EF4-FFF2-40B4-BE49-F238E27FC236}">
                  <a16:creationId xmlns:a16="http://schemas.microsoft.com/office/drawing/2014/main" id="{187C1FE0-F7A4-E242-BB3D-D9E897C272E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4881" t="34591" r="37010"/>
            <a:stretch/>
          </p:blipFill>
          <p:spPr>
            <a:xfrm>
              <a:off x="2371060" y="1345455"/>
              <a:ext cx="1611456" cy="2770834"/>
            </a:xfrm>
            <a:prstGeom prst="rect">
              <a:avLst/>
            </a:prstGeom>
            <a:noFill/>
          </p:spPr>
        </p:pic>
        <p:pic>
          <p:nvPicPr>
            <p:cNvPr id="19" name="Picture Placeholder 4">
              <a:extLst>
                <a:ext uri="{FF2B5EF4-FFF2-40B4-BE49-F238E27FC236}">
                  <a16:creationId xmlns:a16="http://schemas.microsoft.com/office/drawing/2014/main" id="{63EB2BD3-B093-7845-9673-F03B3F1871A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4881" t="68147" r="37010"/>
            <a:stretch/>
          </p:blipFill>
          <p:spPr>
            <a:xfrm>
              <a:off x="2371060" y="10633"/>
              <a:ext cx="1611456" cy="1349350"/>
            </a:xfrm>
            <a:prstGeom prst="rect">
              <a:avLst/>
            </a:prstGeom>
            <a:noFill/>
          </p:spPr>
        </p:pic>
      </p:grpSp>
      <p:grpSp>
        <p:nvGrpSpPr>
          <p:cNvPr id="3" name="Group 2">
            <a:extLst>
              <a:ext uri="{FF2B5EF4-FFF2-40B4-BE49-F238E27FC236}">
                <a16:creationId xmlns:a16="http://schemas.microsoft.com/office/drawing/2014/main" id="{54C3A8D3-5F65-0E41-9074-0D4007937608}"/>
              </a:ext>
            </a:extLst>
          </p:cNvPr>
          <p:cNvGrpSpPr/>
          <p:nvPr/>
        </p:nvGrpSpPr>
        <p:grpSpPr>
          <a:xfrm>
            <a:off x="5294450" y="6188662"/>
            <a:ext cx="1378271" cy="643459"/>
            <a:chOff x="261430" y="6188662"/>
            <a:chExt cx="1378271" cy="643459"/>
          </a:xfrm>
        </p:grpSpPr>
        <p:pic>
          <p:nvPicPr>
            <p:cNvPr id="29" name="Picture 28">
              <a:extLst>
                <a:ext uri="{FF2B5EF4-FFF2-40B4-BE49-F238E27FC236}">
                  <a16:creationId xmlns:a16="http://schemas.microsoft.com/office/drawing/2014/main" id="{A74D111D-BA7B-0F45-9B47-555311211FA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1430" y="6188662"/>
              <a:ext cx="1378271" cy="643459"/>
            </a:xfrm>
            <a:prstGeom prst="rect">
              <a:avLst/>
            </a:prstGeom>
          </p:spPr>
        </p:pic>
        <p:pic>
          <p:nvPicPr>
            <p:cNvPr id="30" name="Picture 29">
              <a:extLst>
                <a:ext uri="{FF2B5EF4-FFF2-40B4-BE49-F238E27FC236}">
                  <a16:creationId xmlns:a16="http://schemas.microsoft.com/office/drawing/2014/main" id="{6EA4F826-00C4-B24B-B263-74F66AF78E6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9866"/>
            <a:stretch/>
          </p:blipFill>
          <p:spPr>
            <a:xfrm>
              <a:off x="810883" y="6188663"/>
              <a:ext cx="828818" cy="643457"/>
            </a:xfrm>
            <a:prstGeom prst="rect">
              <a:avLst/>
            </a:prstGeom>
          </p:spPr>
        </p:pic>
      </p:grpSp>
      <p:sp>
        <p:nvSpPr>
          <p:cNvPr id="33" name="Oval 32">
            <a:extLst>
              <a:ext uri="{FF2B5EF4-FFF2-40B4-BE49-F238E27FC236}">
                <a16:creationId xmlns:a16="http://schemas.microsoft.com/office/drawing/2014/main" id="{78615911-F4EE-8B4F-9188-C4BDD198939A}"/>
              </a:ext>
            </a:extLst>
          </p:cNvPr>
          <p:cNvSpPr/>
          <p:nvPr/>
        </p:nvSpPr>
        <p:spPr>
          <a:xfrm>
            <a:off x="11425930" y="6321878"/>
            <a:ext cx="370114" cy="37011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Slide Number Placeholder 3">
            <a:extLst>
              <a:ext uri="{FF2B5EF4-FFF2-40B4-BE49-F238E27FC236}">
                <a16:creationId xmlns:a16="http://schemas.microsoft.com/office/drawing/2014/main" id="{AD32F7D9-4369-F049-A2C1-18EB47D2C7A7}"/>
              </a:ext>
            </a:extLst>
          </p:cNvPr>
          <p:cNvSpPr>
            <a:spLocks noGrp="1"/>
          </p:cNvSpPr>
          <p:nvPr>
            <p:ph type="sldNum" sz="quarter" idx="4"/>
          </p:nvPr>
        </p:nvSpPr>
        <p:spPr>
          <a:xfrm>
            <a:off x="11360517" y="6390178"/>
            <a:ext cx="513735" cy="227164"/>
          </a:xfrm>
          <a:noFill/>
          <a:ln>
            <a:noFill/>
          </a:ln>
        </p:spPr>
        <p:txBody>
          <a:bodyPr>
            <a:normAutofit/>
          </a:bodyPr>
          <a:lstStyle/>
          <a:p>
            <a:fld id="{2F8AF2E6-64A8-0F46-AF27-0A96D82A033B}" type="slidenum">
              <a:rPr lang="en-US" smtClean="0"/>
              <a:t>28</a:t>
            </a:fld>
            <a:endParaRPr lang="en-US"/>
          </a:p>
        </p:txBody>
      </p:sp>
    </p:spTree>
    <p:extLst>
      <p:ext uri="{BB962C8B-B14F-4D97-AF65-F5344CB8AC3E}">
        <p14:creationId xmlns:p14="http://schemas.microsoft.com/office/powerpoint/2010/main" val="113130867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A885D5A-CA72-904D-A32A-49CE37FE4063}"/>
              </a:ext>
            </a:extLst>
          </p:cNvPr>
          <p:cNvSpPr>
            <a:spLocks noGrp="1"/>
          </p:cNvSpPr>
          <p:nvPr>
            <p:ph type="title"/>
          </p:nvPr>
        </p:nvSpPr>
        <p:spPr>
          <a:xfrm>
            <a:off x="631555" y="1988395"/>
            <a:ext cx="4187371" cy="2390677"/>
          </a:xfrm>
        </p:spPr>
        <p:txBody>
          <a:bodyPr/>
          <a:lstStyle/>
          <a:p>
            <a:r>
              <a:rPr lang="en-US"/>
              <a:t>Nursing Education</a:t>
            </a:r>
          </a:p>
        </p:txBody>
      </p:sp>
      <p:sp>
        <p:nvSpPr>
          <p:cNvPr id="3" name="Slide Number Placeholder 2"/>
          <p:cNvSpPr>
            <a:spLocks noGrp="1"/>
          </p:cNvSpPr>
          <p:nvPr>
            <p:ph type="sldNum" sz="quarter" idx="10"/>
          </p:nvPr>
        </p:nvSpPr>
        <p:spPr/>
        <p:txBody>
          <a:bodyPr/>
          <a:lstStyle/>
          <a:p>
            <a:fld id="{D8D877B3-D348-4611-9BDB-C5374591D951}" type="slidenum">
              <a:rPr lang="en-US" smtClean="0"/>
              <a:pPr/>
              <a:t>29</a:t>
            </a:fld>
            <a:endParaRPr lang="en-US"/>
          </a:p>
        </p:txBody>
      </p:sp>
      <p:graphicFrame>
        <p:nvGraphicFramePr>
          <p:cNvPr id="6" name="Chart 5"/>
          <p:cNvGraphicFramePr/>
          <p:nvPr>
            <p:extLst>
              <p:ext uri="{D42A27DB-BD31-4B8C-83A1-F6EECF244321}">
                <p14:modId xmlns:p14="http://schemas.microsoft.com/office/powerpoint/2010/main" val="1506293363"/>
              </p:ext>
            </p:extLst>
          </p:nvPr>
        </p:nvGraphicFramePr>
        <p:xfrm>
          <a:off x="5093171" y="1148863"/>
          <a:ext cx="6014441" cy="5545014"/>
        </p:xfrm>
        <a:graphic>
          <a:graphicData uri="http://schemas.openxmlformats.org/drawingml/2006/chart">
            <c:chart xmlns:c="http://schemas.openxmlformats.org/drawingml/2006/chart" xmlns:r="http://schemas.openxmlformats.org/officeDocument/2006/relationships" r:id="rId3"/>
          </a:graphicData>
        </a:graphic>
      </p:graphicFrame>
      <p:sp>
        <p:nvSpPr>
          <p:cNvPr id="8" name="TextBox 7">
            <a:extLst>
              <a:ext uri="{FF2B5EF4-FFF2-40B4-BE49-F238E27FC236}">
                <a16:creationId xmlns:a16="http://schemas.microsoft.com/office/drawing/2014/main" id="{D0E680F2-41A1-BB4C-83A7-6C0348CF2227}"/>
              </a:ext>
            </a:extLst>
          </p:cNvPr>
          <p:cNvSpPr txBox="1"/>
          <p:nvPr/>
        </p:nvSpPr>
        <p:spPr>
          <a:xfrm>
            <a:off x="631555" y="3752093"/>
            <a:ext cx="3964227" cy="338554"/>
          </a:xfrm>
          <a:prstGeom prst="rect">
            <a:avLst/>
          </a:prstGeom>
          <a:noFill/>
        </p:spPr>
        <p:txBody>
          <a:bodyPr wrap="none" lIns="0" rIns="0" rtlCol="0">
            <a:spAutoFit/>
          </a:bodyPr>
          <a:lstStyle/>
          <a:p>
            <a:r>
              <a:rPr lang="en-US" sz="1600">
                <a:solidFill>
                  <a:srgbClr val="FF5A5A"/>
                </a:solidFill>
                <a:latin typeface="Century Gothic" panose="020B0502020202020204" pitchFamily="34" charset="0"/>
              </a:rPr>
              <a:t>ADVANCED DEGREES SHIFTING SLIGHTLY</a:t>
            </a:r>
          </a:p>
        </p:txBody>
      </p:sp>
      <p:sp>
        <p:nvSpPr>
          <p:cNvPr id="9" name="TextBox 8">
            <a:extLst>
              <a:ext uri="{FF2B5EF4-FFF2-40B4-BE49-F238E27FC236}">
                <a16:creationId xmlns:a16="http://schemas.microsoft.com/office/drawing/2014/main" id="{8C234B45-E9FA-7841-AEA7-60E575C648A5}"/>
              </a:ext>
            </a:extLst>
          </p:cNvPr>
          <p:cNvSpPr txBox="1"/>
          <p:nvPr/>
        </p:nvSpPr>
        <p:spPr>
          <a:xfrm>
            <a:off x="631555" y="4379072"/>
            <a:ext cx="3180273" cy="1690271"/>
          </a:xfrm>
          <a:prstGeom prst="rect">
            <a:avLst/>
          </a:prstGeom>
          <a:noFill/>
        </p:spPr>
        <p:txBody>
          <a:bodyPr wrap="square" lIns="0" rIns="0" rtlCol="0">
            <a:spAutoFit/>
          </a:bodyPr>
          <a:lstStyle/>
          <a:p>
            <a:pPr>
              <a:lnSpc>
                <a:spcPts val="1800"/>
              </a:lnSpc>
            </a:pPr>
            <a:r>
              <a:rPr lang="en-US" sz="1400">
                <a:solidFill>
                  <a:schemeClr val="bg2"/>
                </a:solidFill>
                <a:latin typeface="Century Gothic" panose="020B0502020202020204" pitchFamily="34" charset="0"/>
              </a:rPr>
              <a:t>40% report having a Bachelor’s in Nursing, followed by 28% with a Master’s in Nursing Informatics and 19% with a Master’s in Nursing. </a:t>
            </a:r>
          </a:p>
          <a:p>
            <a:pPr>
              <a:lnSpc>
                <a:spcPts val="1800"/>
              </a:lnSpc>
            </a:pPr>
            <a:r>
              <a:rPr lang="en-US" sz="1400">
                <a:solidFill>
                  <a:schemeClr val="bg2"/>
                </a:solidFill>
                <a:latin typeface="Century Gothic" panose="020B0502020202020204" pitchFamily="34" charset="0"/>
              </a:rPr>
              <a:t>63% have any Master’s degree in 2022, varying slightly with 66% in 2020, 64% in 2017 and 59% in 2014.</a:t>
            </a:r>
          </a:p>
        </p:txBody>
      </p:sp>
      <p:sp>
        <p:nvSpPr>
          <p:cNvPr id="2" name="TextBox 1">
            <a:extLst>
              <a:ext uri="{FF2B5EF4-FFF2-40B4-BE49-F238E27FC236}">
                <a16:creationId xmlns:a16="http://schemas.microsoft.com/office/drawing/2014/main" id="{C6621554-AD1E-3B63-9B7D-248FE48C44E3}"/>
              </a:ext>
            </a:extLst>
          </p:cNvPr>
          <p:cNvSpPr txBox="1"/>
          <p:nvPr/>
        </p:nvSpPr>
        <p:spPr>
          <a:xfrm>
            <a:off x="7323052" y="6233493"/>
            <a:ext cx="2476500" cy="288220"/>
          </a:xfrm>
          <a:prstGeom prst="rect">
            <a:avLst/>
          </a:prstGeom>
          <a:noFill/>
        </p:spPr>
        <p:txBody>
          <a:bodyPr wrap="square" lIns="0" rIns="0" rtlCol="0">
            <a:spAutoFit/>
          </a:bodyPr>
          <a:lstStyle/>
          <a:p>
            <a:pPr marL="0" marR="0" lvl="0" indent="0" algn="l" defTabSz="914400" rtl="0" eaLnBrk="1" fontAlgn="auto" latinLnBrk="0" hangingPunct="1">
              <a:lnSpc>
                <a:spcPts val="1800"/>
              </a:lnSpc>
              <a:spcBef>
                <a:spcPts val="0"/>
              </a:spcBef>
              <a:spcAft>
                <a:spcPts val="0"/>
              </a:spcAft>
              <a:buClrTx/>
              <a:buSzTx/>
              <a:buFontTx/>
              <a:buNone/>
              <a:tabLst/>
              <a:defRPr/>
            </a:pPr>
            <a:r>
              <a:rPr kumimoji="0" lang="en-US" sz="800" b="0" i="0" u="none" strike="noStrike" kern="1200" cap="none" spc="0" normalizeH="0" baseline="0" noProof="0">
                <a:ln>
                  <a:noFill/>
                </a:ln>
                <a:solidFill>
                  <a:srgbClr val="333333"/>
                </a:solidFill>
                <a:effectLst/>
                <a:uLnTx/>
                <a:uFillTx/>
                <a:latin typeface="Century Gothic" panose="020B0502020202020204" pitchFamily="34" charset="0"/>
                <a:ea typeface="+mn-ea"/>
                <a:cs typeface="+mn-cs"/>
              </a:rPr>
              <a:t>Answer choices &lt;</a:t>
            </a:r>
            <a:r>
              <a:rPr lang="en-US" sz="800">
                <a:solidFill>
                  <a:srgbClr val="333333"/>
                </a:solidFill>
                <a:latin typeface="Century Gothic" panose="020B0502020202020204" pitchFamily="34" charset="0"/>
              </a:rPr>
              <a:t>6</a:t>
            </a:r>
            <a:r>
              <a:rPr kumimoji="0" lang="en-US" sz="800" b="0" i="0" u="none" strike="noStrike" kern="1200" cap="none" spc="0" normalizeH="0" baseline="0" noProof="0">
                <a:ln>
                  <a:noFill/>
                </a:ln>
                <a:solidFill>
                  <a:srgbClr val="333333"/>
                </a:solidFill>
                <a:effectLst/>
                <a:uLnTx/>
                <a:uFillTx/>
                <a:latin typeface="Century Gothic" panose="020B0502020202020204" pitchFamily="34" charset="0"/>
                <a:ea typeface="+mn-ea"/>
                <a:cs typeface="+mn-cs"/>
              </a:rPr>
              <a:t>% incidence, not shown</a:t>
            </a:r>
          </a:p>
        </p:txBody>
      </p:sp>
      <p:sp>
        <p:nvSpPr>
          <p:cNvPr id="4" name="TextBox 3">
            <a:extLst>
              <a:ext uri="{FF2B5EF4-FFF2-40B4-BE49-F238E27FC236}">
                <a16:creationId xmlns:a16="http://schemas.microsoft.com/office/drawing/2014/main" id="{9C56A3E1-A335-739C-CD25-4D85F0D17A98}"/>
              </a:ext>
            </a:extLst>
          </p:cNvPr>
          <p:cNvSpPr txBox="1"/>
          <p:nvPr/>
        </p:nvSpPr>
        <p:spPr>
          <a:xfrm>
            <a:off x="7323052" y="6503760"/>
            <a:ext cx="2106545" cy="293863"/>
          </a:xfrm>
          <a:prstGeom prst="rect">
            <a:avLst/>
          </a:prstGeom>
          <a:noFill/>
        </p:spPr>
        <p:txBody>
          <a:bodyPr wrap="square" lIns="0" rIns="0" rtlCol="0">
            <a:spAutoFit/>
          </a:bodyPr>
          <a:lstStyle/>
          <a:p>
            <a:pPr>
              <a:lnSpc>
                <a:spcPts val="1800"/>
              </a:lnSpc>
            </a:pPr>
            <a:r>
              <a:rPr lang="en-US" sz="1000" i="1">
                <a:solidFill>
                  <a:schemeClr val="bg2"/>
                </a:solidFill>
                <a:latin typeface="Century Gothic" panose="020B0502020202020204" pitchFamily="34" charset="0"/>
              </a:rPr>
              <a:t>*New options beginning in 2017</a:t>
            </a:r>
          </a:p>
        </p:txBody>
      </p:sp>
      <p:sp>
        <p:nvSpPr>
          <p:cNvPr id="10" name="Rectangle 9">
            <a:extLst>
              <a:ext uri="{FF2B5EF4-FFF2-40B4-BE49-F238E27FC236}">
                <a16:creationId xmlns:a16="http://schemas.microsoft.com/office/drawing/2014/main" id="{28F93558-AE4B-28FE-3F07-2B9DBB13FA16}"/>
              </a:ext>
            </a:extLst>
          </p:cNvPr>
          <p:cNvSpPr/>
          <p:nvPr/>
        </p:nvSpPr>
        <p:spPr>
          <a:xfrm>
            <a:off x="5051009" y="2395009"/>
            <a:ext cx="4302890" cy="393745"/>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A5A448A1-CF9A-2A10-835D-513D82BF409B}"/>
              </a:ext>
            </a:extLst>
          </p:cNvPr>
          <p:cNvSpPr/>
          <p:nvPr/>
        </p:nvSpPr>
        <p:spPr>
          <a:xfrm>
            <a:off x="5097472" y="4801814"/>
            <a:ext cx="2667378" cy="858379"/>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6177626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Placeholder 18">
            <a:extLst>
              <a:ext uri="{FF2B5EF4-FFF2-40B4-BE49-F238E27FC236}">
                <a16:creationId xmlns:a16="http://schemas.microsoft.com/office/drawing/2014/main" id="{95E3EF5F-CE00-424A-92C0-FDB273AB0876}"/>
              </a:ext>
            </a:extLst>
          </p:cNvPr>
          <p:cNvPicPr>
            <a:picLocks noChangeAspect="1"/>
          </p:cNvPicPr>
          <p:nvPr/>
        </p:nvPicPr>
        <p:blipFill rotWithShape="1">
          <a:blip r:embed="rId3" cstate="print">
            <a:alphaModFix amt="69000"/>
            <a:extLst>
              <a:ext uri="{28A0092B-C50C-407E-A947-70E740481C1C}">
                <a14:useLocalDpi xmlns:a14="http://schemas.microsoft.com/office/drawing/2010/main" val="0"/>
              </a:ext>
            </a:extLst>
          </a:blip>
          <a:srcRect l="15636" t="20133" r="14002" b="9604"/>
          <a:stretch/>
        </p:blipFill>
        <p:spPr>
          <a:xfrm rot="19800000">
            <a:off x="2134305" y="-1495422"/>
            <a:ext cx="4107146" cy="4107146"/>
          </a:xfrm>
          <a:prstGeom prst="ellipse">
            <a:avLst/>
          </a:prstGeom>
          <a:noFill/>
          <a:ln>
            <a:noFill/>
          </a:ln>
          <a:effectLst>
            <a:reflection endPos="0" dist="50800" dir="5400000" sy="-100000" algn="bl" rotWithShape="0"/>
          </a:effectLst>
        </p:spPr>
      </p:pic>
      <p:sp>
        <p:nvSpPr>
          <p:cNvPr id="4" name="Title 3"/>
          <p:cNvSpPr>
            <a:spLocks noGrp="1"/>
          </p:cNvSpPr>
          <p:nvPr>
            <p:ph type="title"/>
          </p:nvPr>
        </p:nvSpPr>
        <p:spPr>
          <a:xfrm>
            <a:off x="863324" y="2410177"/>
            <a:ext cx="4187371" cy="1783443"/>
          </a:xfrm>
        </p:spPr>
        <p:txBody>
          <a:bodyPr/>
          <a:lstStyle/>
          <a:p>
            <a:r>
              <a:rPr lang="en-US" sz="4800" i="1"/>
              <a:t>Welcome</a:t>
            </a:r>
            <a:br>
              <a:rPr lang="en-US" i="1"/>
            </a:br>
            <a:endParaRPr lang="en-US" i="1"/>
          </a:p>
        </p:txBody>
      </p:sp>
      <p:sp>
        <p:nvSpPr>
          <p:cNvPr id="9" name="TextBox 8"/>
          <p:cNvSpPr txBox="1"/>
          <p:nvPr/>
        </p:nvSpPr>
        <p:spPr>
          <a:xfrm>
            <a:off x="810883" y="4706148"/>
            <a:ext cx="5925425" cy="369332"/>
          </a:xfrm>
          <a:prstGeom prst="rect">
            <a:avLst/>
          </a:prstGeom>
          <a:noFill/>
        </p:spPr>
        <p:txBody>
          <a:bodyPr wrap="square" rtlCol="0">
            <a:spAutoFit/>
          </a:bodyPr>
          <a:lstStyle/>
          <a:p>
            <a:pPr lvl="0">
              <a:defRPr/>
            </a:pPr>
            <a:r>
              <a:rPr lang="en-US">
                <a:solidFill>
                  <a:srgbClr val="55C1E9"/>
                </a:solidFill>
                <a:latin typeface="Prometo Medium" panose="020B0704030203060203" pitchFamily="34" charset="0"/>
              </a:rPr>
              <a:t>Cait Obenauf, MBA</a:t>
            </a:r>
            <a:endParaRPr kumimoji="0" lang="en-US" sz="1800" b="0" i="0" u="none" strike="noStrike" kern="1200" cap="none" spc="0" normalizeH="0" baseline="0" noProof="0">
              <a:ln>
                <a:noFill/>
              </a:ln>
              <a:solidFill>
                <a:srgbClr val="55C1E9"/>
              </a:solidFill>
              <a:effectLst/>
              <a:uLnTx/>
              <a:uFillTx/>
              <a:latin typeface="Prometo Medium" panose="020B0704030203060203" pitchFamily="34" charset="0"/>
              <a:ea typeface="+mn-ea"/>
              <a:cs typeface="+mn-cs"/>
            </a:endParaRPr>
          </a:p>
        </p:txBody>
      </p:sp>
      <p:sp>
        <p:nvSpPr>
          <p:cNvPr id="10" name="TextBox 9"/>
          <p:cNvSpPr txBox="1"/>
          <p:nvPr/>
        </p:nvSpPr>
        <p:spPr>
          <a:xfrm>
            <a:off x="790333" y="5142948"/>
            <a:ext cx="4156135" cy="307777"/>
          </a:xfrm>
          <a:prstGeom prst="rect">
            <a:avLst/>
          </a:prstGeom>
          <a:noFill/>
        </p:spPr>
        <p:txBody>
          <a:bodyPr wrap="square" rtlCol="0">
            <a:spAutoFit/>
          </a:bodyPr>
          <a:lstStyle/>
          <a:p>
            <a:pPr lvl="0">
              <a:defRPr/>
            </a:pPr>
            <a:r>
              <a:rPr lang="en-US" sz="1400">
                <a:solidFill>
                  <a:srgbClr val="FFFFFF"/>
                </a:solidFill>
              </a:rPr>
              <a:t>Program Manager, Clinical Informatics, HIMSS</a:t>
            </a:r>
            <a:endParaRPr kumimoji="0" lang="en-US" sz="1400" b="0" i="0" u="none" strike="noStrike" kern="1200" cap="none" spc="0" normalizeH="0" baseline="0" noProof="0">
              <a:ln>
                <a:noFill/>
              </a:ln>
              <a:solidFill>
                <a:srgbClr val="FFFFFF"/>
              </a:solidFill>
              <a:effectLst/>
              <a:uLnTx/>
              <a:uFillTx/>
              <a:latin typeface="Century Gothic" panose="020F0302020204030204"/>
              <a:ea typeface="+mn-ea"/>
              <a:cs typeface="+mn-cs"/>
            </a:endParaRPr>
          </a:p>
        </p:txBody>
      </p:sp>
      <p:pic>
        <p:nvPicPr>
          <p:cNvPr id="12" name="Picture Placeholder 11" descr="A person smiling for the camera&#10;&#10;Description automatically generated with low confidence">
            <a:extLst>
              <a:ext uri="{FF2B5EF4-FFF2-40B4-BE49-F238E27FC236}">
                <a16:creationId xmlns:a16="http://schemas.microsoft.com/office/drawing/2014/main" id="{8B8E3CAC-D398-45C4-9239-2FB3B5A5DE7D}"/>
              </a:ext>
            </a:extLst>
          </p:cNvPr>
          <p:cNvPicPr>
            <a:picLocks noGrp="1" noChangeAspect="1"/>
          </p:cNvPicPr>
          <p:nvPr>
            <p:ph type="pic" sz="quarter" idx="12"/>
          </p:nvPr>
        </p:nvPicPr>
        <p:blipFill rotWithShape="1">
          <a:blip r:embed="rId4" cstate="print">
            <a:extLst>
              <a:ext uri="{28A0092B-C50C-407E-A947-70E740481C1C}">
                <a14:useLocalDpi xmlns:a14="http://schemas.microsoft.com/office/drawing/2010/main" val="0"/>
              </a:ext>
            </a:extLst>
          </a:blip>
          <a:srcRect t="4283" b="29045"/>
          <a:stretch/>
        </p:blipFill>
        <p:spPr>
          <a:xfrm>
            <a:off x="5778483" y="443933"/>
            <a:ext cx="5838901" cy="5838901"/>
          </a:xfrm>
        </p:spPr>
      </p:pic>
    </p:spTree>
    <p:extLst>
      <p:ext uri="{BB962C8B-B14F-4D97-AF65-F5344CB8AC3E}">
        <p14:creationId xmlns:p14="http://schemas.microsoft.com/office/powerpoint/2010/main" val="369104427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A885D5A-CA72-904D-A32A-49CE37FE4063}"/>
              </a:ext>
            </a:extLst>
          </p:cNvPr>
          <p:cNvSpPr>
            <a:spLocks noGrp="1"/>
          </p:cNvSpPr>
          <p:nvPr>
            <p:ph type="title"/>
          </p:nvPr>
        </p:nvSpPr>
        <p:spPr>
          <a:xfrm>
            <a:off x="833433" y="2008616"/>
            <a:ext cx="4187371" cy="2390677"/>
          </a:xfrm>
        </p:spPr>
        <p:txBody>
          <a:bodyPr/>
          <a:lstStyle/>
          <a:p>
            <a:r>
              <a:rPr lang="en-US"/>
              <a:t>Years of Clinical Experience</a:t>
            </a:r>
          </a:p>
        </p:txBody>
      </p:sp>
      <p:sp>
        <p:nvSpPr>
          <p:cNvPr id="3" name="Slide Number Placeholder 2"/>
          <p:cNvSpPr>
            <a:spLocks noGrp="1"/>
          </p:cNvSpPr>
          <p:nvPr>
            <p:ph type="sldNum" sz="quarter" idx="10"/>
          </p:nvPr>
        </p:nvSpPr>
        <p:spPr/>
        <p:txBody>
          <a:bodyPr/>
          <a:lstStyle/>
          <a:p>
            <a:fld id="{D8D877B3-D348-4611-9BDB-C5374591D951}" type="slidenum">
              <a:rPr lang="en-US" smtClean="0"/>
              <a:pPr/>
              <a:t>30</a:t>
            </a:fld>
            <a:endParaRPr lang="en-US"/>
          </a:p>
        </p:txBody>
      </p:sp>
      <p:graphicFrame>
        <p:nvGraphicFramePr>
          <p:cNvPr id="6" name="Chart 5"/>
          <p:cNvGraphicFramePr/>
          <p:nvPr>
            <p:extLst>
              <p:ext uri="{D42A27DB-BD31-4B8C-83A1-F6EECF244321}">
                <p14:modId xmlns:p14="http://schemas.microsoft.com/office/powerpoint/2010/main" val="1692885317"/>
              </p:ext>
            </p:extLst>
          </p:nvPr>
        </p:nvGraphicFramePr>
        <p:xfrm>
          <a:off x="5093171" y="1148863"/>
          <a:ext cx="6014441" cy="5545014"/>
        </p:xfrm>
        <a:graphic>
          <a:graphicData uri="http://schemas.openxmlformats.org/drawingml/2006/chart">
            <c:chart xmlns:c="http://schemas.openxmlformats.org/drawingml/2006/chart" xmlns:r="http://schemas.openxmlformats.org/officeDocument/2006/relationships" r:id="rId3"/>
          </a:graphicData>
        </a:graphic>
      </p:graphicFrame>
      <p:sp>
        <p:nvSpPr>
          <p:cNvPr id="8" name="TextBox 7">
            <a:extLst>
              <a:ext uri="{FF2B5EF4-FFF2-40B4-BE49-F238E27FC236}">
                <a16:creationId xmlns:a16="http://schemas.microsoft.com/office/drawing/2014/main" id="{D0E680F2-41A1-BB4C-83A7-6C0348CF2227}"/>
              </a:ext>
            </a:extLst>
          </p:cNvPr>
          <p:cNvSpPr txBox="1"/>
          <p:nvPr/>
        </p:nvSpPr>
        <p:spPr>
          <a:xfrm>
            <a:off x="854699" y="4091232"/>
            <a:ext cx="3856825" cy="338554"/>
          </a:xfrm>
          <a:prstGeom prst="rect">
            <a:avLst/>
          </a:prstGeom>
          <a:noFill/>
        </p:spPr>
        <p:txBody>
          <a:bodyPr wrap="none" lIns="0" rIns="0" rtlCol="0">
            <a:spAutoFit/>
          </a:bodyPr>
          <a:lstStyle/>
          <a:p>
            <a:r>
              <a:rPr lang="en-US" sz="1600">
                <a:solidFill>
                  <a:srgbClr val="FF5A5A"/>
                </a:solidFill>
                <a:latin typeface="Century Gothic" panose="020B0502020202020204" pitchFamily="34" charset="0"/>
              </a:rPr>
              <a:t>FEWER YEARS OF CLINICAL EXPERIENCE</a:t>
            </a:r>
          </a:p>
        </p:txBody>
      </p:sp>
      <p:sp>
        <p:nvSpPr>
          <p:cNvPr id="9" name="TextBox 8">
            <a:extLst>
              <a:ext uri="{FF2B5EF4-FFF2-40B4-BE49-F238E27FC236}">
                <a16:creationId xmlns:a16="http://schemas.microsoft.com/office/drawing/2014/main" id="{8C234B45-E9FA-7841-AEA7-60E575C648A5}"/>
              </a:ext>
            </a:extLst>
          </p:cNvPr>
          <p:cNvSpPr txBox="1"/>
          <p:nvPr/>
        </p:nvSpPr>
        <p:spPr>
          <a:xfrm>
            <a:off x="854699" y="4670162"/>
            <a:ext cx="3180273" cy="997774"/>
          </a:xfrm>
          <a:prstGeom prst="rect">
            <a:avLst/>
          </a:prstGeom>
          <a:noFill/>
        </p:spPr>
        <p:txBody>
          <a:bodyPr wrap="square" lIns="0" rIns="0" rtlCol="0">
            <a:spAutoFit/>
          </a:bodyPr>
          <a:lstStyle/>
          <a:p>
            <a:pPr>
              <a:lnSpc>
                <a:spcPts val="1800"/>
              </a:lnSpc>
            </a:pPr>
            <a:r>
              <a:rPr lang="en-US" sz="1400">
                <a:solidFill>
                  <a:schemeClr val="bg2"/>
                </a:solidFill>
                <a:latin typeface="Century Gothic" panose="020B0502020202020204" pitchFamily="34" charset="0"/>
              </a:rPr>
              <a:t>Only 15% of nurse informaticists have more than 20 years of clinical experience, compared to 28% in 2014.</a:t>
            </a:r>
          </a:p>
        </p:txBody>
      </p:sp>
      <p:sp>
        <p:nvSpPr>
          <p:cNvPr id="4" name="Rectangle 3">
            <a:extLst>
              <a:ext uri="{FF2B5EF4-FFF2-40B4-BE49-F238E27FC236}">
                <a16:creationId xmlns:a16="http://schemas.microsoft.com/office/drawing/2014/main" id="{8FD208CA-A43F-AB93-4157-AC9AAD3161BE}"/>
              </a:ext>
            </a:extLst>
          </p:cNvPr>
          <p:cNvSpPr/>
          <p:nvPr/>
        </p:nvSpPr>
        <p:spPr>
          <a:xfrm>
            <a:off x="5060301" y="1930375"/>
            <a:ext cx="5222865" cy="616769"/>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D1A759D9-22D8-3D90-B873-EEFB6FC411E8}"/>
              </a:ext>
            </a:extLst>
          </p:cNvPr>
          <p:cNvSpPr/>
          <p:nvPr/>
        </p:nvSpPr>
        <p:spPr>
          <a:xfrm>
            <a:off x="5060301" y="3826082"/>
            <a:ext cx="5222865" cy="1285842"/>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998901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A885D5A-CA72-904D-A32A-49CE37FE4063}"/>
              </a:ext>
            </a:extLst>
          </p:cNvPr>
          <p:cNvSpPr>
            <a:spLocks noGrp="1"/>
          </p:cNvSpPr>
          <p:nvPr>
            <p:ph type="title"/>
          </p:nvPr>
        </p:nvSpPr>
        <p:spPr>
          <a:xfrm>
            <a:off x="833433" y="2008616"/>
            <a:ext cx="4187371" cy="2390677"/>
          </a:xfrm>
        </p:spPr>
        <p:txBody>
          <a:bodyPr/>
          <a:lstStyle/>
          <a:p>
            <a:r>
              <a:rPr lang="en-US"/>
              <a:t>Years of Informatics Experience</a:t>
            </a:r>
          </a:p>
        </p:txBody>
      </p:sp>
      <p:sp>
        <p:nvSpPr>
          <p:cNvPr id="3" name="Slide Number Placeholder 2"/>
          <p:cNvSpPr>
            <a:spLocks noGrp="1"/>
          </p:cNvSpPr>
          <p:nvPr>
            <p:ph type="sldNum" sz="quarter" idx="10"/>
          </p:nvPr>
        </p:nvSpPr>
        <p:spPr/>
        <p:txBody>
          <a:bodyPr/>
          <a:lstStyle/>
          <a:p>
            <a:fld id="{D8D877B3-D348-4611-9BDB-C5374591D951}" type="slidenum">
              <a:rPr lang="en-US" smtClean="0"/>
              <a:pPr/>
              <a:t>31</a:t>
            </a:fld>
            <a:endParaRPr lang="en-US"/>
          </a:p>
        </p:txBody>
      </p:sp>
      <p:sp>
        <p:nvSpPr>
          <p:cNvPr id="8" name="TextBox 7">
            <a:extLst>
              <a:ext uri="{FF2B5EF4-FFF2-40B4-BE49-F238E27FC236}">
                <a16:creationId xmlns:a16="http://schemas.microsoft.com/office/drawing/2014/main" id="{D0E680F2-41A1-BB4C-83A7-6C0348CF2227}"/>
              </a:ext>
            </a:extLst>
          </p:cNvPr>
          <p:cNvSpPr txBox="1"/>
          <p:nvPr/>
        </p:nvSpPr>
        <p:spPr>
          <a:xfrm>
            <a:off x="854700" y="4399476"/>
            <a:ext cx="3116238" cy="584775"/>
          </a:xfrm>
          <a:prstGeom prst="rect">
            <a:avLst/>
          </a:prstGeom>
          <a:noFill/>
        </p:spPr>
        <p:txBody>
          <a:bodyPr wrap="none" lIns="0" rIns="0" rtlCol="0">
            <a:spAutoFit/>
          </a:bodyPr>
          <a:lstStyle/>
          <a:p>
            <a:r>
              <a:rPr lang="en-US" sz="1600">
                <a:solidFill>
                  <a:srgbClr val="FF5A5A"/>
                </a:solidFill>
                <a:latin typeface="Century Gothic" panose="020B0502020202020204" pitchFamily="34" charset="0"/>
              </a:rPr>
              <a:t>NURSING INFORMATICS FIELD IS </a:t>
            </a:r>
          </a:p>
          <a:p>
            <a:r>
              <a:rPr lang="en-US" sz="1600">
                <a:solidFill>
                  <a:srgbClr val="FF5A5A"/>
                </a:solidFill>
                <a:latin typeface="Century Gothic" panose="020B0502020202020204" pitchFamily="34" charset="0"/>
              </a:rPr>
              <a:t>WELL ESTABLISHED </a:t>
            </a:r>
          </a:p>
        </p:txBody>
      </p:sp>
      <p:sp>
        <p:nvSpPr>
          <p:cNvPr id="9" name="TextBox 8">
            <a:extLst>
              <a:ext uri="{FF2B5EF4-FFF2-40B4-BE49-F238E27FC236}">
                <a16:creationId xmlns:a16="http://schemas.microsoft.com/office/drawing/2014/main" id="{8C234B45-E9FA-7841-AEA7-60E575C648A5}"/>
              </a:ext>
            </a:extLst>
          </p:cNvPr>
          <p:cNvSpPr txBox="1"/>
          <p:nvPr/>
        </p:nvSpPr>
        <p:spPr>
          <a:xfrm>
            <a:off x="822041" y="5113113"/>
            <a:ext cx="3180273" cy="784830"/>
          </a:xfrm>
          <a:prstGeom prst="rect">
            <a:avLst/>
          </a:prstGeom>
          <a:noFill/>
        </p:spPr>
        <p:txBody>
          <a:bodyPr wrap="square" lIns="0" rIns="0" rtlCol="0">
            <a:spAutoFit/>
          </a:bodyPr>
          <a:lstStyle/>
          <a:p>
            <a:pPr>
              <a:lnSpc>
                <a:spcPts val="1800"/>
              </a:lnSpc>
            </a:pPr>
            <a:r>
              <a:rPr lang="en-US" sz="1400">
                <a:solidFill>
                  <a:schemeClr val="bg2"/>
                </a:solidFill>
                <a:latin typeface="Century Gothic" panose="020B0502020202020204" pitchFamily="34" charset="0"/>
              </a:rPr>
              <a:t>39% of nurse informaticists now have more than 10 years of experience in informatics.</a:t>
            </a:r>
          </a:p>
        </p:txBody>
      </p:sp>
      <p:graphicFrame>
        <p:nvGraphicFramePr>
          <p:cNvPr id="2" name="Chart 1">
            <a:extLst>
              <a:ext uri="{FF2B5EF4-FFF2-40B4-BE49-F238E27FC236}">
                <a16:creationId xmlns:a16="http://schemas.microsoft.com/office/drawing/2014/main" id="{4D0FBE38-F6FC-27B1-234D-777F2C1A9F52}"/>
              </a:ext>
            </a:extLst>
          </p:cNvPr>
          <p:cNvGraphicFramePr/>
          <p:nvPr>
            <p:extLst>
              <p:ext uri="{D42A27DB-BD31-4B8C-83A1-F6EECF244321}">
                <p14:modId xmlns:p14="http://schemas.microsoft.com/office/powerpoint/2010/main" val="160117312"/>
              </p:ext>
            </p:extLst>
          </p:nvPr>
        </p:nvGraphicFramePr>
        <p:xfrm>
          <a:off x="5563728" y="1280211"/>
          <a:ext cx="5694821" cy="5444439"/>
        </p:xfrm>
        <a:graphic>
          <a:graphicData uri="http://schemas.openxmlformats.org/drawingml/2006/chart">
            <c:chart xmlns:c="http://schemas.openxmlformats.org/drawingml/2006/chart" xmlns:r="http://schemas.openxmlformats.org/officeDocument/2006/relationships" r:id="rId3"/>
          </a:graphicData>
        </a:graphic>
      </p:graphicFrame>
      <p:sp>
        <p:nvSpPr>
          <p:cNvPr id="7" name="Rectangle 6">
            <a:extLst>
              <a:ext uri="{FF2B5EF4-FFF2-40B4-BE49-F238E27FC236}">
                <a16:creationId xmlns:a16="http://schemas.microsoft.com/office/drawing/2014/main" id="{20350DF3-6418-9A62-9AAB-68DC27BA3B8F}"/>
              </a:ext>
            </a:extLst>
          </p:cNvPr>
          <p:cNvSpPr/>
          <p:nvPr/>
        </p:nvSpPr>
        <p:spPr>
          <a:xfrm>
            <a:off x="5822302" y="3956180"/>
            <a:ext cx="4665305" cy="849086"/>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9884476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hart 5"/>
          <p:cNvGraphicFramePr/>
          <p:nvPr>
            <p:extLst>
              <p:ext uri="{D42A27DB-BD31-4B8C-83A1-F6EECF244321}">
                <p14:modId xmlns:p14="http://schemas.microsoft.com/office/powerpoint/2010/main" val="2218403094"/>
              </p:ext>
            </p:extLst>
          </p:nvPr>
        </p:nvGraphicFramePr>
        <p:xfrm>
          <a:off x="5285754" y="1150341"/>
          <a:ext cx="6014441" cy="5545014"/>
        </p:xfrm>
        <a:graphic>
          <a:graphicData uri="http://schemas.openxmlformats.org/drawingml/2006/chart">
            <c:chart xmlns:c="http://schemas.openxmlformats.org/drawingml/2006/chart" xmlns:r="http://schemas.openxmlformats.org/officeDocument/2006/relationships" r:id="rId3"/>
          </a:graphicData>
        </a:graphic>
      </p:graphicFrame>
      <p:sp>
        <p:nvSpPr>
          <p:cNvPr id="5" name="Title 4">
            <a:extLst>
              <a:ext uri="{FF2B5EF4-FFF2-40B4-BE49-F238E27FC236}">
                <a16:creationId xmlns:a16="http://schemas.microsoft.com/office/drawing/2014/main" id="{4A885D5A-CA72-904D-A32A-49CE37FE4063}"/>
              </a:ext>
            </a:extLst>
          </p:cNvPr>
          <p:cNvSpPr>
            <a:spLocks noGrp="1"/>
          </p:cNvSpPr>
          <p:nvPr>
            <p:ph type="title"/>
          </p:nvPr>
        </p:nvSpPr>
        <p:spPr>
          <a:xfrm>
            <a:off x="833433" y="2008616"/>
            <a:ext cx="4187371" cy="2390677"/>
          </a:xfrm>
        </p:spPr>
        <p:txBody>
          <a:bodyPr/>
          <a:lstStyle/>
          <a:p>
            <a:r>
              <a:rPr lang="en-US"/>
              <a:t>Years in Current Role</a:t>
            </a:r>
          </a:p>
        </p:txBody>
      </p:sp>
      <p:sp>
        <p:nvSpPr>
          <p:cNvPr id="3" name="Slide Number Placeholder 2"/>
          <p:cNvSpPr>
            <a:spLocks noGrp="1"/>
          </p:cNvSpPr>
          <p:nvPr>
            <p:ph type="sldNum" sz="quarter" idx="10"/>
          </p:nvPr>
        </p:nvSpPr>
        <p:spPr/>
        <p:txBody>
          <a:bodyPr/>
          <a:lstStyle/>
          <a:p>
            <a:fld id="{D8D877B3-D348-4611-9BDB-C5374591D951}" type="slidenum">
              <a:rPr lang="en-US" smtClean="0"/>
              <a:pPr/>
              <a:t>32</a:t>
            </a:fld>
            <a:endParaRPr lang="en-US"/>
          </a:p>
        </p:txBody>
      </p:sp>
      <p:sp>
        <p:nvSpPr>
          <p:cNvPr id="8" name="TextBox 7">
            <a:extLst>
              <a:ext uri="{FF2B5EF4-FFF2-40B4-BE49-F238E27FC236}">
                <a16:creationId xmlns:a16="http://schemas.microsoft.com/office/drawing/2014/main" id="{D0E680F2-41A1-BB4C-83A7-6C0348CF2227}"/>
              </a:ext>
            </a:extLst>
          </p:cNvPr>
          <p:cNvSpPr txBox="1"/>
          <p:nvPr/>
        </p:nvSpPr>
        <p:spPr>
          <a:xfrm>
            <a:off x="854699" y="4007102"/>
            <a:ext cx="2476640" cy="584775"/>
          </a:xfrm>
          <a:prstGeom prst="rect">
            <a:avLst/>
          </a:prstGeom>
          <a:noFill/>
        </p:spPr>
        <p:txBody>
          <a:bodyPr wrap="none" lIns="0" rIns="0" rtlCol="0">
            <a:spAutoFit/>
          </a:bodyPr>
          <a:lstStyle/>
          <a:p>
            <a:r>
              <a:rPr lang="en-US" sz="1600">
                <a:solidFill>
                  <a:srgbClr val="FF5A5A"/>
                </a:solidFill>
                <a:latin typeface="Century Gothic" panose="020B0502020202020204" pitchFamily="34" charset="0"/>
              </a:rPr>
              <a:t>TENURE IN ROLES </a:t>
            </a:r>
          </a:p>
          <a:p>
            <a:r>
              <a:rPr lang="en-US" sz="1600">
                <a:solidFill>
                  <a:srgbClr val="FF5A5A"/>
                </a:solidFill>
                <a:latin typeface="Century Gothic" panose="020B0502020202020204" pitchFamily="34" charset="0"/>
              </a:rPr>
              <a:t>CONTINUES TO INCREASE</a:t>
            </a:r>
          </a:p>
        </p:txBody>
      </p:sp>
      <p:sp>
        <p:nvSpPr>
          <p:cNvPr id="9" name="TextBox 8">
            <a:extLst>
              <a:ext uri="{FF2B5EF4-FFF2-40B4-BE49-F238E27FC236}">
                <a16:creationId xmlns:a16="http://schemas.microsoft.com/office/drawing/2014/main" id="{8C234B45-E9FA-7841-AEA7-60E575C648A5}"/>
              </a:ext>
            </a:extLst>
          </p:cNvPr>
          <p:cNvSpPr txBox="1"/>
          <p:nvPr/>
        </p:nvSpPr>
        <p:spPr>
          <a:xfrm>
            <a:off x="854699" y="4670162"/>
            <a:ext cx="3180273" cy="784830"/>
          </a:xfrm>
          <a:prstGeom prst="rect">
            <a:avLst/>
          </a:prstGeom>
          <a:noFill/>
        </p:spPr>
        <p:txBody>
          <a:bodyPr wrap="square" lIns="0" rIns="0" rtlCol="0">
            <a:spAutoFit/>
          </a:bodyPr>
          <a:lstStyle/>
          <a:p>
            <a:pPr>
              <a:lnSpc>
                <a:spcPts val="1800"/>
              </a:lnSpc>
            </a:pPr>
            <a:r>
              <a:rPr lang="en-US" sz="1400">
                <a:solidFill>
                  <a:schemeClr val="bg2"/>
                </a:solidFill>
                <a:latin typeface="Century Gothic" panose="020B0502020202020204" pitchFamily="34" charset="0"/>
              </a:rPr>
              <a:t>In 2022, 44% have been in their current role for longer than 5 years, this is an increase from 24% in 2014.</a:t>
            </a:r>
          </a:p>
        </p:txBody>
      </p:sp>
      <p:sp>
        <p:nvSpPr>
          <p:cNvPr id="11" name="Rectangle 10">
            <a:extLst>
              <a:ext uri="{FF2B5EF4-FFF2-40B4-BE49-F238E27FC236}">
                <a16:creationId xmlns:a16="http://schemas.microsoft.com/office/drawing/2014/main" id="{129D17A5-DC27-7353-A105-024E387BF3B2}"/>
              </a:ext>
            </a:extLst>
          </p:cNvPr>
          <p:cNvSpPr/>
          <p:nvPr/>
        </p:nvSpPr>
        <p:spPr>
          <a:xfrm>
            <a:off x="5227569" y="2004716"/>
            <a:ext cx="4284305" cy="107211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7404671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A885D5A-CA72-904D-A32A-49CE37FE4063}"/>
              </a:ext>
            </a:extLst>
          </p:cNvPr>
          <p:cNvSpPr>
            <a:spLocks noGrp="1"/>
          </p:cNvSpPr>
          <p:nvPr>
            <p:ph type="title"/>
          </p:nvPr>
        </p:nvSpPr>
        <p:spPr>
          <a:xfrm>
            <a:off x="833433" y="1953752"/>
            <a:ext cx="4187371" cy="2390677"/>
          </a:xfrm>
        </p:spPr>
        <p:txBody>
          <a:bodyPr/>
          <a:lstStyle/>
          <a:p>
            <a:r>
              <a:rPr lang="en-US"/>
              <a:t>Perceived Value in Holding Certification</a:t>
            </a:r>
          </a:p>
        </p:txBody>
      </p:sp>
      <p:sp>
        <p:nvSpPr>
          <p:cNvPr id="3" name="Slide Number Placeholder 2"/>
          <p:cNvSpPr>
            <a:spLocks noGrp="1"/>
          </p:cNvSpPr>
          <p:nvPr>
            <p:ph type="sldNum" sz="quarter" idx="10"/>
          </p:nvPr>
        </p:nvSpPr>
        <p:spPr/>
        <p:txBody>
          <a:bodyPr/>
          <a:lstStyle/>
          <a:p>
            <a:fld id="{D8D877B3-D348-4611-9BDB-C5374591D951}" type="slidenum">
              <a:rPr lang="en-US" smtClean="0"/>
              <a:pPr/>
              <a:t>33</a:t>
            </a:fld>
            <a:endParaRPr lang="en-US"/>
          </a:p>
        </p:txBody>
      </p:sp>
      <p:graphicFrame>
        <p:nvGraphicFramePr>
          <p:cNvPr id="6" name="Chart 5"/>
          <p:cNvGraphicFramePr/>
          <p:nvPr>
            <p:extLst>
              <p:ext uri="{D42A27DB-BD31-4B8C-83A1-F6EECF244321}">
                <p14:modId xmlns:p14="http://schemas.microsoft.com/office/powerpoint/2010/main" val="419862420"/>
              </p:ext>
            </p:extLst>
          </p:nvPr>
        </p:nvGraphicFramePr>
        <p:xfrm>
          <a:off x="5093171" y="1148863"/>
          <a:ext cx="6014441" cy="5545014"/>
        </p:xfrm>
        <a:graphic>
          <a:graphicData uri="http://schemas.openxmlformats.org/drawingml/2006/chart">
            <c:chart xmlns:c="http://schemas.openxmlformats.org/drawingml/2006/chart" xmlns:r="http://schemas.openxmlformats.org/officeDocument/2006/relationships" r:id="rId3"/>
          </a:graphicData>
        </a:graphic>
      </p:graphicFrame>
      <p:sp>
        <p:nvSpPr>
          <p:cNvPr id="8" name="TextBox 7">
            <a:extLst>
              <a:ext uri="{FF2B5EF4-FFF2-40B4-BE49-F238E27FC236}">
                <a16:creationId xmlns:a16="http://schemas.microsoft.com/office/drawing/2014/main" id="{D0E680F2-41A1-BB4C-83A7-6C0348CF2227}"/>
              </a:ext>
            </a:extLst>
          </p:cNvPr>
          <p:cNvSpPr txBox="1"/>
          <p:nvPr/>
        </p:nvSpPr>
        <p:spPr>
          <a:xfrm>
            <a:off x="854700" y="4292681"/>
            <a:ext cx="3949799" cy="338554"/>
          </a:xfrm>
          <a:prstGeom prst="rect">
            <a:avLst/>
          </a:prstGeom>
          <a:noFill/>
        </p:spPr>
        <p:txBody>
          <a:bodyPr wrap="none" lIns="0" rIns="0" rtlCol="0">
            <a:spAutoFit/>
          </a:bodyPr>
          <a:lstStyle/>
          <a:p>
            <a:r>
              <a:rPr lang="en-US" sz="1600">
                <a:solidFill>
                  <a:srgbClr val="FF5A5A"/>
                </a:solidFill>
                <a:latin typeface="Century Gothic" panose="020B0502020202020204" pitchFamily="34" charset="0"/>
              </a:rPr>
              <a:t>CERTIFICATION VALUES ARE CONSISTENT</a:t>
            </a:r>
          </a:p>
        </p:txBody>
      </p:sp>
      <p:sp>
        <p:nvSpPr>
          <p:cNvPr id="9" name="TextBox 8">
            <a:extLst>
              <a:ext uri="{FF2B5EF4-FFF2-40B4-BE49-F238E27FC236}">
                <a16:creationId xmlns:a16="http://schemas.microsoft.com/office/drawing/2014/main" id="{8C234B45-E9FA-7841-AEA7-60E575C648A5}"/>
              </a:ext>
            </a:extLst>
          </p:cNvPr>
          <p:cNvSpPr txBox="1"/>
          <p:nvPr/>
        </p:nvSpPr>
        <p:spPr>
          <a:xfrm>
            <a:off x="854699" y="4709636"/>
            <a:ext cx="3180273" cy="1690271"/>
          </a:xfrm>
          <a:prstGeom prst="rect">
            <a:avLst/>
          </a:prstGeom>
          <a:noFill/>
        </p:spPr>
        <p:txBody>
          <a:bodyPr wrap="square" lIns="0" rIns="0" rtlCol="0">
            <a:spAutoFit/>
          </a:bodyPr>
          <a:lstStyle/>
          <a:p>
            <a:pPr>
              <a:lnSpc>
                <a:spcPts val="1800"/>
              </a:lnSpc>
            </a:pPr>
            <a:r>
              <a:rPr lang="en-US" sz="1400">
                <a:solidFill>
                  <a:schemeClr val="bg2"/>
                </a:solidFill>
                <a:latin typeface="Century Gothic" panose="020B0502020202020204" pitchFamily="34" charset="0"/>
              </a:rPr>
              <a:t>As seen in prior years, personal satisfaction (60%), credibility (55%), and validation of specialized knowledge (54%) are the top three values seen in certification.</a:t>
            </a:r>
          </a:p>
          <a:p>
            <a:pPr>
              <a:lnSpc>
                <a:spcPts val="1800"/>
              </a:lnSpc>
            </a:pPr>
            <a:r>
              <a:rPr lang="en-US" sz="1400">
                <a:solidFill>
                  <a:schemeClr val="bg2"/>
                </a:solidFill>
                <a:latin typeface="Century Gothic" panose="020B0502020202020204" pitchFamily="34" charset="0"/>
              </a:rPr>
              <a:t>On average, each respondent selected 4.6 values.</a:t>
            </a:r>
          </a:p>
        </p:txBody>
      </p:sp>
      <p:sp>
        <p:nvSpPr>
          <p:cNvPr id="2" name="TextBox 1">
            <a:extLst>
              <a:ext uri="{FF2B5EF4-FFF2-40B4-BE49-F238E27FC236}">
                <a16:creationId xmlns:a16="http://schemas.microsoft.com/office/drawing/2014/main" id="{AC6573F8-E05C-A4D0-7657-FE75552DBA91}"/>
              </a:ext>
            </a:extLst>
          </p:cNvPr>
          <p:cNvSpPr txBox="1"/>
          <p:nvPr/>
        </p:nvSpPr>
        <p:spPr>
          <a:xfrm>
            <a:off x="7401485" y="6421929"/>
            <a:ext cx="3007529" cy="288220"/>
          </a:xfrm>
          <a:prstGeom prst="rect">
            <a:avLst/>
          </a:prstGeom>
          <a:noFill/>
        </p:spPr>
        <p:txBody>
          <a:bodyPr wrap="square" lIns="0" rIns="0" rtlCol="0">
            <a:spAutoFit/>
          </a:bodyPr>
          <a:lstStyle/>
          <a:p>
            <a:pPr marL="0" marR="0" lvl="0" indent="0" algn="l" defTabSz="914400" rtl="0" eaLnBrk="1" fontAlgn="auto" latinLnBrk="0" hangingPunct="1">
              <a:lnSpc>
                <a:spcPts val="1800"/>
              </a:lnSpc>
              <a:spcBef>
                <a:spcPts val="0"/>
              </a:spcBef>
              <a:spcAft>
                <a:spcPts val="0"/>
              </a:spcAft>
              <a:buClrTx/>
              <a:buSzTx/>
              <a:buFontTx/>
              <a:buNone/>
              <a:tabLst/>
              <a:defRPr/>
            </a:pPr>
            <a:r>
              <a:rPr lang="en-US" sz="800">
                <a:solidFill>
                  <a:srgbClr val="333333"/>
                </a:solidFill>
                <a:latin typeface="Century Gothic" panose="020B0502020202020204" pitchFamily="34" charset="0"/>
              </a:rPr>
              <a:t>Answer choices &lt;30</a:t>
            </a:r>
            <a:r>
              <a:rPr kumimoji="0" lang="en-US" sz="800" b="0" i="0" u="none" strike="noStrike" kern="1200" cap="none" spc="0" normalizeH="0" baseline="0" noProof="0">
                <a:ln>
                  <a:noFill/>
                </a:ln>
                <a:solidFill>
                  <a:srgbClr val="333333"/>
                </a:solidFill>
                <a:effectLst/>
                <a:uLnTx/>
                <a:uFillTx/>
                <a:latin typeface="Century Gothic" panose="020B0502020202020204" pitchFamily="34" charset="0"/>
                <a:ea typeface="+mn-ea"/>
                <a:cs typeface="+mn-cs"/>
              </a:rPr>
              <a:t>% incidence and ‘Other’ 2%, not shown</a:t>
            </a:r>
          </a:p>
        </p:txBody>
      </p:sp>
    </p:spTree>
    <p:extLst>
      <p:ext uri="{BB962C8B-B14F-4D97-AF65-F5344CB8AC3E}">
        <p14:creationId xmlns:p14="http://schemas.microsoft.com/office/powerpoint/2010/main" val="150212245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A885D5A-CA72-904D-A32A-49CE37FE4063}"/>
              </a:ext>
            </a:extLst>
          </p:cNvPr>
          <p:cNvSpPr>
            <a:spLocks noGrp="1"/>
          </p:cNvSpPr>
          <p:nvPr>
            <p:ph type="title"/>
          </p:nvPr>
        </p:nvSpPr>
        <p:spPr>
          <a:xfrm>
            <a:off x="833433" y="1913366"/>
            <a:ext cx="4187371" cy="2390677"/>
          </a:xfrm>
        </p:spPr>
        <p:txBody>
          <a:bodyPr/>
          <a:lstStyle/>
          <a:p>
            <a:r>
              <a:rPr lang="en-US"/>
              <a:t>Impact of Certification on Career Path</a:t>
            </a:r>
          </a:p>
        </p:txBody>
      </p:sp>
      <p:sp>
        <p:nvSpPr>
          <p:cNvPr id="3" name="Slide Number Placeholder 2"/>
          <p:cNvSpPr>
            <a:spLocks noGrp="1"/>
          </p:cNvSpPr>
          <p:nvPr>
            <p:ph type="sldNum" sz="quarter" idx="10"/>
          </p:nvPr>
        </p:nvSpPr>
        <p:spPr/>
        <p:txBody>
          <a:bodyPr/>
          <a:lstStyle/>
          <a:p>
            <a:fld id="{D8D877B3-D348-4611-9BDB-C5374591D951}" type="slidenum">
              <a:rPr lang="en-US" smtClean="0"/>
              <a:pPr/>
              <a:t>34</a:t>
            </a:fld>
            <a:endParaRPr lang="en-US"/>
          </a:p>
        </p:txBody>
      </p:sp>
      <p:graphicFrame>
        <p:nvGraphicFramePr>
          <p:cNvPr id="6" name="Chart 5"/>
          <p:cNvGraphicFramePr/>
          <p:nvPr>
            <p:extLst>
              <p:ext uri="{D42A27DB-BD31-4B8C-83A1-F6EECF244321}">
                <p14:modId xmlns:p14="http://schemas.microsoft.com/office/powerpoint/2010/main" val="1001651718"/>
              </p:ext>
            </p:extLst>
          </p:nvPr>
        </p:nvGraphicFramePr>
        <p:xfrm>
          <a:off x="5093171" y="1148863"/>
          <a:ext cx="6014441" cy="5545014"/>
        </p:xfrm>
        <a:graphic>
          <a:graphicData uri="http://schemas.openxmlformats.org/drawingml/2006/chart">
            <c:chart xmlns:c="http://schemas.openxmlformats.org/drawingml/2006/chart" xmlns:r="http://schemas.openxmlformats.org/officeDocument/2006/relationships" r:id="rId3"/>
          </a:graphicData>
        </a:graphic>
      </p:graphicFrame>
      <p:sp>
        <p:nvSpPr>
          <p:cNvPr id="8" name="TextBox 7">
            <a:extLst>
              <a:ext uri="{FF2B5EF4-FFF2-40B4-BE49-F238E27FC236}">
                <a16:creationId xmlns:a16="http://schemas.microsoft.com/office/drawing/2014/main" id="{D0E680F2-41A1-BB4C-83A7-6C0348CF2227}"/>
              </a:ext>
            </a:extLst>
          </p:cNvPr>
          <p:cNvSpPr txBox="1"/>
          <p:nvPr/>
        </p:nvSpPr>
        <p:spPr>
          <a:xfrm>
            <a:off x="858782" y="4085908"/>
            <a:ext cx="2999219" cy="830997"/>
          </a:xfrm>
          <a:prstGeom prst="rect">
            <a:avLst/>
          </a:prstGeom>
          <a:noFill/>
        </p:spPr>
        <p:txBody>
          <a:bodyPr wrap="none" lIns="0" rIns="0" rtlCol="0">
            <a:spAutoFit/>
          </a:bodyPr>
          <a:lstStyle/>
          <a:p>
            <a:r>
              <a:rPr lang="en-US" sz="1600">
                <a:solidFill>
                  <a:srgbClr val="FF5A5A"/>
                </a:solidFill>
                <a:latin typeface="Century Gothic" panose="020B0502020202020204" pitchFamily="34" charset="0"/>
              </a:rPr>
              <a:t>CERTIFICATION IS IMPACTFUL, </a:t>
            </a:r>
          </a:p>
          <a:p>
            <a:r>
              <a:rPr lang="en-US" sz="1600">
                <a:solidFill>
                  <a:srgbClr val="FF5A5A"/>
                </a:solidFill>
                <a:latin typeface="Century Gothic" panose="020B0502020202020204" pitchFamily="34" charset="0"/>
              </a:rPr>
              <a:t>ALTHOUGH PERCEIVED VALUE </a:t>
            </a:r>
          </a:p>
          <a:p>
            <a:r>
              <a:rPr lang="en-US" sz="1600">
                <a:solidFill>
                  <a:srgbClr val="FF5A5A"/>
                </a:solidFill>
                <a:latin typeface="Century Gothic" panose="020B0502020202020204" pitchFamily="34" charset="0"/>
              </a:rPr>
              <a:t>HAS DECREASED SLIGHTLY </a:t>
            </a:r>
          </a:p>
        </p:txBody>
      </p:sp>
      <p:sp>
        <p:nvSpPr>
          <p:cNvPr id="9" name="TextBox 8">
            <a:extLst>
              <a:ext uri="{FF2B5EF4-FFF2-40B4-BE49-F238E27FC236}">
                <a16:creationId xmlns:a16="http://schemas.microsoft.com/office/drawing/2014/main" id="{8C234B45-E9FA-7841-AEA7-60E575C648A5}"/>
              </a:ext>
            </a:extLst>
          </p:cNvPr>
          <p:cNvSpPr txBox="1"/>
          <p:nvPr/>
        </p:nvSpPr>
        <p:spPr>
          <a:xfrm>
            <a:off x="854699" y="4916905"/>
            <a:ext cx="3180273" cy="1228606"/>
          </a:xfrm>
          <a:prstGeom prst="rect">
            <a:avLst/>
          </a:prstGeom>
          <a:noFill/>
        </p:spPr>
        <p:txBody>
          <a:bodyPr wrap="square" lIns="0" rIns="0" rtlCol="0">
            <a:spAutoFit/>
          </a:bodyPr>
          <a:lstStyle/>
          <a:p>
            <a:pPr>
              <a:lnSpc>
                <a:spcPts val="1800"/>
              </a:lnSpc>
            </a:pPr>
            <a:r>
              <a:rPr lang="en-US" sz="1400">
                <a:solidFill>
                  <a:schemeClr val="bg2"/>
                </a:solidFill>
                <a:latin typeface="Century Gothic" panose="020B0502020202020204" pitchFamily="34" charset="0"/>
              </a:rPr>
              <a:t>41% report that achieving certification has been highly impactful on their career in 2022, with 21% now feeling it is not impactful.</a:t>
            </a:r>
          </a:p>
        </p:txBody>
      </p:sp>
    </p:spTree>
    <p:extLst>
      <p:ext uri="{BB962C8B-B14F-4D97-AF65-F5344CB8AC3E}">
        <p14:creationId xmlns:p14="http://schemas.microsoft.com/office/powerpoint/2010/main" val="36568262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A885D5A-CA72-904D-A32A-49CE37FE4063}"/>
              </a:ext>
            </a:extLst>
          </p:cNvPr>
          <p:cNvSpPr>
            <a:spLocks noGrp="1"/>
          </p:cNvSpPr>
          <p:nvPr>
            <p:ph type="title"/>
          </p:nvPr>
        </p:nvSpPr>
        <p:spPr>
          <a:xfrm>
            <a:off x="833433" y="2008616"/>
            <a:ext cx="4187371" cy="2390677"/>
          </a:xfrm>
        </p:spPr>
        <p:txBody>
          <a:bodyPr/>
          <a:lstStyle/>
          <a:p>
            <a:r>
              <a:rPr lang="en-US"/>
              <a:t>New Role Post Certification?</a:t>
            </a:r>
          </a:p>
        </p:txBody>
      </p:sp>
      <p:sp>
        <p:nvSpPr>
          <p:cNvPr id="3" name="Slide Number Placeholder 2"/>
          <p:cNvSpPr>
            <a:spLocks noGrp="1"/>
          </p:cNvSpPr>
          <p:nvPr>
            <p:ph type="sldNum" sz="quarter" idx="10"/>
          </p:nvPr>
        </p:nvSpPr>
        <p:spPr/>
        <p:txBody>
          <a:bodyPr/>
          <a:lstStyle/>
          <a:p>
            <a:fld id="{D8D877B3-D348-4611-9BDB-C5374591D951}" type="slidenum">
              <a:rPr lang="en-US" smtClean="0"/>
              <a:pPr/>
              <a:t>35</a:t>
            </a:fld>
            <a:endParaRPr lang="en-US"/>
          </a:p>
        </p:txBody>
      </p:sp>
      <p:graphicFrame>
        <p:nvGraphicFramePr>
          <p:cNvPr id="6" name="Chart 5"/>
          <p:cNvGraphicFramePr/>
          <p:nvPr>
            <p:extLst>
              <p:ext uri="{D42A27DB-BD31-4B8C-83A1-F6EECF244321}">
                <p14:modId xmlns:p14="http://schemas.microsoft.com/office/powerpoint/2010/main" val="1565000528"/>
              </p:ext>
            </p:extLst>
          </p:nvPr>
        </p:nvGraphicFramePr>
        <p:xfrm>
          <a:off x="5093171" y="1148863"/>
          <a:ext cx="6014441" cy="5545014"/>
        </p:xfrm>
        <a:graphic>
          <a:graphicData uri="http://schemas.openxmlformats.org/drawingml/2006/chart">
            <c:chart xmlns:c="http://schemas.openxmlformats.org/drawingml/2006/chart" xmlns:r="http://schemas.openxmlformats.org/officeDocument/2006/relationships" r:id="rId3"/>
          </a:graphicData>
        </a:graphic>
      </p:graphicFrame>
      <p:sp>
        <p:nvSpPr>
          <p:cNvPr id="8" name="TextBox 7">
            <a:extLst>
              <a:ext uri="{FF2B5EF4-FFF2-40B4-BE49-F238E27FC236}">
                <a16:creationId xmlns:a16="http://schemas.microsoft.com/office/drawing/2014/main" id="{D0E680F2-41A1-BB4C-83A7-6C0348CF2227}"/>
              </a:ext>
            </a:extLst>
          </p:cNvPr>
          <p:cNvSpPr txBox="1"/>
          <p:nvPr/>
        </p:nvSpPr>
        <p:spPr>
          <a:xfrm>
            <a:off x="854700" y="4135663"/>
            <a:ext cx="3438442" cy="584775"/>
          </a:xfrm>
          <a:prstGeom prst="rect">
            <a:avLst/>
          </a:prstGeom>
          <a:noFill/>
        </p:spPr>
        <p:txBody>
          <a:bodyPr wrap="none" lIns="0" rIns="0" rtlCol="0">
            <a:spAutoFit/>
          </a:bodyPr>
          <a:lstStyle/>
          <a:p>
            <a:r>
              <a:rPr lang="en-US" sz="1600">
                <a:solidFill>
                  <a:srgbClr val="FF5A5A"/>
                </a:solidFill>
                <a:latin typeface="Century Gothic" panose="020B0502020202020204" pitchFamily="34" charset="0"/>
              </a:rPr>
              <a:t>NEARLY 6-IN-10 HAVE A NEW ROLE </a:t>
            </a:r>
          </a:p>
          <a:p>
            <a:r>
              <a:rPr lang="en-US" sz="1600">
                <a:solidFill>
                  <a:srgbClr val="FF5A5A"/>
                </a:solidFill>
                <a:latin typeface="Century Gothic" panose="020B0502020202020204" pitchFamily="34" charset="0"/>
              </a:rPr>
              <a:t>POST CERTIFICATION</a:t>
            </a:r>
          </a:p>
        </p:txBody>
      </p:sp>
      <p:sp>
        <p:nvSpPr>
          <p:cNvPr id="9" name="TextBox 8">
            <a:extLst>
              <a:ext uri="{FF2B5EF4-FFF2-40B4-BE49-F238E27FC236}">
                <a16:creationId xmlns:a16="http://schemas.microsoft.com/office/drawing/2014/main" id="{8C234B45-E9FA-7841-AEA7-60E575C648A5}"/>
              </a:ext>
            </a:extLst>
          </p:cNvPr>
          <p:cNvSpPr txBox="1"/>
          <p:nvPr/>
        </p:nvSpPr>
        <p:spPr>
          <a:xfrm>
            <a:off x="854700" y="4793934"/>
            <a:ext cx="3180273" cy="997774"/>
          </a:xfrm>
          <a:prstGeom prst="rect">
            <a:avLst/>
          </a:prstGeom>
          <a:noFill/>
        </p:spPr>
        <p:txBody>
          <a:bodyPr wrap="square" lIns="0" rIns="0" rtlCol="0">
            <a:spAutoFit/>
          </a:bodyPr>
          <a:lstStyle/>
          <a:p>
            <a:pPr>
              <a:lnSpc>
                <a:spcPts val="1800"/>
              </a:lnSpc>
            </a:pPr>
            <a:r>
              <a:rPr lang="en-US" sz="1400">
                <a:solidFill>
                  <a:schemeClr val="bg2"/>
                </a:solidFill>
                <a:latin typeface="Century Gothic" panose="020B0502020202020204" pitchFamily="34" charset="0"/>
              </a:rPr>
              <a:t>Among those with a certification, 58% have moved to a new role since becoming certified, increasing from 41% in 2020.</a:t>
            </a:r>
          </a:p>
        </p:txBody>
      </p:sp>
    </p:spTree>
    <p:extLst>
      <p:ext uri="{BB962C8B-B14F-4D97-AF65-F5344CB8AC3E}">
        <p14:creationId xmlns:p14="http://schemas.microsoft.com/office/powerpoint/2010/main" val="108093246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A885D5A-CA72-904D-A32A-49CE37FE4063}"/>
              </a:ext>
            </a:extLst>
          </p:cNvPr>
          <p:cNvSpPr>
            <a:spLocks noGrp="1"/>
          </p:cNvSpPr>
          <p:nvPr>
            <p:ph type="title"/>
          </p:nvPr>
        </p:nvSpPr>
        <p:spPr>
          <a:xfrm>
            <a:off x="833433" y="2008616"/>
            <a:ext cx="4006833" cy="2390677"/>
          </a:xfrm>
        </p:spPr>
        <p:txBody>
          <a:bodyPr/>
          <a:lstStyle/>
          <a:p>
            <a:r>
              <a:rPr lang="en-US"/>
              <a:t>Timeframe of Role Change After Certification</a:t>
            </a:r>
          </a:p>
        </p:txBody>
      </p:sp>
      <p:sp>
        <p:nvSpPr>
          <p:cNvPr id="3" name="Slide Number Placeholder 2"/>
          <p:cNvSpPr>
            <a:spLocks noGrp="1"/>
          </p:cNvSpPr>
          <p:nvPr>
            <p:ph type="sldNum" sz="quarter" idx="10"/>
          </p:nvPr>
        </p:nvSpPr>
        <p:spPr/>
        <p:txBody>
          <a:bodyPr/>
          <a:lstStyle/>
          <a:p>
            <a:fld id="{D8D877B3-D348-4611-9BDB-C5374591D951}" type="slidenum">
              <a:rPr lang="en-US" smtClean="0"/>
              <a:pPr/>
              <a:t>36</a:t>
            </a:fld>
            <a:endParaRPr lang="en-US"/>
          </a:p>
        </p:txBody>
      </p:sp>
      <p:graphicFrame>
        <p:nvGraphicFramePr>
          <p:cNvPr id="6" name="Chart 5"/>
          <p:cNvGraphicFramePr/>
          <p:nvPr>
            <p:extLst>
              <p:ext uri="{D42A27DB-BD31-4B8C-83A1-F6EECF244321}">
                <p14:modId xmlns:p14="http://schemas.microsoft.com/office/powerpoint/2010/main" val="1845906154"/>
              </p:ext>
            </p:extLst>
          </p:nvPr>
        </p:nvGraphicFramePr>
        <p:xfrm>
          <a:off x="5093171" y="1148863"/>
          <a:ext cx="6014441" cy="5545014"/>
        </p:xfrm>
        <a:graphic>
          <a:graphicData uri="http://schemas.openxmlformats.org/drawingml/2006/chart">
            <c:chart xmlns:c="http://schemas.openxmlformats.org/drawingml/2006/chart" xmlns:r="http://schemas.openxmlformats.org/officeDocument/2006/relationships" r:id="rId3"/>
          </a:graphicData>
        </a:graphic>
      </p:graphicFrame>
      <p:sp>
        <p:nvSpPr>
          <p:cNvPr id="8" name="TextBox 7">
            <a:extLst>
              <a:ext uri="{FF2B5EF4-FFF2-40B4-BE49-F238E27FC236}">
                <a16:creationId xmlns:a16="http://schemas.microsoft.com/office/drawing/2014/main" id="{D0E680F2-41A1-BB4C-83A7-6C0348CF2227}"/>
              </a:ext>
            </a:extLst>
          </p:cNvPr>
          <p:cNvSpPr txBox="1"/>
          <p:nvPr/>
        </p:nvSpPr>
        <p:spPr>
          <a:xfrm>
            <a:off x="854700" y="4428051"/>
            <a:ext cx="2749151" cy="338554"/>
          </a:xfrm>
          <a:prstGeom prst="rect">
            <a:avLst/>
          </a:prstGeom>
          <a:noFill/>
        </p:spPr>
        <p:txBody>
          <a:bodyPr wrap="none" lIns="0" rIns="0" rtlCol="0">
            <a:spAutoFit/>
          </a:bodyPr>
          <a:lstStyle/>
          <a:p>
            <a:r>
              <a:rPr lang="en-US" sz="1600">
                <a:solidFill>
                  <a:srgbClr val="FF5A5A"/>
                </a:solidFill>
                <a:latin typeface="Century Gothic" panose="020B0502020202020204" pitchFamily="34" charset="0"/>
              </a:rPr>
              <a:t>NEW ROLES COME QUICKLY</a:t>
            </a:r>
          </a:p>
        </p:txBody>
      </p:sp>
      <p:sp>
        <p:nvSpPr>
          <p:cNvPr id="9" name="TextBox 8">
            <a:extLst>
              <a:ext uri="{FF2B5EF4-FFF2-40B4-BE49-F238E27FC236}">
                <a16:creationId xmlns:a16="http://schemas.microsoft.com/office/drawing/2014/main" id="{8C234B45-E9FA-7841-AEA7-60E575C648A5}"/>
              </a:ext>
            </a:extLst>
          </p:cNvPr>
          <p:cNvSpPr txBox="1"/>
          <p:nvPr/>
        </p:nvSpPr>
        <p:spPr>
          <a:xfrm>
            <a:off x="854699" y="4916905"/>
            <a:ext cx="3180273" cy="766941"/>
          </a:xfrm>
          <a:prstGeom prst="rect">
            <a:avLst/>
          </a:prstGeom>
          <a:noFill/>
        </p:spPr>
        <p:txBody>
          <a:bodyPr wrap="square" lIns="0" rIns="0" rtlCol="0">
            <a:spAutoFit/>
          </a:bodyPr>
          <a:lstStyle/>
          <a:p>
            <a:pPr>
              <a:lnSpc>
                <a:spcPts val="1800"/>
              </a:lnSpc>
            </a:pPr>
            <a:r>
              <a:rPr lang="en-US" sz="1400">
                <a:solidFill>
                  <a:schemeClr val="bg2"/>
                </a:solidFill>
                <a:latin typeface="Century Gothic" panose="020B0502020202020204" pitchFamily="34" charset="0"/>
              </a:rPr>
              <a:t>57% are in a new role within a year after certification.  Another 20%, are in a new role in 13-18 months.</a:t>
            </a:r>
          </a:p>
        </p:txBody>
      </p:sp>
      <p:sp>
        <p:nvSpPr>
          <p:cNvPr id="4" name="Rectangle 3">
            <a:extLst>
              <a:ext uri="{FF2B5EF4-FFF2-40B4-BE49-F238E27FC236}">
                <a16:creationId xmlns:a16="http://schemas.microsoft.com/office/drawing/2014/main" id="{3015BF84-056F-4CA6-E511-2329D715984D}"/>
              </a:ext>
            </a:extLst>
          </p:cNvPr>
          <p:cNvSpPr/>
          <p:nvPr/>
        </p:nvSpPr>
        <p:spPr>
          <a:xfrm>
            <a:off x="5051009" y="2683083"/>
            <a:ext cx="5678205" cy="1499572"/>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143979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A885D5A-CA72-904D-A32A-49CE37FE4063}"/>
              </a:ext>
            </a:extLst>
          </p:cNvPr>
          <p:cNvSpPr>
            <a:spLocks noGrp="1"/>
          </p:cNvSpPr>
          <p:nvPr>
            <p:ph type="title"/>
          </p:nvPr>
        </p:nvSpPr>
        <p:spPr>
          <a:xfrm>
            <a:off x="833433" y="2008616"/>
            <a:ext cx="4259738" cy="2390677"/>
          </a:xfrm>
        </p:spPr>
        <p:txBody>
          <a:bodyPr/>
          <a:lstStyle/>
          <a:p>
            <a:r>
              <a:rPr lang="en-US"/>
              <a:t>Informatics Training/Education </a:t>
            </a:r>
            <a:br>
              <a:rPr lang="en-US"/>
            </a:br>
            <a:r>
              <a:rPr lang="en-US"/>
              <a:t>In-Process</a:t>
            </a:r>
          </a:p>
        </p:txBody>
      </p:sp>
      <p:sp>
        <p:nvSpPr>
          <p:cNvPr id="3" name="Slide Number Placeholder 2"/>
          <p:cNvSpPr>
            <a:spLocks noGrp="1"/>
          </p:cNvSpPr>
          <p:nvPr>
            <p:ph type="sldNum" sz="quarter" idx="10"/>
          </p:nvPr>
        </p:nvSpPr>
        <p:spPr/>
        <p:txBody>
          <a:bodyPr/>
          <a:lstStyle/>
          <a:p>
            <a:fld id="{D8D877B3-D348-4611-9BDB-C5374591D951}" type="slidenum">
              <a:rPr lang="en-US" smtClean="0"/>
              <a:pPr/>
              <a:t>37</a:t>
            </a:fld>
            <a:endParaRPr lang="en-US"/>
          </a:p>
        </p:txBody>
      </p:sp>
      <p:graphicFrame>
        <p:nvGraphicFramePr>
          <p:cNvPr id="6" name="Chart 5"/>
          <p:cNvGraphicFramePr/>
          <p:nvPr>
            <p:extLst>
              <p:ext uri="{D42A27DB-BD31-4B8C-83A1-F6EECF244321}">
                <p14:modId xmlns:p14="http://schemas.microsoft.com/office/powerpoint/2010/main" val="3170073903"/>
              </p:ext>
            </p:extLst>
          </p:nvPr>
        </p:nvGraphicFramePr>
        <p:xfrm>
          <a:off x="5322859" y="1105677"/>
          <a:ext cx="6014441" cy="5545014"/>
        </p:xfrm>
        <a:graphic>
          <a:graphicData uri="http://schemas.openxmlformats.org/drawingml/2006/chart">
            <c:chart xmlns:c="http://schemas.openxmlformats.org/drawingml/2006/chart" xmlns:r="http://schemas.openxmlformats.org/officeDocument/2006/relationships" r:id="rId3"/>
          </a:graphicData>
        </a:graphic>
      </p:graphicFrame>
      <p:sp>
        <p:nvSpPr>
          <p:cNvPr id="8" name="TextBox 7">
            <a:extLst>
              <a:ext uri="{FF2B5EF4-FFF2-40B4-BE49-F238E27FC236}">
                <a16:creationId xmlns:a16="http://schemas.microsoft.com/office/drawing/2014/main" id="{D0E680F2-41A1-BB4C-83A7-6C0348CF2227}"/>
              </a:ext>
            </a:extLst>
          </p:cNvPr>
          <p:cNvSpPr txBox="1"/>
          <p:nvPr/>
        </p:nvSpPr>
        <p:spPr>
          <a:xfrm>
            <a:off x="854700" y="4428051"/>
            <a:ext cx="3988271" cy="338554"/>
          </a:xfrm>
          <a:prstGeom prst="rect">
            <a:avLst/>
          </a:prstGeom>
          <a:noFill/>
        </p:spPr>
        <p:txBody>
          <a:bodyPr wrap="none" lIns="0" rIns="0" rtlCol="0">
            <a:spAutoFit/>
          </a:bodyPr>
          <a:lstStyle/>
          <a:p>
            <a:r>
              <a:rPr lang="en-US" sz="1600">
                <a:solidFill>
                  <a:srgbClr val="FF5A5A"/>
                </a:solidFill>
                <a:latin typeface="Century Gothic" panose="020B0502020202020204" pitchFamily="34" charset="0"/>
              </a:rPr>
              <a:t>INCREASE IN MASTERS/PhD ENROLLMENT</a:t>
            </a:r>
          </a:p>
        </p:txBody>
      </p:sp>
      <p:sp>
        <p:nvSpPr>
          <p:cNvPr id="9" name="TextBox 8">
            <a:extLst>
              <a:ext uri="{FF2B5EF4-FFF2-40B4-BE49-F238E27FC236}">
                <a16:creationId xmlns:a16="http://schemas.microsoft.com/office/drawing/2014/main" id="{8C234B45-E9FA-7841-AEA7-60E575C648A5}"/>
              </a:ext>
            </a:extLst>
          </p:cNvPr>
          <p:cNvSpPr txBox="1"/>
          <p:nvPr/>
        </p:nvSpPr>
        <p:spPr>
          <a:xfrm>
            <a:off x="854699" y="4916905"/>
            <a:ext cx="3180273" cy="997774"/>
          </a:xfrm>
          <a:prstGeom prst="rect">
            <a:avLst/>
          </a:prstGeom>
          <a:noFill/>
        </p:spPr>
        <p:txBody>
          <a:bodyPr wrap="square" lIns="0" rIns="0" rtlCol="0">
            <a:spAutoFit/>
          </a:bodyPr>
          <a:lstStyle/>
          <a:p>
            <a:pPr>
              <a:lnSpc>
                <a:spcPts val="1800"/>
              </a:lnSpc>
            </a:pPr>
            <a:r>
              <a:rPr lang="en-US" sz="1400">
                <a:solidFill>
                  <a:schemeClr val="bg2"/>
                </a:solidFill>
                <a:latin typeface="Century Gothic" panose="020B0502020202020204" pitchFamily="34" charset="0"/>
              </a:rPr>
              <a:t>14% are currently enrolled in a Master’s/PhD/DNP program, while13% are doing On-the-job training or a Program/Course.</a:t>
            </a:r>
            <a:endParaRPr lang="en-US" sz="1400">
              <a:solidFill>
                <a:srgbClr val="C00000"/>
              </a:solidFill>
              <a:latin typeface="Century Gothic" panose="020B0502020202020204" pitchFamily="34" charset="0"/>
            </a:endParaRPr>
          </a:p>
        </p:txBody>
      </p:sp>
      <p:sp>
        <p:nvSpPr>
          <p:cNvPr id="2" name="TextBox 1">
            <a:extLst>
              <a:ext uri="{FF2B5EF4-FFF2-40B4-BE49-F238E27FC236}">
                <a16:creationId xmlns:a16="http://schemas.microsoft.com/office/drawing/2014/main" id="{26ECE759-ADE6-DC43-0342-21993F07EEDA}"/>
              </a:ext>
            </a:extLst>
          </p:cNvPr>
          <p:cNvSpPr txBox="1"/>
          <p:nvPr/>
        </p:nvSpPr>
        <p:spPr>
          <a:xfrm>
            <a:off x="7200532" y="6215540"/>
            <a:ext cx="3252224" cy="288220"/>
          </a:xfrm>
          <a:prstGeom prst="rect">
            <a:avLst/>
          </a:prstGeom>
          <a:noFill/>
        </p:spPr>
        <p:txBody>
          <a:bodyPr wrap="square" lIns="0" rIns="0" rtlCol="0">
            <a:spAutoFit/>
          </a:bodyPr>
          <a:lstStyle/>
          <a:p>
            <a:pPr marL="0" marR="0" lvl="0" indent="0" algn="l" defTabSz="914400" rtl="0" eaLnBrk="1" fontAlgn="auto" latinLnBrk="0" hangingPunct="1">
              <a:lnSpc>
                <a:spcPts val="1800"/>
              </a:lnSpc>
              <a:spcBef>
                <a:spcPts val="0"/>
              </a:spcBef>
              <a:spcAft>
                <a:spcPts val="0"/>
              </a:spcAft>
              <a:buClrTx/>
              <a:buSzTx/>
              <a:buFontTx/>
              <a:buNone/>
              <a:tabLst/>
              <a:defRPr/>
            </a:pPr>
            <a:r>
              <a:rPr kumimoji="0" lang="en-US" sz="800" b="0" i="0" u="none" strike="noStrike" kern="1200" cap="none" spc="0" normalizeH="0" baseline="0" noProof="0">
                <a:ln>
                  <a:noFill/>
                </a:ln>
                <a:solidFill>
                  <a:srgbClr val="333333"/>
                </a:solidFill>
                <a:effectLst/>
                <a:uLnTx/>
                <a:uFillTx/>
                <a:latin typeface="Century Gothic" panose="020B0502020202020204" pitchFamily="34" charset="0"/>
                <a:ea typeface="+mn-ea"/>
                <a:cs typeface="+mn-cs"/>
              </a:rPr>
              <a:t>‘Other’ 4% and ‘not currently</a:t>
            </a:r>
            <a:r>
              <a:rPr lang="en-US" sz="800">
                <a:solidFill>
                  <a:srgbClr val="333333"/>
                </a:solidFill>
                <a:latin typeface="Century Gothic" panose="020B0502020202020204" pitchFamily="34" charset="0"/>
              </a:rPr>
              <a:t> enrolled’ 54% for 2022,  </a:t>
            </a:r>
            <a:r>
              <a:rPr kumimoji="0" lang="en-US" sz="800" b="0" i="0" u="none" strike="noStrike" kern="1200" cap="none" spc="0" normalizeH="0" baseline="0" noProof="0">
                <a:ln>
                  <a:noFill/>
                </a:ln>
                <a:solidFill>
                  <a:srgbClr val="333333"/>
                </a:solidFill>
                <a:effectLst/>
                <a:uLnTx/>
                <a:uFillTx/>
                <a:latin typeface="Century Gothic" panose="020B0502020202020204" pitchFamily="34" charset="0"/>
                <a:ea typeface="+mn-ea"/>
                <a:cs typeface="+mn-cs"/>
              </a:rPr>
              <a:t>not shown</a:t>
            </a:r>
          </a:p>
        </p:txBody>
      </p:sp>
      <p:sp>
        <p:nvSpPr>
          <p:cNvPr id="4" name="TextBox 3">
            <a:extLst>
              <a:ext uri="{FF2B5EF4-FFF2-40B4-BE49-F238E27FC236}">
                <a16:creationId xmlns:a16="http://schemas.microsoft.com/office/drawing/2014/main" id="{EC5A31F1-5975-4AF1-0257-B9D13A3851FF}"/>
              </a:ext>
            </a:extLst>
          </p:cNvPr>
          <p:cNvSpPr txBox="1"/>
          <p:nvPr/>
        </p:nvSpPr>
        <p:spPr>
          <a:xfrm>
            <a:off x="7577485" y="6503760"/>
            <a:ext cx="2106545" cy="293863"/>
          </a:xfrm>
          <a:prstGeom prst="rect">
            <a:avLst/>
          </a:prstGeom>
          <a:noFill/>
        </p:spPr>
        <p:txBody>
          <a:bodyPr wrap="square" lIns="0" rIns="0" rtlCol="0">
            <a:spAutoFit/>
          </a:bodyPr>
          <a:lstStyle/>
          <a:p>
            <a:pPr>
              <a:lnSpc>
                <a:spcPts val="1800"/>
              </a:lnSpc>
            </a:pPr>
            <a:r>
              <a:rPr lang="en-US" sz="1000" i="1">
                <a:solidFill>
                  <a:schemeClr val="bg2"/>
                </a:solidFill>
                <a:latin typeface="Century Gothic" panose="020B0502020202020204" pitchFamily="34" charset="0"/>
              </a:rPr>
              <a:t>*New option beginning in 2020</a:t>
            </a:r>
          </a:p>
        </p:txBody>
      </p:sp>
      <p:sp>
        <p:nvSpPr>
          <p:cNvPr id="10" name="Rectangle 9">
            <a:extLst>
              <a:ext uri="{FF2B5EF4-FFF2-40B4-BE49-F238E27FC236}">
                <a16:creationId xmlns:a16="http://schemas.microsoft.com/office/drawing/2014/main" id="{A24B15A6-6748-DF08-7E0D-68F2DBE9A985}"/>
              </a:ext>
            </a:extLst>
          </p:cNvPr>
          <p:cNvSpPr/>
          <p:nvPr/>
        </p:nvSpPr>
        <p:spPr>
          <a:xfrm>
            <a:off x="6091787" y="5071301"/>
            <a:ext cx="1747404" cy="495964"/>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FFB3DCE1-D542-A5E5-F9A8-2BB7EAE63178}"/>
              </a:ext>
            </a:extLst>
          </p:cNvPr>
          <p:cNvSpPr/>
          <p:nvPr/>
        </p:nvSpPr>
        <p:spPr>
          <a:xfrm>
            <a:off x="5321643" y="1844791"/>
            <a:ext cx="5138198" cy="676195"/>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7298737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A885D5A-CA72-904D-A32A-49CE37FE4063}"/>
              </a:ext>
            </a:extLst>
          </p:cNvPr>
          <p:cNvSpPr>
            <a:spLocks noGrp="1"/>
          </p:cNvSpPr>
          <p:nvPr>
            <p:ph type="title"/>
          </p:nvPr>
        </p:nvSpPr>
        <p:spPr>
          <a:xfrm>
            <a:off x="645028" y="1207586"/>
            <a:ext cx="4816205" cy="2390677"/>
          </a:xfrm>
        </p:spPr>
        <p:txBody>
          <a:bodyPr/>
          <a:lstStyle/>
          <a:p>
            <a:r>
              <a:rPr lang="en-US" sz="4000"/>
              <a:t>Sources of Continuing Education &amp; Professional Development</a:t>
            </a:r>
            <a:endParaRPr lang="en-US"/>
          </a:p>
        </p:txBody>
      </p:sp>
      <p:sp>
        <p:nvSpPr>
          <p:cNvPr id="3" name="Slide Number Placeholder 2"/>
          <p:cNvSpPr>
            <a:spLocks noGrp="1"/>
          </p:cNvSpPr>
          <p:nvPr>
            <p:ph type="sldNum" sz="quarter" idx="10"/>
          </p:nvPr>
        </p:nvSpPr>
        <p:spPr/>
        <p:txBody>
          <a:bodyPr/>
          <a:lstStyle/>
          <a:p>
            <a:fld id="{D8D877B3-D348-4611-9BDB-C5374591D951}" type="slidenum">
              <a:rPr lang="en-US" smtClean="0"/>
              <a:pPr/>
              <a:t>38</a:t>
            </a:fld>
            <a:endParaRPr lang="en-US"/>
          </a:p>
        </p:txBody>
      </p:sp>
      <p:graphicFrame>
        <p:nvGraphicFramePr>
          <p:cNvPr id="6" name="Chart 5"/>
          <p:cNvGraphicFramePr/>
          <p:nvPr>
            <p:extLst>
              <p:ext uri="{D42A27DB-BD31-4B8C-83A1-F6EECF244321}">
                <p14:modId xmlns:p14="http://schemas.microsoft.com/office/powerpoint/2010/main" val="1661228377"/>
              </p:ext>
            </p:extLst>
          </p:nvPr>
        </p:nvGraphicFramePr>
        <p:xfrm>
          <a:off x="5252562" y="1148434"/>
          <a:ext cx="6014441" cy="5545014"/>
        </p:xfrm>
        <a:graphic>
          <a:graphicData uri="http://schemas.openxmlformats.org/drawingml/2006/chart">
            <c:chart xmlns:c="http://schemas.openxmlformats.org/drawingml/2006/chart" xmlns:r="http://schemas.openxmlformats.org/officeDocument/2006/relationships" r:id="rId3"/>
          </a:graphicData>
        </a:graphic>
      </p:graphicFrame>
      <p:sp>
        <p:nvSpPr>
          <p:cNvPr id="8" name="TextBox 7">
            <a:extLst>
              <a:ext uri="{FF2B5EF4-FFF2-40B4-BE49-F238E27FC236}">
                <a16:creationId xmlns:a16="http://schemas.microsoft.com/office/drawing/2014/main" id="{D0E680F2-41A1-BB4C-83A7-6C0348CF2227}"/>
              </a:ext>
            </a:extLst>
          </p:cNvPr>
          <p:cNvSpPr txBox="1"/>
          <p:nvPr/>
        </p:nvSpPr>
        <p:spPr>
          <a:xfrm>
            <a:off x="674133" y="3999515"/>
            <a:ext cx="2274662" cy="338554"/>
          </a:xfrm>
          <a:prstGeom prst="rect">
            <a:avLst/>
          </a:prstGeom>
          <a:noFill/>
        </p:spPr>
        <p:txBody>
          <a:bodyPr wrap="none" lIns="0" rIns="0" rtlCol="0">
            <a:spAutoFit/>
          </a:bodyPr>
          <a:lstStyle/>
          <a:p>
            <a:r>
              <a:rPr lang="en-US" sz="1600">
                <a:solidFill>
                  <a:srgbClr val="FF5A5A"/>
                </a:solidFill>
                <a:latin typeface="Century Gothic" panose="020B0502020202020204" pitchFamily="34" charset="0"/>
              </a:rPr>
              <a:t>SOURCES ARE SHIFTING</a:t>
            </a:r>
          </a:p>
        </p:txBody>
      </p:sp>
      <p:sp>
        <p:nvSpPr>
          <p:cNvPr id="9" name="TextBox 8">
            <a:extLst>
              <a:ext uri="{FF2B5EF4-FFF2-40B4-BE49-F238E27FC236}">
                <a16:creationId xmlns:a16="http://schemas.microsoft.com/office/drawing/2014/main" id="{8C234B45-E9FA-7841-AEA7-60E575C648A5}"/>
              </a:ext>
            </a:extLst>
          </p:cNvPr>
          <p:cNvSpPr txBox="1"/>
          <p:nvPr/>
        </p:nvSpPr>
        <p:spPr>
          <a:xfrm>
            <a:off x="645028" y="4338069"/>
            <a:ext cx="3402139" cy="1921103"/>
          </a:xfrm>
          <a:prstGeom prst="rect">
            <a:avLst/>
          </a:prstGeom>
          <a:noFill/>
        </p:spPr>
        <p:txBody>
          <a:bodyPr wrap="square" lIns="0" rIns="0" rtlCol="0">
            <a:spAutoFit/>
          </a:bodyPr>
          <a:lstStyle/>
          <a:p>
            <a:pPr>
              <a:lnSpc>
                <a:spcPts val="1800"/>
              </a:lnSpc>
            </a:pPr>
            <a:r>
              <a:rPr lang="en-US" sz="1400">
                <a:solidFill>
                  <a:schemeClr val="bg2"/>
                </a:solidFill>
                <a:latin typeface="Century Gothic" panose="020B0502020202020204" pitchFamily="34" charset="0"/>
              </a:rPr>
              <a:t>Professional organizations (57%), Programs offered by employers (42%) and Websites (41%) </a:t>
            </a:r>
            <a:r>
              <a:rPr lang="en-US" sz="1400">
                <a:solidFill>
                  <a:srgbClr val="333333"/>
                </a:solidFill>
                <a:latin typeface="Century Gothic" panose="020B0502020202020204" pitchFamily="34" charset="0"/>
              </a:rPr>
              <a:t>were the top three go-to places for continuing education and professional development. </a:t>
            </a:r>
            <a:r>
              <a:rPr kumimoji="0" lang="en-US" sz="1400" b="0" i="0" u="none" strike="noStrike" kern="1200" cap="none" spc="0" normalizeH="0" baseline="0" noProof="0">
                <a:ln>
                  <a:noFill/>
                </a:ln>
                <a:solidFill>
                  <a:srgbClr val="333333"/>
                </a:solidFill>
                <a:effectLst/>
                <a:uLnTx/>
                <a:uFillTx/>
                <a:latin typeface="Century Gothic" panose="020B0502020202020204" pitchFamily="34" charset="0"/>
                <a:ea typeface="+mn-ea"/>
                <a:cs typeface="+mn-cs"/>
              </a:rPr>
              <a:t>On average, each respondent selected 3.8 sources in 2022. </a:t>
            </a:r>
          </a:p>
          <a:p>
            <a:pPr>
              <a:lnSpc>
                <a:spcPts val="1800"/>
              </a:lnSpc>
            </a:pPr>
            <a:endParaRPr lang="en-US" sz="1400">
              <a:solidFill>
                <a:schemeClr val="bg2"/>
              </a:solidFill>
              <a:latin typeface="Century Gothic" panose="020B0502020202020204" pitchFamily="34" charset="0"/>
            </a:endParaRPr>
          </a:p>
        </p:txBody>
      </p:sp>
    </p:spTree>
    <p:extLst>
      <p:ext uri="{BB962C8B-B14F-4D97-AF65-F5344CB8AC3E}">
        <p14:creationId xmlns:p14="http://schemas.microsoft.com/office/powerpoint/2010/main" val="302011847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8D877B3-D348-4611-9BDB-C5374591D951}" type="slidenum">
              <a:rPr lang="en-US" smtClean="0"/>
              <a:pPr/>
              <a:t>39</a:t>
            </a:fld>
            <a:endParaRPr lang="en-US"/>
          </a:p>
        </p:txBody>
      </p:sp>
      <p:sp>
        <p:nvSpPr>
          <p:cNvPr id="7" name="TextBox 6">
            <a:extLst>
              <a:ext uri="{FF2B5EF4-FFF2-40B4-BE49-F238E27FC236}">
                <a16:creationId xmlns:a16="http://schemas.microsoft.com/office/drawing/2014/main" id="{266A711E-F4D2-1BDA-F858-DDDF02979415}"/>
              </a:ext>
            </a:extLst>
          </p:cNvPr>
          <p:cNvSpPr txBox="1"/>
          <p:nvPr/>
        </p:nvSpPr>
        <p:spPr>
          <a:xfrm>
            <a:off x="6136967" y="2130322"/>
            <a:ext cx="4653935" cy="452431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p>
          <a:p>
            <a:pPr marL="285750" indent="-285750">
              <a:buFont typeface="Arial"/>
              <a:buChar char="•"/>
            </a:pPr>
            <a:r>
              <a:rPr lang="en-US"/>
              <a:t>Fewer years of clinical experience, with more years within the informatics specialty and in current roles as informaticists </a:t>
            </a:r>
          </a:p>
          <a:p>
            <a:endParaRPr lang="en-US"/>
          </a:p>
          <a:p>
            <a:pPr marL="285750" indent="-285750">
              <a:buFont typeface="Arial"/>
              <a:buChar char="•"/>
            </a:pPr>
            <a:r>
              <a:rPr lang="en-US"/>
              <a:t>Personal satisfaction remains the reason for obtaining a certification, with slight decrease in perceived certifications value</a:t>
            </a:r>
          </a:p>
          <a:p>
            <a:endParaRPr lang="en-US"/>
          </a:p>
          <a:p>
            <a:pPr marL="285750" indent="-285750">
              <a:buFont typeface="Arial"/>
              <a:buChar char="•"/>
            </a:pPr>
            <a:r>
              <a:rPr lang="en-US"/>
              <a:t>Informatics nurses are shifting away from national conferences to more web-based and social media for continuous learning </a:t>
            </a:r>
          </a:p>
          <a:p>
            <a:pPr marL="285750" indent="-285750">
              <a:buFont typeface="Arial"/>
              <a:buChar char="•"/>
            </a:pPr>
            <a:endParaRPr lang="en-US"/>
          </a:p>
        </p:txBody>
      </p:sp>
      <p:sp>
        <p:nvSpPr>
          <p:cNvPr id="4" name="Title 4">
            <a:extLst>
              <a:ext uri="{FF2B5EF4-FFF2-40B4-BE49-F238E27FC236}">
                <a16:creationId xmlns:a16="http://schemas.microsoft.com/office/drawing/2014/main" id="{F6885324-2AAB-BF21-32E6-F5339297946E}"/>
              </a:ext>
            </a:extLst>
          </p:cNvPr>
          <p:cNvSpPr txBox="1">
            <a:spLocks/>
          </p:cNvSpPr>
          <p:nvPr/>
        </p:nvSpPr>
        <p:spPr>
          <a:xfrm>
            <a:off x="1402752" y="3206831"/>
            <a:ext cx="3652722" cy="809323"/>
          </a:xfrm>
          <a:prstGeom prst="rect">
            <a:avLst/>
          </a:prstGeom>
          <a:effectLst/>
        </p:spPr>
        <p:txBody>
          <a:bodyPr vert="horz" wrap="square" lIns="0" tIns="0" rIns="0" bIns="0" rtlCol="0" anchor="ctr" anchorCtr="0">
            <a:noAutofit/>
          </a:bodyPr>
          <a:lstStyle>
            <a:lvl1pPr algn="l" defTabSz="914318" rtl="0" eaLnBrk="1" latinLnBrk="0" hangingPunct="1">
              <a:lnSpc>
                <a:spcPct val="100000"/>
              </a:lnSpc>
              <a:spcBef>
                <a:spcPct val="0"/>
              </a:spcBef>
              <a:buNone/>
              <a:defRPr sz="4000" b="0" i="1" kern="1200" spc="0" baseline="0">
                <a:solidFill>
                  <a:srgbClr val="1E22AA"/>
                </a:solidFill>
                <a:latin typeface="Prometo Medium" panose="020B0704030203060203" pitchFamily="34" charset="0"/>
                <a:ea typeface="+mj-ea"/>
                <a:cs typeface="+mj-cs"/>
              </a:defRPr>
            </a:lvl1pPr>
          </a:lstStyle>
          <a:p>
            <a:r>
              <a:rPr lang="en-US">
                <a:latin typeface="Prometo Medium"/>
                <a:cs typeface="Prometo Medium"/>
              </a:rPr>
              <a:t>Key Highlights</a:t>
            </a:r>
            <a:endParaRPr lang="en-US">
              <a:cs typeface="Prometo Medium"/>
            </a:endParaRPr>
          </a:p>
        </p:txBody>
      </p:sp>
    </p:spTree>
    <p:extLst>
      <p:ext uri="{BB962C8B-B14F-4D97-AF65-F5344CB8AC3E}">
        <p14:creationId xmlns:p14="http://schemas.microsoft.com/office/powerpoint/2010/main" val="92493791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website&#10;&#10;Description automatically generated">
            <a:extLst>
              <a:ext uri="{FF2B5EF4-FFF2-40B4-BE49-F238E27FC236}">
                <a16:creationId xmlns:a16="http://schemas.microsoft.com/office/drawing/2014/main" id="{399A55A0-5293-1796-8B1B-1438C2CCE129}"/>
              </a:ext>
            </a:extLst>
          </p:cNvPr>
          <p:cNvPicPr>
            <a:picLocks noChangeAspect="1"/>
          </p:cNvPicPr>
          <p:nvPr/>
        </p:nvPicPr>
        <p:blipFill>
          <a:blip r:embed="rId2"/>
          <a:stretch>
            <a:fillRect/>
          </a:stretch>
        </p:blipFill>
        <p:spPr>
          <a:xfrm>
            <a:off x="3384" y="6981"/>
            <a:ext cx="12197661" cy="6851019"/>
          </a:xfrm>
          <a:prstGeom prst="rect">
            <a:avLst/>
          </a:prstGeom>
        </p:spPr>
      </p:pic>
      <p:sp>
        <p:nvSpPr>
          <p:cNvPr id="7" name="TextBox 6">
            <a:extLst>
              <a:ext uri="{FF2B5EF4-FFF2-40B4-BE49-F238E27FC236}">
                <a16:creationId xmlns:a16="http://schemas.microsoft.com/office/drawing/2014/main" id="{64AB5031-75E0-7792-DCD9-29621EDF610F}"/>
              </a:ext>
            </a:extLst>
          </p:cNvPr>
          <p:cNvSpPr txBox="1"/>
          <p:nvPr/>
        </p:nvSpPr>
        <p:spPr>
          <a:xfrm>
            <a:off x="8601998" y="5875352"/>
            <a:ext cx="3197073" cy="313804"/>
          </a:xfrm>
          <a:prstGeom prst="rect">
            <a:avLst/>
          </a:prstGeom>
          <a:noFill/>
        </p:spPr>
        <p:txBody>
          <a:bodyPr wrap="square" rtlCol="0">
            <a:spAutoFit/>
          </a:bodyPr>
          <a:lstStyle/>
          <a:p>
            <a:pPr algn="ctr"/>
            <a:r>
              <a:rPr lang="en-US" sz="1439"/>
              <a:t>Organization Logo</a:t>
            </a:r>
          </a:p>
        </p:txBody>
      </p:sp>
      <p:pic>
        <p:nvPicPr>
          <p:cNvPr id="3" name="Picture 2" descr="Logo&#10;&#10;Description automatically generated">
            <a:extLst>
              <a:ext uri="{FF2B5EF4-FFF2-40B4-BE49-F238E27FC236}">
                <a16:creationId xmlns:a16="http://schemas.microsoft.com/office/drawing/2014/main" id="{BEAA2F5F-8F83-9956-3566-1F4BFB144E8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81164" y="5460674"/>
            <a:ext cx="2438740" cy="1143160"/>
          </a:xfrm>
          <a:prstGeom prst="rect">
            <a:avLst/>
          </a:prstGeom>
        </p:spPr>
      </p:pic>
    </p:spTree>
    <p:extLst>
      <p:ext uri="{BB962C8B-B14F-4D97-AF65-F5344CB8AC3E}">
        <p14:creationId xmlns:p14="http://schemas.microsoft.com/office/powerpoint/2010/main" val="397936892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0B91C91-F1C8-434E-9F3B-B15A99D4B278}"/>
              </a:ext>
            </a:extLst>
          </p:cNvPr>
          <p:cNvSpPr/>
          <p:nvPr/>
        </p:nvSpPr>
        <p:spPr>
          <a:xfrm>
            <a:off x="287079" y="6220047"/>
            <a:ext cx="1669312" cy="542260"/>
          </a:xfrm>
          <a:prstGeom prst="rect">
            <a:avLst/>
          </a:prstGeom>
          <a:solidFill>
            <a:srgbClr val="1E22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CA872682-DA14-D041-A064-D9EB293A4BE3}"/>
              </a:ext>
            </a:extLst>
          </p:cNvPr>
          <p:cNvSpPr/>
          <p:nvPr/>
        </p:nvSpPr>
        <p:spPr>
          <a:xfrm>
            <a:off x="10451804" y="6220047"/>
            <a:ext cx="1669312" cy="542260"/>
          </a:xfrm>
          <a:prstGeom prst="rect">
            <a:avLst/>
          </a:prstGeom>
          <a:solidFill>
            <a:srgbClr val="1E22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0" name="Group 19">
            <a:extLst>
              <a:ext uri="{FF2B5EF4-FFF2-40B4-BE49-F238E27FC236}">
                <a16:creationId xmlns:a16="http://schemas.microsoft.com/office/drawing/2014/main" id="{B15ED1B1-E5A8-FA4E-B990-987BD713B384}"/>
              </a:ext>
            </a:extLst>
          </p:cNvPr>
          <p:cNvGrpSpPr/>
          <p:nvPr/>
        </p:nvGrpSpPr>
        <p:grpSpPr>
          <a:xfrm>
            <a:off x="10752013" y="10633"/>
            <a:ext cx="1439987" cy="6858000"/>
            <a:chOff x="1650797" y="10633"/>
            <a:chExt cx="1439987" cy="6858000"/>
          </a:xfrm>
        </p:grpSpPr>
        <p:pic>
          <p:nvPicPr>
            <p:cNvPr id="21" name="Picture Placeholder 4">
              <a:extLst>
                <a:ext uri="{FF2B5EF4-FFF2-40B4-BE49-F238E27FC236}">
                  <a16:creationId xmlns:a16="http://schemas.microsoft.com/office/drawing/2014/main" id="{299D73CA-A2E6-7A44-A68F-3D064F9FCA7B}"/>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7848" t="34591" r="58597"/>
            <a:stretch/>
          </p:blipFill>
          <p:spPr>
            <a:xfrm>
              <a:off x="1650797" y="4097799"/>
              <a:ext cx="1418909" cy="2770834"/>
            </a:xfrm>
            <a:prstGeom prst="rect">
              <a:avLst/>
            </a:prstGeom>
            <a:noFill/>
          </p:spPr>
        </p:pic>
        <p:pic>
          <p:nvPicPr>
            <p:cNvPr id="22" name="Picture Placeholder 4">
              <a:extLst>
                <a:ext uri="{FF2B5EF4-FFF2-40B4-BE49-F238E27FC236}">
                  <a16:creationId xmlns:a16="http://schemas.microsoft.com/office/drawing/2014/main" id="{A71C2BC1-4156-8E43-B54E-90999A9E2DF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7848" t="34591" r="58098"/>
            <a:stretch/>
          </p:blipFill>
          <p:spPr>
            <a:xfrm>
              <a:off x="1650797" y="1345455"/>
              <a:ext cx="1439987" cy="2770834"/>
            </a:xfrm>
            <a:prstGeom prst="rect">
              <a:avLst/>
            </a:prstGeom>
            <a:noFill/>
          </p:spPr>
        </p:pic>
        <p:pic>
          <p:nvPicPr>
            <p:cNvPr id="23" name="Picture Placeholder 4">
              <a:extLst>
                <a:ext uri="{FF2B5EF4-FFF2-40B4-BE49-F238E27FC236}">
                  <a16:creationId xmlns:a16="http://schemas.microsoft.com/office/drawing/2014/main" id="{22CF91D4-4B2D-574B-92FC-60E3600F5C0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7848" t="68147" r="58098"/>
            <a:stretch/>
          </p:blipFill>
          <p:spPr>
            <a:xfrm>
              <a:off x="1650797" y="10633"/>
              <a:ext cx="1439987" cy="1349350"/>
            </a:xfrm>
            <a:prstGeom prst="rect">
              <a:avLst/>
            </a:prstGeom>
            <a:noFill/>
          </p:spPr>
        </p:pic>
      </p:grpSp>
      <p:grpSp>
        <p:nvGrpSpPr>
          <p:cNvPr id="24" name="Group 23">
            <a:extLst>
              <a:ext uri="{FF2B5EF4-FFF2-40B4-BE49-F238E27FC236}">
                <a16:creationId xmlns:a16="http://schemas.microsoft.com/office/drawing/2014/main" id="{229878DD-B768-934C-AA5A-46893C2EA9E1}"/>
              </a:ext>
            </a:extLst>
          </p:cNvPr>
          <p:cNvGrpSpPr/>
          <p:nvPr/>
        </p:nvGrpSpPr>
        <p:grpSpPr>
          <a:xfrm>
            <a:off x="8391839" y="10633"/>
            <a:ext cx="2331719" cy="6858000"/>
            <a:chOff x="1650797" y="10633"/>
            <a:chExt cx="2331719" cy="6858000"/>
          </a:xfrm>
        </p:grpSpPr>
        <p:pic>
          <p:nvPicPr>
            <p:cNvPr id="25" name="Picture Placeholder 4">
              <a:extLst>
                <a:ext uri="{FF2B5EF4-FFF2-40B4-BE49-F238E27FC236}">
                  <a16:creationId xmlns:a16="http://schemas.microsoft.com/office/drawing/2014/main" id="{1BAC1E0A-0907-1A4D-9422-90F2149911E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7848" t="34591" r="37010"/>
            <a:stretch/>
          </p:blipFill>
          <p:spPr>
            <a:xfrm>
              <a:off x="1650797" y="4097799"/>
              <a:ext cx="2331719" cy="2770834"/>
            </a:xfrm>
            <a:prstGeom prst="rect">
              <a:avLst/>
            </a:prstGeom>
            <a:noFill/>
          </p:spPr>
        </p:pic>
        <p:pic>
          <p:nvPicPr>
            <p:cNvPr id="26" name="Picture Placeholder 4">
              <a:extLst>
                <a:ext uri="{FF2B5EF4-FFF2-40B4-BE49-F238E27FC236}">
                  <a16:creationId xmlns:a16="http://schemas.microsoft.com/office/drawing/2014/main" id="{E65B9CA3-2FDA-E442-915E-9C16ECDA1BE3}"/>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7848" t="34591" r="37010"/>
            <a:stretch/>
          </p:blipFill>
          <p:spPr>
            <a:xfrm>
              <a:off x="1650797" y="1345455"/>
              <a:ext cx="2331719" cy="2770834"/>
            </a:xfrm>
            <a:prstGeom prst="rect">
              <a:avLst/>
            </a:prstGeom>
            <a:noFill/>
          </p:spPr>
        </p:pic>
        <p:pic>
          <p:nvPicPr>
            <p:cNvPr id="27" name="Picture Placeholder 4">
              <a:extLst>
                <a:ext uri="{FF2B5EF4-FFF2-40B4-BE49-F238E27FC236}">
                  <a16:creationId xmlns:a16="http://schemas.microsoft.com/office/drawing/2014/main" id="{A524B5C4-0ADA-9345-9014-50D5F9DAAD72}"/>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7848" t="68147" r="37010"/>
            <a:stretch/>
          </p:blipFill>
          <p:spPr>
            <a:xfrm>
              <a:off x="1650797" y="10633"/>
              <a:ext cx="2331719" cy="1349350"/>
            </a:xfrm>
            <a:prstGeom prst="rect">
              <a:avLst/>
            </a:prstGeom>
            <a:noFill/>
          </p:spPr>
        </p:pic>
      </p:grpSp>
      <p:grpSp>
        <p:nvGrpSpPr>
          <p:cNvPr id="5" name="Group 4">
            <a:extLst>
              <a:ext uri="{FF2B5EF4-FFF2-40B4-BE49-F238E27FC236}">
                <a16:creationId xmlns:a16="http://schemas.microsoft.com/office/drawing/2014/main" id="{771D0EE8-6CA4-E442-8E7A-5149D9099E5E}"/>
              </a:ext>
            </a:extLst>
          </p:cNvPr>
          <p:cNvGrpSpPr/>
          <p:nvPr/>
        </p:nvGrpSpPr>
        <p:grpSpPr>
          <a:xfrm>
            <a:off x="1650797" y="10633"/>
            <a:ext cx="2331719" cy="6858000"/>
            <a:chOff x="1650797" y="10633"/>
            <a:chExt cx="2331719" cy="6858000"/>
          </a:xfrm>
        </p:grpSpPr>
        <p:pic>
          <p:nvPicPr>
            <p:cNvPr id="13" name="Picture Placeholder 4">
              <a:extLst>
                <a:ext uri="{FF2B5EF4-FFF2-40B4-BE49-F238E27FC236}">
                  <a16:creationId xmlns:a16="http://schemas.microsoft.com/office/drawing/2014/main" id="{E9D235FA-A84C-D646-9627-308AEFCB1F5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7848" t="34591" r="37010"/>
            <a:stretch/>
          </p:blipFill>
          <p:spPr>
            <a:xfrm>
              <a:off x="1650797" y="4097799"/>
              <a:ext cx="2331719" cy="2770834"/>
            </a:xfrm>
            <a:prstGeom prst="rect">
              <a:avLst/>
            </a:prstGeom>
            <a:noFill/>
          </p:spPr>
        </p:pic>
        <p:pic>
          <p:nvPicPr>
            <p:cNvPr id="14" name="Picture Placeholder 4">
              <a:extLst>
                <a:ext uri="{FF2B5EF4-FFF2-40B4-BE49-F238E27FC236}">
                  <a16:creationId xmlns:a16="http://schemas.microsoft.com/office/drawing/2014/main" id="{45222D79-89AF-EE42-BA83-7E6D13E00DE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7848" t="34591" r="37010"/>
            <a:stretch/>
          </p:blipFill>
          <p:spPr>
            <a:xfrm>
              <a:off x="1650797" y="1345455"/>
              <a:ext cx="2331719" cy="2770834"/>
            </a:xfrm>
            <a:prstGeom prst="rect">
              <a:avLst/>
            </a:prstGeom>
            <a:noFill/>
          </p:spPr>
        </p:pic>
        <p:pic>
          <p:nvPicPr>
            <p:cNvPr id="15" name="Picture Placeholder 4">
              <a:extLst>
                <a:ext uri="{FF2B5EF4-FFF2-40B4-BE49-F238E27FC236}">
                  <a16:creationId xmlns:a16="http://schemas.microsoft.com/office/drawing/2014/main" id="{B207D0BE-F6D3-A740-B4E7-273D5B55138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7848" t="68147" r="37010"/>
            <a:stretch/>
          </p:blipFill>
          <p:spPr>
            <a:xfrm>
              <a:off x="1650797" y="10633"/>
              <a:ext cx="2331719" cy="1349350"/>
            </a:xfrm>
            <a:prstGeom prst="rect">
              <a:avLst/>
            </a:prstGeom>
            <a:noFill/>
          </p:spPr>
        </p:pic>
      </p:grpSp>
      <p:sp>
        <p:nvSpPr>
          <p:cNvPr id="2" name="Oval 1">
            <a:extLst>
              <a:ext uri="{FF2B5EF4-FFF2-40B4-BE49-F238E27FC236}">
                <a16:creationId xmlns:a16="http://schemas.microsoft.com/office/drawing/2014/main" id="{05958384-DE00-AF43-9E00-9814BC223DB7}"/>
              </a:ext>
            </a:extLst>
          </p:cNvPr>
          <p:cNvSpPr/>
          <p:nvPr/>
        </p:nvSpPr>
        <p:spPr>
          <a:xfrm>
            <a:off x="1873016" y="-663864"/>
            <a:ext cx="8578788" cy="8578788"/>
          </a:xfrm>
          <a:prstGeom prst="ellipse">
            <a:avLst/>
          </a:prstGeom>
          <a:solidFill>
            <a:srgbClr val="1E22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6">
            <a:extLst>
              <a:ext uri="{FF2B5EF4-FFF2-40B4-BE49-F238E27FC236}">
                <a16:creationId xmlns:a16="http://schemas.microsoft.com/office/drawing/2014/main" id="{E13BDEFF-F01B-BA4B-B2E7-D1118058303B}"/>
              </a:ext>
            </a:extLst>
          </p:cNvPr>
          <p:cNvSpPr>
            <a:spLocks noGrp="1"/>
          </p:cNvSpPr>
          <p:nvPr>
            <p:ph type="title"/>
          </p:nvPr>
        </p:nvSpPr>
        <p:spPr>
          <a:xfrm>
            <a:off x="1873016" y="2733809"/>
            <a:ext cx="8578788" cy="1783443"/>
          </a:xfrm>
        </p:spPr>
        <p:txBody>
          <a:bodyPr lIns="457200" tIns="0" rIns="457200" anchor="ctr"/>
          <a:lstStyle/>
          <a:p>
            <a:pPr algn="ctr"/>
            <a:r>
              <a:rPr lang="en-US" sz="7200">
                <a:latin typeface="Prometo Medium"/>
                <a:cs typeface="Prometo Medium"/>
              </a:rPr>
              <a:t>Job</a:t>
            </a:r>
            <a:r>
              <a:rPr lang="en-US" sz="7200">
                <a:solidFill>
                  <a:srgbClr val="FFFFFF"/>
                </a:solidFill>
                <a:latin typeface="Prometo Medium"/>
                <a:cs typeface="Prometo Medium"/>
              </a:rPr>
              <a:t> Details</a:t>
            </a:r>
            <a:r>
              <a:rPr lang="en-US" sz="7200">
                <a:latin typeface="Prometo Medium"/>
                <a:cs typeface="Prometo Medium"/>
              </a:rPr>
              <a:t> and Future Forward</a:t>
            </a:r>
            <a:endParaRPr lang="en-US" sz="7200">
              <a:solidFill>
                <a:srgbClr val="FFFFFF"/>
              </a:solidFill>
              <a:latin typeface="Prometo Medium"/>
              <a:cs typeface="Prometo Medium"/>
            </a:endParaRPr>
          </a:p>
        </p:txBody>
      </p:sp>
      <p:grpSp>
        <p:nvGrpSpPr>
          <p:cNvPr id="16" name="Group 15">
            <a:extLst>
              <a:ext uri="{FF2B5EF4-FFF2-40B4-BE49-F238E27FC236}">
                <a16:creationId xmlns:a16="http://schemas.microsoft.com/office/drawing/2014/main" id="{E8E6D081-9F02-644F-8A86-DDF3E5542BE8}"/>
              </a:ext>
            </a:extLst>
          </p:cNvPr>
          <p:cNvGrpSpPr/>
          <p:nvPr/>
        </p:nvGrpSpPr>
        <p:grpSpPr>
          <a:xfrm>
            <a:off x="0" y="10633"/>
            <a:ext cx="1611456" cy="6858000"/>
            <a:chOff x="2371060" y="10633"/>
            <a:chExt cx="1611456" cy="6858000"/>
          </a:xfrm>
        </p:grpSpPr>
        <p:pic>
          <p:nvPicPr>
            <p:cNvPr id="17" name="Picture Placeholder 4">
              <a:extLst>
                <a:ext uri="{FF2B5EF4-FFF2-40B4-BE49-F238E27FC236}">
                  <a16:creationId xmlns:a16="http://schemas.microsoft.com/office/drawing/2014/main" id="{97CF828B-39D8-7942-A5E0-C908A6D010D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4881" t="34591" r="37010"/>
            <a:stretch/>
          </p:blipFill>
          <p:spPr>
            <a:xfrm>
              <a:off x="2371060" y="4097799"/>
              <a:ext cx="1611456" cy="2770834"/>
            </a:xfrm>
            <a:prstGeom prst="rect">
              <a:avLst/>
            </a:prstGeom>
            <a:noFill/>
          </p:spPr>
        </p:pic>
        <p:pic>
          <p:nvPicPr>
            <p:cNvPr id="18" name="Picture Placeholder 4">
              <a:extLst>
                <a:ext uri="{FF2B5EF4-FFF2-40B4-BE49-F238E27FC236}">
                  <a16:creationId xmlns:a16="http://schemas.microsoft.com/office/drawing/2014/main" id="{187C1FE0-F7A4-E242-BB3D-D9E897C272E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4881" t="34591" r="37010"/>
            <a:stretch/>
          </p:blipFill>
          <p:spPr>
            <a:xfrm>
              <a:off x="2371060" y="1345455"/>
              <a:ext cx="1611456" cy="2770834"/>
            </a:xfrm>
            <a:prstGeom prst="rect">
              <a:avLst/>
            </a:prstGeom>
            <a:noFill/>
          </p:spPr>
        </p:pic>
        <p:pic>
          <p:nvPicPr>
            <p:cNvPr id="19" name="Picture Placeholder 4">
              <a:extLst>
                <a:ext uri="{FF2B5EF4-FFF2-40B4-BE49-F238E27FC236}">
                  <a16:creationId xmlns:a16="http://schemas.microsoft.com/office/drawing/2014/main" id="{63EB2BD3-B093-7845-9673-F03B3F1871A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4881" t="68147" r="37010"/>
            <a:stretch/>
          </p:blipFill>
          <p:spPr>
            <a:xfrm>
              <a:off x="2371060" y="10633"/>
              <a:ext cx="1611456" cy="1349350"/>
            </a:xfrm>
            <a:prstGeom prst="rect">
              <a:avLst/>
            </a:prstGeom>
            <a:noFill/>
          </p:spPr>
        </p:pic>
      </p:grpSp>
      <p:grpSp>
        <p:nvGrpSpPr>
          <p:cNvPr id="3" name="Group 2">
            <a:extLst>
              <a:ext uri="{FF2B5EF4-FFF2-40B4-BE49-F238E27FC236}">
                <a16:creationId xmlns:a16="http://schemas.microsoft.com/office/drawing/2014/main" id="{54C3A8D3-5F65-0E41-9074-0D4007937608}"/>
              </a:ext>
            </a:extLst>
          </p:cNvPr>
          <p:cNvGrpSpPr/>
          <p:nvPr/>
        </p:nvGrpSpPr>
        <p:grpSpPr>
          <a:xfrm>
            <a:off x="5294450" y="6188662"/>
            <a:ext cx="1378271" cy="643459"/>
            <a:chOff x="261430" y="6188662"/>
            <a:chExt cx="1378271" cy="643459"/>
          </a:xfrm>
        </p:grpSpPr>
        <p:pic>
          <p:nvPicPr>
            <p:cNvPr id="29" name="Picture 28">
              <a:extLst>
                <a:ext uri="{FF2B5EF4-FFF2-40B4-BE49-F238E27FC236}">
                  <a16:creationId xmlns:a16="http://schemas.microsoft.com/office/drawing/2014/main" id="{A74D111D-BA7B-0F45-9B47-555311211FA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1430" y="6188662"/>
              <a:ext cx="1378271" cy="643459"/>
            </a:xfrm>
            <a:prstGeom prst="rect">
              <a:avLst/>
            </a:prstGeom>
          </p:spPr>
        </p:pic>
        <p:pic>
          <p:nvPicPr>
            <p:cNvPr id="30" name="Picture 29">
              <a:extLst>
                <a:ext uri="{FF2B5EF4-FFF2-40B4-BE49-F238E27FC236}">
                  <a16:creationId xmlns:a16="http://schemas.microsoft.com/office/drawing/2014/main" id="{6EA4F826-00C4-B24B-B263-74F66AF78E6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9866"/>
            <a:stretch/>
          </p:blipFill>
          <p:spPr>
            <a:xfrm>
              <a:off x="810883" y="6188663"/>
              <a:ext cx="828818" cy="643457"/>
            </a:xfrm>
            <a:prstGeom prst="rect">
              <a:avLst/>
            </a:prstGeom>
          </p:spPr>
        </p:pic>
      </p:grpSp>
      <p:sp>
        <p:nvSpPr>
          <p:cNvPr id="33" name="Oval 32">
            <a:extLst>
              <a:ext uri="{FF2B5EF4-FFF2-40B4-BE49-F238E27FC236}">
                <a16:creationId xmlns:a16="http://schemas.microsoft.com/office/drawing/2014/main" id="{78615911-F4EE-8B4F-9188-C4BDD198939A}"/>
              </a:ext>
            </a:extLst>
          </p:cNvPr>
          <p:cNvSpPr/>
          <p:nvPr/>
        </p:nvSpPr>
        <p:spPr>
          <a:xfrm>
            <a:off x="11425930" y="6321878"/>
            <a:ext cx="370114" cy="37011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Slide Number Placeholder 3">
            <a:extLst>
              <a:ext uri="{FF2B5EF4-FFF2-40B4-BE49-F238E27FC236}">
                <a16:creationId xmlns:a16="http://schemas.microsoft.com/office/drawing/2014/main" id="{AD32F7D9-4369-F049-A2C1-18EB47D2C7A7}"/>
              </a:ext>
            </a:extLst>
          </p:cNvPr>
          <p:cNvSpPr>
            <a:spLocks noGrp="1"/>
          </p:cNvSpPr>
          <p:nvPr>
            <p:ph type="sldNum" sz="quarter" idx="4"/>
          </p:nvPr>
        </p:nvSpPr>
        <p:spPr>
          <a:xfrm>
            <a:off x="11360517" y="6390178"/>
            <a:ext cx="513735" cy="227164"/>
          </a:xfrm>
          <a:noFill/>
          <a:ln>
            <a:noFill/>
          </a:ln>
        </p:spPr>
        <p:txBody>
          <a:bodyPr>
            <a:normAutofit/>
          </a:bodyPr>
          <a:lstStyle/>
          <a:p>
            <a:fld id="{2F8AF2E6-64A8-0F46-AF27-0A96D82A033B}" type="slidenum">
              <a:rPr lang="en-US" smtClean="0"/>
              <a:t>40</a:t>
            </a:fld>
            <a:endParaRPr lang="en-US"/>
          </a:p>
        </p:txBody>
      </p:sp>
    </p:spTree>
    <p:extLst>
      <p:ext uri="{BB962C8B-B14F-4D97-AF65-F5344CB8AC3E}">
        <p14:creationId xmlns:p14="http://schemas.microsoft.com/office/powerpoint/2010/main" val="329699475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A885D5A-CA72-904D-A32A-49CE37FE4063}"/>
              </a:ext>
            </a:extLst>
          </p:cNvPr>
          <p:cNvSpPr>
            <a:spLocks noGrp="1"/>
          </p:cNvSpPr>
          <p:nvPr>
            <p:ph type="title"/>
          </p:nvPr>
        </p:nvSpPr>
        <p:spPr>
          <a:xfrm>
            <a:off x="854699" y="1530693"/>
            <a:ext cx="4187371" cy="2390677"/>
          </a:xfrm>
        </p:spPr>
        <p:txBody>
          <a:bodyPr/>
          <a:lstStyle/>
          <a:p>
            <a:r>
              <a:rPr lang="en-US"/>
              <a:t>Applications Developing, Implementing, or Optimizing</a:t>
            </a:r>
          </a:p>
        </p:txBody>
      </p:sp>
      <p:sp>
        <p:nvSpPr>
          <p:cNvPr id="3" name="Slide Number Placeholder 2"/>
          <p:cNvSpPr>
            <a:spLocks noGrp="1"/>
          </p:cNvSpPr>
          <p:nvPr>
            <p:ph type="sldNum" sz="quarter" idx="10"/>
          </p:nvPr>
        </p:nvSpPr>
        <p:spPr/>
        <p:txBody>
          <a:bodyPr/>
          <a:lstStyle/>
          <a:p>
            <a:fld id="{D8D877B3-D348-4611-9BDB-C5374591D951}" type="slidenum">
              <a:rPr lang="en-US" smtClean="0"/>
              <a:pPr/>
              <a:t>41</a:t>
            </a:fld>
            <a:endParaRPr lang="en-US"/>
          </a:p>
        </p:txBody>
      </p:sp>
      <p:graphicFrame>
        <p:nvGraphicFramePr>
          <p:cNvPr id="6" name="Chart 5"/>
          <p:cNvGraphicFramePr/>
          <p:nvPr>
            <p:extLst>
              <p:ext uri="{D42A27DB-BD31-4B8C-83A1-F6EECF244321}">
                <p14:modId xmlns:p14="http://schemas.microsoft.com/office/powerpoint/2010/main" val="4156755534"/>
              </p:ext>
            </p:extLst>
          </p:nvPr>
        </p:nvGraphicFramePr>
        <p:xfrm>
          <a:off x="5093171" y="1148863"/>
          <a:ext cx="6374929" cy="5545014"/>
        </p:xfrm>
        <a:graphic>
          <a:graphicData uri="http://schemas.openxmlformats.org/drawingml/2006/chart">
            <c:chart xmlns:c="http://schemas.openxmlformats.org/drawingml/2006/chart" xmlns:r="http://schemas.openxmlformats.org/officeDocument/2006/relationships" r:id="rId3"/>
          </a:graphicData>
        </a:graphic>
      </p:graphicFrame>
      <p:sp>
        <p:nvSpPr>
          <p:cNvPr id="8" name="TextBox 7">
            <a:extLst>
              <a:ext uri="{FF2B5EF4-FFF2-40B4-BE49-F238E27FC236}">
                <a16:creationId xmlns:a16="http://schemas.microsoft.com/office/drawing/2014/main" id="{D0E680F2-41A1-BB4C-83A7-6C0348CF2227}"/>
              </a:ext>
            </a:extLst>
          </p:cNvPr>
          <p:cNvSpPr txBox="1"/>
          <p:nvPr/>
        </p:nvSpPr>
        <p:spPr>
          <a:xfrm>
            <a:off x="854699" y="4025945"/>
            <a:ext cx="3651641" cy="338554"/>
          </a:xfrm>
          <a:prstGeom prst="rect">
            <a:avLst/>
          </a:prstGeom>
          <a:noFill/>
        </p:spPr>
        <p:txBody>
          <a:bodyPr wrap="none" lIns="0" rIns="0" rtlCol="0">
            <a:spAutoFit/>
          </a:bodyPr>
          <a:lstStyle/>
          <a:p>
            <a:r>
              <a:rPr lang="en-US" sz="1600">
                <a:solidFill>
                  <a:srgbClr val="FF5A5A"/>
                </a:solidFill>
                <a:latin typeface="Century Gothic" panose="020B0502020202020204" pitchFamily="34" charset="0"/>
              </a:rPr>
              <a:t>APPLICATIONS ARE EVER-CHANGING</a:t>
            </a:r>
          </a:p>
        </p:txBody>
      </p:sp>
      <p:sp>
        <p:nvSpPr>
          <p:cNvPr id="9" name="TextBox 8">
            <a:extLst>
              <a:ext uri="{FF2B5EF4-FFF2-40B4-BE49-F238E27FC236}">
                <a16:creationId xmlns:a16="http://schemas.microsoft.com/office/drawing/2014/main" id="{8C234B45-E9FA-7841-AEA7-60E575C648A5}"/>
              </a:ext>
            </a:extLst>
          </p:cNvPr>
          <p:cNvSpPr txBox="1"/>
          <p:nvPr/>
        </p:nvSpPr>
        <p:spPr>
          <a:xfrm>
            <a:off x="854699" y="4450025"/>
            <a:ext cx="3441076" cy="1690271"/>
          </a:xfrm>
          <a:prstGeom prst="rect">
            <a:avLst/>
          </a:prstGeom>
          <a:noFill/>
        </p:spPr>
        <p:txBody>
          <a:bodyPr wrap="square" lIns="0" rIns="0" rtlCol="0">
            <a:spAutoFit/>
          </a:bodyPr>
          <a:lstStyle/>
          <a:p>
            <a:pPr>
              <a:lnSpc>
                <a:spcPts val="1800"/>
              </a:lnSpc>
            </a:pPr>
            <a:r>
              <a:rPr lang="en-US" sz="1400">
                <a:solidFill>
                  <a:schemeClr val="bg2"/>
                </a:solidFill>
                <a:latin typeface="Century Gothic" panose="020B0502020202020204" pitchFamily="34" charset="0"/>
              </a:rPr>
              <a:t>Nurse informaticists are working with EMR/EHR (58%) and Clinical documentation systems (53%) most often. Nurse informaticists are also working increasingly with System integration (31%), Mobile Tech (28%) and Medical Device Integration (24%). </a:t>
            </a:r>
          </a:p>
        </p:txBody>
      </p:sp>
      <p:sp>
        <p:nvSpPr>
          <p:cNvPr id="4" name="TextBox 3">
            <a:extLst>
              <a:ext uri="{FF2B5EF4-FFF2-40B4-BE49-F238E27FC236}">
                <a16:creationId xmlns:a16="http://schemas.microsoft.com/office/drawing/2014/main" id="{4B0F8D19-8488-4A7E-5A87-5E86358623D6}"/>
              </a:ext>
            </a:extLst>
          </p:cNvPr>
          <p:cNvSpPr txBox="1"/>
          <p:nvPr/>
        </p:nvSpPr>
        <p:spPr>
          <a:xfrm>
            <a:off x="7899777" y="6350708"/>
            <a:ext cx="2106545" cy="293863"/>
          </a:xfrm>
          <a:prstGeom prst="rect">
            <a:avLst/>
          </a:prstGeom>
          <a:noFill/>
        </p:spPr>
        <p:txBody>
          <a:bodyPr wrap="square" lIns="0" rIns="0" rtlCol="0">
            <a:spAutoFit/>
          </a:bodyPr>
          <a:lstStyle/>
          <a:p>
            <a:pPr>
              <a:lnSpc>
                <a:spcPts val="1800"/>
              </a:lnSpc>
            </a:pPr>
            <a:r>
              <a:rPr lang="en-US" sz="1000" i="1">
                <a:solidFill>
                  <a:schemeClr val="bg2"/>
                </a:solidFill>
                <a:latin typeface="Century Gothic" panose="020B0502020202020204" pitchFamily="34" charset="0"/>
              </a:rPr>
              <a:t>*New option beginning in 2020</a:t>
            </a:r>
          </a:p>
        </p:txBody>
      </p:sp>
      <p:sp>
        <p:nvSpPr>
          <p:cNvPr id="2" name="TextBox 1">
            <a:extLst>
              <a:ext uri="{FF2B5EF4-FFF2-40B4-BE49-F238E27FC236}">
                <a16:creationId xmlns:a16="http://schemas.microsoft.com/office/drawing/2014/main" id="{1FE22462-E7E0-119A-E2FB-BE7E95756E27}"/>
              </a:ext>
            </a:extLst>
          </p:cNvPr>
          <p:cNvSpPr txBox="1"/>
          <p:nvPr/>
        </p:nvSpPr>
        <p:spPr>
          <a:xfrm>
            <a:off x="7689960" y="6080732"/>
            <a:ext cx="3417652" cy="288220"/>
          </a:xfrm>
          <a:prstGeom prst="rect">
            <a:avLst/>
          </a:prstGeom>
          <a:noFill/>
        </p:spPr>
        <p:txBody>
          <a:bodyPr wrap="square" lIns="0" rIns="0" rtlCol="0">
            <a:spAutoFit/>
          </a:bodyPr>
          <a:lstStyle/>
          <a:p>
            <a:pPr marL="0" marR="0" lvl="0" indent="0" algn="l" defTabSz="914400" rtl="0" eaLnBrk="1" fontAlgn="auto" latinLnBrk="0" hangingPunct="1">
              <a:lnSpc>
                <a:spcPts val="1800"/>
              </a:lnSpc>
              <a:spcBef>
                <a:spcPts val="0"/>
              </a:spcBef>
              <a:spcAft>
                <a:spcPts val="0"/>
              </a:spcAft>
              <a:buClrTx/>
              <a:buSzTx/>
              <a:buFontTx/>
              <a:buNone/>
              <a:tabLst/>
              <a:defRPr/>
            </a:pPr>
            <a:r>
              <a:rPr kumimoji="0" lang="en-US" sz="800" b="0" i="0" u="none" strike="noStrike" kern="1200" cap="none" spc="0" normalizeH="0" baseline="0" noProof="0">
                <a:ln>
                  <a:noFill/>
                </a:ln>
                <a:solidFill>
                  <a:srgbClr val="333333"/>
                </a:solidFill>
                <a:effectLst/>
                <a:uLnTx/>
                <a:uFillTx/>
                <a:latin typeface="Century Gothic" panose="020B0502020202020204" pitchFamily="34" charset="0"/>
                <a:ea typeface="+mn-ea"/>
                <a:cs typeface="+mn-cs"/>
              </a:rPr>
              <a:t>Answer choices &lt;25% incidence, ‘Other’ 3% &amp; ‘None” 4%,</a:t>
            </a:r>
            <a:r>
              <a:rPr lang="en-US" sz="800">
                <a:solidFill>
                  <a:srgbClr val="333333"/>
                </a:solidFill>
                <a:latin typeface="Century Gothic" panose="020B0502020202020204" pitchFamily="34" charset="0"/>
              </a:rPr>
              <a:t> </a:t>
            </a:r>
            <a:r>
              <a:rPr kumimoji="0" lang="en-US" sz="800" b="0" i="0" u="none" strike="noStrike" kern="1200" cap="none" spc="0" normalizeH="0" baseline="0" noProof="0">
                <a:ln>
                  <a:noFill/>
                </a:ln>
                <a:solidFill>
                  <a:srgbClr val="333333"/>
                </a:solidFill>
                <a:effectLst/>
                <a:uLnTx/>
                <a:uFillTx/>
                <a:latin typeface="Century Gothic" panose="020B0502020202020204" pitchFamily="34" charset="0"/>
                <a:ea typeface="+mn-ea"/>
                <a:cs typeface="+mn-cs"/>
              </a:rPr>
              <a:t>not shown</a:t>
            </a:r>
          </a:p>
        </p:txBody>
      </p:sp>
      <p:sp>
        <p:nvSpPr>
          <p:cNvPr id="10" name="Rectangle 9">
            <a:extLst>
              <a:ext uri="{FF2B5EF4-FFF2-40B4-BE49-F238E27FC236}">
                <a16:creationId xmlns:a16="http://schemas.microsoft.com/office/drawing/2014/main" id="{45B8284F-4EC0-A3AF-6D9A-16CB3A3C36D2}"/>
              </a:ext>
            </a:extLst>
          </p:cNvPr>
          <p:cNvSpPr/>
          <p:nvPr/>
        </p:nvSpPr>
        <p:spPr>
          <a:xfrm>
            <a:off x="5041715" y="4625253"/>
            <a:ext cx="5222865" cy="31011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FB3ABF51-5FE4-7881-38DA-8CB26FD2F6BC}"/>
              </a:ext>
            </a:extLst>
          </p:cNvPr>
          <p:cNvSpPr/>
          <p:nvPr/>
        </p:nvSpPr>
        <p:spPr>
          <a:xfrm>
            <a:off x="5041715" y="5350082"/>
            <a:ext cx="5222865" cy="421623"/>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8828416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A885D5A-CA72-904D-A32A-49CE37FE4063}"/>
              </a:ext>
            </a:extLst>
          </p:cNvPr>
          <p:cNvSpPr>
            <a:spLocks noGrp="1"/>
          </p:cNvSpPr>
          <p:nvPr>
            <p:ph type="title"/>
          </p:nvPr>
        </p:nvSpPr>
        <p:spPr>
          <a:xfrm>
            <a:off x="854699" y="2163817"/>
            <a:ext cx="4187371" cy="2390677"/>
          </a:xfrm>
        </p:spPr>
        <p:txBody>
          <a:bodyPr/>
          <a:lstStyle/>
          <a:p>
            <a:r>
              <a:rPr lang="en-US"/>
              <a:t>Applications </a:t>
            </a:r>
            <a:br>
              <a:rPr lang="en-US"/>
            </a:br>
            <a:r>
              <a:rPr lang="en-US"/>
              <a:t>Used</a:t>
            </a:r>
          </a:p>
        </p:txBody>
      </p:sp>
      <p:sp>
        <p:nvSpPr>
          <p:cNvPr id="3" name="Slide Number Placeholder 2"/>
          <p:cNvSpPr>
            <a:spLocks noGrp="1"/>
          </p:cNvSpPr>
          <p:nvPr>
            <p:ph type="sldNum" sz="quarter"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D8D877B3-D348-4611-9BDB-C5374591D951}" type="slidenum">
              <a:rPr kumimoji="0" lang="en-US" sz="803" b="0" i="0" u="none" strike="noStrike" kern="1200" cap="none" spc="0" normalizeH="0" baseline="0" noProof="0" smtClean="0">
                <a:ln>
                  <a:noFill/>
                </a:ln>
                <a:solidFill>
                  <a:srgbClr val="FFFFFF"/>
                </a:solidFill>
                <a:effectLst/>
                <a:uLnTx/>
                <a:uFillTx/>
                <a:latin typeface="Century Gothic" panose="020B0502020202020204" pitchFamily="34" charset="0"/>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42</a:t>
            </a:fld>
            <a:endParaRPr kumimoji="0" lang="en-US" sz="803" b="0" i="0" u="none" strike="noStrike" kern="1200" cap="none" spc="0" normalizeH="0" baseline="0" noProof="0">
              <a:ln>
                <a:noFill/>
              </a:ln>
              <a:solidFill>
                <a:srgbClr val="FFFFFF"/>
              </a:solidFill>
              <a:effectLst/>
              <a:uLnTx/>
              <a:uFillTx/>
              <a:latin typeface="Century Gothic" panose="020B0502020202020204" pitchFamily="34" charset="0"/>
              <a:cs typeface="Arial" panose="020B0604020202020204" pitchFamily="34" charset="0"/>
            </a:endParaRPr>
          </a:p>
        </p:txBody>
      </p:sp>
      <p:graphicFrame>
        <p:nvGraphicFramePr>
          <p:cNvPr id="6" name="Chart 5"/>
          <p:cNvGraphicFramePr/>
          <p:nvPr>
            <p:extLst>
              <p:ext uri="{D42A27DB-BD31-4B8C-83A1-F6EECF244321}">
                <p14:modId xmlns:p14="http://schemas.microsoft.com/office/powerpoint/2010/main" val="4105413247"/>
              </p:ext>
            </p:extLst>
          </p:nvPr>
        </p:nvGraphicFramePr>
        <p:xfrm>
          <a:off x="4564048" y="1018184"/>
          <a:ext cx="7517454" cy="5806371"/>
        </p:xfrm>
        <a:graphic>
          <a:graphicData uri="http://schemas.openxmlformats.org/drawingml/2006/chart">
            <c:chart xmlns:c="http://schemas.openxmlformats.org/drawingml/2006/chart" xmlns:r="http://schemas.openxmlformats.org/officeDocument/2006/relationships" r:id="rId3"/>
          </a:graphicData>
        </a:graphic>
      </p:graphicFrame>
      <p:sp>
        <p:nvSpPr>
          <p:cNvPr id="8" name="TextBox 7">
            <a:extLst>
              <a:ext uri="{FF2B5EF4-FFF2-40B4-BE49-F238E27FC236}">
                <a16:creationId xmlns:a16="http://schemas.microsoft.com/office/drawing/2014/main" id="{D0E680F2-41A1-BB4C-83A7-6C0348CF2227}"/>
              </a:ext>
            </a:extLst>
          </p:cNvPr>
          <p:cNvSpPr txBox="1"/>
          <p:nvPr/>
        </p:nvSpPr>
        <p:spPr>
          <a:xfrm>
            <a:off x="854699" y="4161695"/>
            <a:ext cx="3709349" cy="584775"/>
          </a:xfrm>
          <a:prstGeom prst="rect">
            <a:avLst/>
          </a:prstGeom>
          <a:noFill/>
        </p:spPr>
        <p:txBody>
          <a:bodyPr wrap="none" lIns="0" r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a:solidFill>
                  <a:srgbClr val="FF5A5A"/>
                </a:solidFill>
                <a:latin typeface="Century Gothic" panose="020B0502020202020204" pitchFamily="34" charset="0"/>
              </a:rPr>
              <a:t>EHR AND CLINICAL DOCUMENTATION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a:solidFill>
                  <a:srgbClr val="FF5A5A"/>
                </a:solidFill>
                <a:latin typeface="Century Gothic" panose="020B0502020202020204" pitchFamily="34" charset="0"/>
              </a:rPr>
              <a:t>SYSTEMS USED MOST OFTEN</a:t>
            </a:r>
            <a:endParaRPr kumimoji="0" lang="en-US" sz="1600" b="0" i="0" u="none" strike="noStrike" kern="1200" cap="none" spc="0" normalizeH="0" baseline="0" noProof="0">
              <a:ln>
                <a:noFill/>
              </a:ln>
              <a:solidFill>
                <a:srgbClr val="FF5A5A"/>
              </a:solidFill>
              <a:effectLst/>
              <a:uLnTx/>
              <a:uFillTx/>
              <a:latin typeface="Century Gothic" panose="020B0502020202020204" pitchFamily="34" charset="0"/>
              <a:ea typeface="+mn-ea"/>
              <a:cs typeface="+mn-cs"/>
            </a:endParaRPr>
          </a:p>
        </p:txBody>
      </p:sp>
      <p:sp>
        <p:nvSpPr>
          <p:cNvPr id="9" name="TextBox 8">
            <a:extLst>
              <a:ext uri="{FF2B5EF4-FFF2-40B4-BE49-F238E27FC236}">
                <a16:creationId xmlns:a16="http://schemas.microsoft.com/office/drawing/2014/main" id="{8C234B45-E9FA-7841-AEA7-60E575C648A5}"/>
              </a:ext>
            </a:extLst>
          </p:cNvPr>
          <p:cNvSpPr txBox="1"/>
          <p:nvPr/>
        </p:nvSpPr>
        <p:spPr>
          <a:xfrm>
            <a:off x="854699" y="4769572"/>
            <a:ext cx="3180273" cy="1228606"/>
          </a:xfrm>
          <a:prstGeom prst="rect">
            <a:avLst/>
          </a:prstGeom>
          <a:noFill/>
        </p:spPr>
        <p:txBody>
          <a:bodyPr wrap="square" lIns="0" rIns="0" rtlCol="0">
            <a:spAutoFit/>
          </a:bodyPr>
          <a:lstStyle/>
          <a:p>
            <a:pPr marL="0" marR="0" lvl="0" indent="0" algn="l" defTabSz="914400" rtl="0" eaLnBrk="1" fontAlgn="auto" latinLnBrk="0" hangingPunct="1">
              <a:lnSpc>
                <a:spcPts val="1800"/>
              </a:lnSpc>
              <a:spcBef>
                <a:spcPts val="0"/>
              </a:spcBef>
              <a:spcAft>
                <a:spcPts val="0"/>
              </a:spcAft>
              <a:buClrTx/>
              <a:buSzTx/>
              <a:buFontTx/>
              <a:buNone/>
              <a:tabLst/>
              <a:defRPr/>
            </a:pPr>
            <a:r>
              <a:rPr kumimoji="0" lang="en-US" sz="1400" b="0" i="0" u="none" strike="noStrike" kern="1200" cap="none" spc="0" normalizeH="0" baseline="0" noProof="0">
                <a:ln>
                  <a:noFill/>
                </a:ln>
                <a:solidFill>
                  <a:srgbClr val="333333"/>
                </a:solidFill>
                <a:effectLst/>
                <a:uLnTx/>
                <a:uFillTx/>
                <a:latin typeface="Century Gothic" panose="020B0502020202020204" pitchFamily="34" charset="0"/>
                <a:ea typeface="+mn-ea"/>
                <a:cs typeface="+mn-cs"/>
              </a:rPr>
              <a:t>EHR/EMR (58%), Clinical documentation systems (53%) and Clinical decision support systems (37%) are the three applications being utilized on a regular basis.</a:t>
            </a:r>
          </a:p>
        </p:txBody>
      </p:sp>
      <p:sp>
        <p:nvSpPr>
          <p:cNvPr id="2" name="TextBox 1">
            <a:extLst>
              <a:ext uri="{FF2B5EF4-FFF2-40B4-BE49-F238E27FC236}">
                <a16:creationId xmlns:a16="http://schemas.microsoft.com/office/drawing/2014/main" id="{BAECC6AE-7725-C01C-B62D-D60064C7C8C6}"/>
              </a:ext>
            </a:extLst>
          </p:cNvPr>
          <p:cNvSpPr txBox="1"/>
          <p:nvPr/>
        </p:nvSpPr>
        <p:spPr>
          <a:xfrm>
            <a:off x="4410898" y="6453306"/>
            <a:ext cx="1262343" cy="291042"/>
          </a:xfrm>
          <a:prstGeom prst="rect">
            <a:avLst/>
          </a:prstGeom>
          <a:noFill/>
        </p:spPr>
        <p:txBody>
          <a:bodyPr wrap="square" lIns="0" rIns="0" rtlCol="0">
            <a:spAutoFit/>
          </a:bodyPr>
          <a:lstStyle/>
          <a:p>
            <a:pPr marL="0" marR="0" lvl="0" indent="0" algn="l" defTabSz="914400" rtl="0" eaLnBrk="1" fontAlgn="auto" latinLnBrk="0" hangingPunct="1">
              <a:lnSpc>
                <a:spcPts val="1800"/>
              </a:lnSpc>
              <a:spcBef>
                <a:spcPts val="0"/>
              </a:spcBef>
              <a:spcAft>
                <a:spcPts val="0"/>
              </a:spcAft>
              <a:buClrTx/>
              <a:buSzTx/>
              <a:buFontTx/>
              <a:buNone/>
              <a:tabLst/>
              <a:defRPr/>
            </a:pPr>
            <a:r>
              <a:rPr kumimoji="0" lang="en-US" sz="900" b="0" i="0" u="none" strike="noStrike" kern="1200" cap="none" spc="0" normalizeH="0" baseline="0" noProof="0">
                <a:ln>
                  <a:noFill/>
                </a:ln>
                <a:solidFill>
                  <a:srgbClr val="333333"/>
                </a:solidFill>
                <a:effectLst/>
                <a:uLnTx/>
                <a:uFillTx/>
                <a:latin typeface="Century Gothic" panose="020B0502020202020204" pitchFamily="34" charset="0"/>
                <a:ea typeface="+mn-ea"/>
                <a:cs typeface="+mn-cs"/>
              </a:rPr>
              <a:t>New question in 2022</a:t>
            </a:r>
          </a:p>
        </p:txBody>
      </p:sp>
      <p:sp>
        <p:nvSpPr>
          <p:cNvPr id="7" name="TextBox 6">
            <a:extLst>
              <a:ext uri="{FF2B5EF4-FFF2-40B4-BE49-F238E27FC236}">
                <a16:creationId xmlns:a16="http://schemas.microsoft.com/office/drawing/2014/main" id="{4D999848-4B55-490E-C521-CB1106637AA4}"/>
              </a:ext>
            </a:extLst>
          </p:cNvPr>
          <p:cNvSpPr txBox="1"/>
          <p:nvPr/>
        </p:nvSpPr>
        <p:spPr>
          <a:xfrm>
            <a:off x="6938592" y="6294880"/>
            <a:ext cx="4300318" cy="519053"/>
          </a:xfrm>
          <a:prstGeom prst="rect">
            <a:avLst/>
          </a:prstGeom>
          <a:noFill/>
        </p:spPr>
        <p:txBody>
          <a:bodyPr wrap="square" lIns="0" rIns="0" rtlCol="0">
            <a:spAutoFit/>
          </a:bodyPr>
          <a:lstStyle/>
          <a:p>
            <a:pPr marL="0" marR="0" lvl="0" indent="0" algn="l" defTabSz="914400" rtl="0" eaLnBrk="1" fontAlgn="auto" latinLnBrk="0" hangingPunct="1">
              <a:lnSpc>
                <a:spcPts val="1800"/>
              </a:lnSpc>
              <a:spcBef>
                <a:spcPts val="0"/>
              </a:spcBef>
              <a:spcAft>
                <a:spcPts val="0"/>
              </a:spcAft>
              <a:buClrTx/>
              <a:buSzTx/>
              <a:buFontTx/>
              <a:buNone/>
              <a:tabLst/>
              <a:defRPr/>
            </a:pPr>
            <a:r>
              <a:rPr kumimoji="0" lang="en-US" sz="800" b="0" i="0" u="none" strike="noStrike" kern="1200" cap="none" spc="0" normalizeH="0" baseline="0" noProof="0">
                <a:ln>
                  <a:noFill/>
                </a:ln>
                <a:solidFill>
                  <a:srgbClr val="333333"/>
                </a:solidFill>
                <a:effectLst/>
                <a:uLnTx/>
                <a:uFillTx/>
                <a:latin typeface="Century Gothic" panose="020B0502020202020204" pitchFamily="34" charset="0"/>
                <a:ea typeface="+mn-ea"/>
                <a:cs typeface="+mn-cs"/>
              </a:rPr>
              <a:t>Answer choices &lt;20% incidence; ‘Other’ 3% and ’None of the above’ 4%,</a:t>
            </a:r>
            <a:r>
              <a:rPr lang="en-US" sz="800">
                <a:solidFill>
                  <a:srgbClr val="333333"/>
                </a:solidFill>
                <a:latin typeface="Century Gothic" panose="020B0502020202020204" pitchFamily="34" charset="0"/>
              </a:rPr>
              <a:t> </a:t>
            </a:r>
            <a:r>
              <a:rPr kumimoji="0" lang="en-US" sz="800" b="0" i="0" u="none" strike="noStrike" kern="1200" cap="none" spc="0" normalizeH="0" baseline="0" noProof="0">
                <a:ln>
                  <a:noFill/>
                </a:ln>
                <a:solidFill>
                  <a:srgbClr val="333333"/>
                </a:solidFill>
                <a:effectLst/>
                <a:uLnTx/>
                <a:uFillTx/>
                <a:latin typeface="Century Gothic" panose="020B0502020202020204" pitchFamily="34" charset="0"/>
                <a:ea typeface="+mn-ea"/>
                <a:cs typeface="+mn-cs"/>
              </a:rPr>
              <a:t>not shown</a:t>
            </a:r>
          </a:p>
          <a:p>
            <a:pPr marL="0" marR="0" lvl="0" indent="0" algn="l" defTabSz="914400" rtl="0" eaLnBrk="1" fontAlgn="auto" latinLnBrk="0" hangingPunct="1">
              <a:lnSpc>
                <a:spcPts val="1800"/>
              </a:lnSpc>
              <a:spcBef>
                <a:spcPts val="0"/>
              </a:spcBef>
              <a:spcAft>
                <a:spcPts val="0"/>
              </a:spcAft>
              <a:buClrTx/>
              <a:buSzTx/>
              <a:buFontTx/>
              <a:buNone/>
              <a:tabLst/>
              <a:defRPr/>
            </a:pPr>
            <a:r>
              <a:rPr kumimoji="0" lang="en-US" sz="800" b="0" i="0" u="none" strike="noStrike" kern="1200" cap="none" spc="0" normalizeH="0" baseline="0" noProof="0">
                <a:ln>
                  <a:noFill/>
                </a:ln>
                <a:solidFill>
                  <a:srgbClr val="333333"/>
                </a:solidFill>
                <a:effectLst/>
                <a:uLnTx/>
                <a:uFillTx/>
                <a:latin typeface="Century Gothic" panose="020B0502020202020204" pitchFamily="34" charset="0"/>
                <a:ea typeface="+mn-ea"/>
                <a:cs typeface="+mn-cs"/>
              </a:rPr>
              <a:t>Respondents were asked to select up to their top 5 applications used regularly</a:t>
            </a:r>
          </a:p>
        </p:txBody>
      </p:sp>
      <p:sp>
        <p:nvSpPr>
          <p:cNvPr id="10" name="Rectangle 9">
            <a:extLst>
              <a:ext uri="{FF2B5EF4-FFF2-40B4-BE49-F238E27FC236}">
                <a16:creationId xmlns:a16="http://schemas.microsoft.com/office/drawing/2014/main" id="{D5AE6C53-1F03-C398-7486-47CD3881B06D}"/>
              </a:ext>
            </a:extLst>
          </p:cNvPr>
          <p:cNvSpPr/>
          <p:nvPr/>
        </p:nvSpPr>
        <p:spPr>
          <a:xfrm>
            <a:off x="4976667" y="3816789"/>
            <a:ext cx="4674597" cy="31011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AF69F742-9E46-7838-E1FE-7F364C917390}"/>
              </a:ext>
            </a:extLst>
          </p:cNvPr>
          <p:cNvSpPr/>
          <p:nvPr/>
        </p:nvSpPr>
        <p:spPr>
          <a:xfrm>
            <a:off x="4976667" y="4355765"/>
            <a:ext cx="4405109" cy="365866"/>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22E2181-5E8A-D3FC-6925-AD73F3A58D1C}"/>
              </a:ext>
            </a:extLst>
          </p:cNvPr>
          <p:cNvSpPr/>
          <p:nvPr/>
        </p:nvSpPr>
        <p:spPr>
          <a:xfrm>
            <a:off x="6472788" y="5526642"/>
            <a:ext cx="2704549" cy="31011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8884420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A885D5A-CA72-904D-A32A-49CE37FE4063}"/>
              </a:ext>
            </a:extLst>
          </p:cNvPr>
          <p:cNvSpPr>
            <a:spLocks noGrp="1"/>
          </p:cNvSpPr>
          <p:nvPr>
            <p:ph type="title"/>
          </p:nvPr>
        </p:nvSpPr>
        <p:spPr>
          <a:xfrm>
            <a:off x="854699" y="1903841"/>
            <a:ext cx="4187371" cy="2390677"/>
          </a:xfrm>
        </p:spPr>
        <p:txBody>
          <a:bodyPr/>
          <a:lstStyle/>
          <a:p>
            <a:r>
              <a:rPr lang="en-US"/>
              <a:t>Transforming Care Models</a:t>
            </a:r>
          </a:p>
        </p:txBody>
      </p:sp>
      <p:sp>
        <p:nvSpPr>
          <p:cNvPr id="3" name="Slide Number Placeholder 2"/>
          <p:cNvSpPr>
            <a:spLocks noGrp="1"/>
          </p:cNvSpPr>
          <p:nvPr>
            <p:ph type="sldNum" sz="quarter"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D8D877B3-D348-4611-9BDB-C5374591D951}" type="slidenum">
              <a:rPr kumimoji="0" lang="en-US" sz="803" b="0" i="0" u="none" strike="noStrike" kern="1200" cap="none" spc="0" normalizeH="0" baseline="0" noProof="0" smtClean="0">
                <a:ln>
                  <a:noFill/>
                </a:ln>
                <a:solidFill>
                  <a:srgbClr val="FFFFFF"/>
                </a:solidFill>
                <a:effectLst/>
                <a:uLnTx/>
                <a:uFillTx/>
                <a:latin typeface="Century Gothic" panose="020B0502020202020204" pitchFamily="34" charset="0"/>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43</a:t>
            </a:fld>
            <a:endParaRPr kumimoji="0" lang="en-US" sz="803" b="0" i="0" u="none" strike="noStrike" kern="1200" cap="none" spc="0" normalizeH="0" baseline="0" noProof="0">
              <a:ln>
                <a:noFill/>
              </a:ln>
              <a:solidFill>
                <a:srgbClr val="FFFFFF"/>
              </a:solidFill>
              <a:effectLst/>
              <a:uLnTx/>
              <a:uFillTx/>
              <a:latin typeface="Century Gothic" panose="020B0502020202020204" pitchFamily="34" charset="0"/>
              <a:cs typeface="Arial" panose="020B0604020202020204" pitchFamily="34" charset="0"/>
            </a:endParaRPr>
          </a:p>
        </p:txBody>
      </p:sp>
      <p:graphicFrame>
        <p:nvGraphicFramePr>
          <p:cNvPr id="6" name="Chart 5"/>
          <p:cNvGraphicFramePr/>
          <p:nvPr>
            <p:extLst>
              <p:ext uri="{D42A27DB-BD31-4B8C-83A1-F6EECF244321}">
                <p14:modId xmlns:p14="http://schemas.microsoft.com/office/powerpoint/2010/main" val="2060142471"/>
              </p:ext>
            </p:extLst>
          </p:nvPr>
        </p:nvGraphicFramePr>
        <p:xfrm>
          <a:off x="4613902" y="1312986"/>
          <a:ext cx="7467600" cy="5545014"/>
        </p:xfrm>
        <a:graphic>
          <a:graphicData uri="http://schemas.openxmlformats.org/drawingml/2006/chart">
            <c:chart xmlns:c="http://schemas.openxmlformats.org/drawingml/2006/chart" xmlns:r="http://schemas.openxmlformats.org/officeDocument/2006/relationships" r:id="rId3"/>
          </a:graphicData>
        </a:graphic>
      </p:graphicFrame>
      <p:sp>
        <p:nvSpPr>
          <p:cNvPr id="8" name="TextBox 7">
            <a:extLst>
              <a:ext uri="{FF2B5EF4-FFF2-40B4-BE49-F238E27FC236}">
                <a16:creationId xmlns:a16="http://schemas.microsoft.com/office/drawing/2014/main" id="{D0E680F2-41A1-BB4C-83A7-6C0348CF2227}"/>
              </a:ext>
            </a:extLst>
          </p:cNvPr>
          <p:cNvSpPr txBox="1"/>
          <p:nvPr/>
        </p:nvSpPr>
        <p:spPr>
          <a:xfrm>
            <a:off x="854699" y="3876980"/>
            <a:ext cx="2989601" cy="584775"/>
          </a:xfrm>
          <a:prstGeom prst="rect">
            <a:avLst/>
          </a:prstGeom>
          <a:noFill/>
        </p:spPr>
        <p:txBody>
          <a:bodyPr wrap="none" lIns="0" r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FF5A5A"/>
                </a:solidFill>
                <a:effectLst/>
                <a:uLnTx/>
                <a:uFillTx/>
                <a:latin typeface="Century Gothic" panose="020B0502020202020204" pitchFamily="34" charset="0"/>
                <a:ea typeface="+mn-ea"/>
                <a:cs typeface="+mn-cs"/>
              </a:rPr>
              <a:t>A VARIETY OF TECHNOLOGIES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FF5A5A"/>
                </a:solidFill>
                <a:effectLst/>
                <a:uLnTx/>
                <a:uFillTx/>
                <a:latin typeface="Century Gothic" panose="020B0502020202020204" pitchFamily="34" charset="0"/>
                <a:ea typeface="+mn-ea"/>
                <a:cs typeface="+mn-cs"/>
              </a:rPr>
              <a:t>ARE BEING LEVERAGED</a:t>
            </a:r>
          </a:p>
        </p:txBody>
      </p:sp>
      <p:sp>
        <p:nvSpPr>
          <p:cNvPr id="9" name="TextBox 8">
            <a:extLst>
              <a:ext uri="{FF2B5EF4-FFF2-40B4-BE49-F238E27FC236}">
                <a16:creationId xmlns:a16="http://schemas.microsoft.com/office/drawing/2014/main" id="{8C234B45-E9FA-7841-AEA7-60E575C648A5}"/>
              </a:ext>
            </a:extLst>
          </p:cNvPr>
          <p:cNvSpPr txBox="1"/>
          <p:nvPr/>
        </p:nvSpPr>
        <p:spPr>
          <a:xfrm>
            <a:off x="854699" y="4506145"/>
            <a:ext cx="3180273" cy="1690271"/>
          </a:xfrm>
          <a:prstGeom prst="rect">
            <a:avLst/>
          </a:prstGeom>
          <a:noFill/>
        </p:spPr>
        <p:txBody>
          <a:bodyPr wrap="square" lIns="0" rIns="0" rtlCol="0">
            <a:spAutoFit/>
          </a:bodyPr>
          <a:lstStyle/>
          <a:p>
            <a:pPr marL="0" marR="0" lvl="0" indent="0" algn="l" defTabSz="914400" rtl="0" eaLnBrk="1" fontAlgn="auto" latinLnBrk="0" hangingPunct="1">
              <a:lnSpc>
                <a:spcPts val="1800"/>
              </a:lnSpc>
              <a:spcBef>
                <a:spcPts val="0"/>
              </a:spcBef>
              <a:spcAft>
                <a:spcPts val="0"/>
              </a:spcAft>
              <a:buClrTx/>
              <a:buSzTx/>
              <a:buFontTx/>
              <a:buNone/>
              <a:tabLst/>
              <a:defRPr/>
            </a:pPr>
            <a:r>
              <a:rPr kumimoji="0" lang="en-US" sz="1400" b="0" i="0" u="none" strike="noStrike" kern="1200" cap="none" spc="0" normalizeH="0" baseline="0" noProof="0">
                <a:ln>
                  <a:noFill/>
                </a:ln>
                <a:solidFill>
                  <a:srgbClr val="333333"/>
                </a:solidFill>
                <a:effectLst/>
                <a:uLnTx/>
                <a:uFillTx/>
                <a:latin typeface="Century Gothic" panose="020B0502020202020204" pitchFamily="34" charset="0"/>
                <a:ea typeface="+mn-ea"/>
                <a:cs typeface="+mn-cs"/>
              </a:rPr>
              <a:t>Top technologies being used to transform care models, specific to nursing: Analytical and business intelligence data for reporting outcomes (38%), Ensuring nurses have a mobile device (36%) and Telenursing visits/care (34%).</a:t>
            </a:r>
          </a:p>
        </p:txBody>
      </p:sp>
      <p:sp>
        <p:nvSpPr>
          <p:cNvPr id="4" name="TextBox 3">
            <a:extLst>
              <a:ext uri="{FF2B5EF4-FFF2-40B4-BE49-F238E27FC236}">
                <a16:creationId xmlns:a16="http://schemas.microsoft.com/office/drawing/2014/main" id="{5278646C-E087-5103-C14D-458EC5C39F90}"/>
              </a:ext>
            </a:extLst>
          </p:cNvPr>
          <p:cNvSpPr txBox="1"/>
          <p:nvPr/>
        </p:nvSpPr>
        <p:spPr>
          <a:xfrm>
            <a:off x="7984191" y="6359650"/>
            <a:ext cx="2549338" cy="288220"/>
          </a:xfrm>
          <a:prstGeom prst="rect">
            <a:avLst/>
          </a:prstGeom>
          <a:noFill/>
        </p:spPr>
        <p:txBody>
          <a:bodyPr wrap="square" lIns="0" rIns="0" rtlCol="0">
            <a:spAutoFit/>
          </a:bodyPr>
          <a:lstStyle/>
          <a:p>
            <a:pPr marL="0" marR="0" lvl="0" indent="0" algn="l" defTabSz="914400" rtl="0" eaLnBrk="1" fontAlgn="auto" latinLnBrk="0" hangingPunct="1">
              <a:lnSpc>
                <a:spcPts val="1800"/>
              </a:lnSpc>
              <a:spcBef>
                <a:spcPts val="0"/>
              </a:spcBef>
              <a:spcAft>
                <a:spcPts val="0"/>
              </a:spcAft>
              <a:buClrTx/>
              <a:buSzTx/>
              <a:buFontTx/>
              <a:buNone/>
              <a:tabLst/>
              <a:defRPr/>
            </a:pPr>
            <a:r>
              <a:rPr kumimoji="0" lang="en-US" sz="800" b="0" i="0" u="none" strike="noStrike" kern="1200" cap="none" spc="0" normalizeH="0" baseline="0" noProof="0">
                <a:ln>
                  <a:noFill/>
                </a:ln>
                <a:solidFill>
                  <a:srgbClr val="333333"/>
                </a:solidFill>
                <a:effectLst/>
                <a:uLnTx/>
                <a:uFillTx/>
                <a:latin typeface="Century Gothic" panose="020B0502020202020204" pitchFamily="34" charset="0"/>
                <a:ea typeface="+mn-ea"/>
                <a:cs typeface="+mn-cs"/>
              </a:rPr>
              <a:t>‘Other’ 2% &amp; ‘None of the above 12%, not shown</a:t>
            </a:r>
          </a:p>
        </p:txBody>
      </p:sp>
      <p:sp>
        <p:nvSpPr>
          <p:cNvPr id="7" name="TextBox 6">
            <a:extLst>
              <a:ext uri="{FF2B5EF4-FFF2-40B4-BE49-F238E27FC236}">
                <a16:creationId xmlns:a16="http://schemas.microsoft.com/office/drawing/2014/main" id="{99A3577C-3419-E111-8982-8617309C46ED}"/>
              </a:ext>
            </a:extLst>
          </p:cNvPr>
          <p:cNvSpPr txBox="1"/>
          <p:nvPr/>
        </p:nvSpPr>
        <p:spPr>
          <a:xfrm>
            <a:off x="4833657" y="6473232"/>
            <a:ext cx="1262343" cy="288220"/>
          </a:xfrm>
          <a:prstGeom prst="rect">
            <a:avLst/>
          </a:prstGeom>
          <a:noFill/>
        </p:spPr>
        <p:txBody>
          <a:bodyPr wrap="square" lIns="0" rIns="0" rtlCol="0">
            <a:spAutoFit/>
          </a:bodyPr>
          <a:lstStyle/>
          <a:p>
            <a:pPr marL="0" marR="0" lvl="0" indent="0" algn="l" defTabSz="914400" rtl="0" eaLnBrk="1" fontAlgn="auto" latinLnBrk="0" hangingPunct="1">
              <a:lnSpc>
                <a:spcPts val="1800"/>
              </a:lnSpc>
              <a:spcBef>
                <a:spcPts val="0"/>
              </a:spcBef>
              <a:spcAft>
                <a:spcPts val="0"/>
              </a:spcAft>
              <a:buClrTx/>
              <a:buSzTx/>
              <a:buFontTx/>
              <a:buNone/>
              <a:tabLst/>
              <a:defRPr/>
            </a:pPr>
            <a:r>
              <a:rPr kumimoji="0" lang="en-US" sz="800" b="0" i="0" u="none" strike="noStrike" kern="1200" cap="none" spc="0" normalizeH="0" baseline="0" noProof="0">
                <a:ln>
                  <a:noFill/>
                </a:ln>
                <a:solidFill>
                  <a:srgbClr val="333333"/>
                </a:solidFill>
                <a:effectLst/>
                <a:uLnTx/>
                <a:uFillTx/>
                <a:latin typeface="Century Gothic" panose="020B0502020202020204" pitchFamily="34" charset="0"/>
                <a:ea typeface="+mn-ea"/>
                <a:cs typeface="+mn-cs"/>
              </a:rPr>
              <a:t>New question in 2022</a:t>
            </a:r>
          </a:p>
        </p:txBody>
      </p:sp>
      <p:sp>
        <p:nvSpPr>
          <p:cNvPr id="10" name="Rectangle 9">
            <a:extLst>
              <a:ext uri="{FF2B5EF4-FFF2-40B4-BE49-F238E27FC236}">
                <a16:creationId xmlns:a16="http://schemas.microsoft.com/office/drawing/2014/main" id="{EA553863-F408-00E7-6BB0-9B5C85AF8908}"/>
              </a:ext>
            </a:extLst>
          </p:cNvPr>
          <p:cNvSpPr/>
          <p:nvPr/>
        </p:nvSpPr>
        <p:spPr>
          <a:xfrm>
            <a:off x="6602887" y="2738838"/>
            <a:ext cx="4488744" cy="31011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25495612-F48C-94B8-053D-95647E746A15}"/>
              </a:ext>
            </a:extLst>
          </p:cNvPr>
          <p:cNvSpPr/>
          <p:nvPr/>
        </p:nvSpPr>
        <p:spPr>
          <a:xfrm>
            <a:off x="4549204" y="3389326"/>
            <a:ext cx="5603865" cy="2215109"/>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5351495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A885D5A-CA72-904D-A32A-49CE37FE4063}"/>
              </a:ext>
            </a:extLst>
          </p:cNvPr>
          <p:cNvSpPr>
            <a:spLocks noGrp="1"/>
          </p:cNvSpPr>
          <p:nvPr>
            <p:ph type="title"/>
          </p:nvPr>
        </p:nvSpPr>
        <p:spPr>
          <a:xfrm>
            <a:off x="854699" y="1734347"/>
            <a:ext cx="4187371" cy="2390677"/>
          </a:xfrm>
        </p:spPr>
        <p:txBody>
          <a:bodyPr/>
          <a:lstStyle/>
          <a:p>
            <a:r>
              <a:rPr lang="en-US"/>
              <a:t>Interests In Learning More</a:t>
            </a:r>
          </a:p>
        </p:txBody>
      </p:sp>
      <p:sp>
        <p:nvSpPr>
          <p:cNvPr id="3" name="Slide Number Placeholder 2"/>
          <p:cNvSpPr>
            <a:spLocks noGrp="1"/>
          </p:cNvSpPr>
          <p:nvPr>
            <p:ph type="sldNum" sz="quarter"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D8D877B3-D348-4611-9BDB-C5374591D951}" type="slidenum">
              <a:rPr kumimoji="0" lang="en-US" sz="803" b="0" i="0" u="none" strike="noStrike" kern="1200" cap="none" spc="0" normalizeH="0" baseline="0" noProof="0" smtClean="0">
                <a:ln>
                  <a:noFill/>
                </a:ln>
                <a:solidFill>
                  <a:srgbClr val="FFFFFF"/>
                </a:solidFill>
                <a:effectLst/>
                <a:uLnTx/>
                <a:uFillTx/>
                <a:latin typeface="Century Gothic" panose="020B0502020202020204" pitchFamily="34" charset="0"/>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44</a:t>
            </a:fld>
            <a:endParaRPr kumimoji="0" lang="en-US" sz="803" b="0" i="0" u="none" strike="noStrike" kern="1200" cap="none" spc="0" normalizeH="0" baseline="0" noProof="0">
              <a:ln>
                <a:noFill/>
              </a:ln>
              <a:solidFill>
                <a:srgbClr val="FFFFFF"/>
              </a:solidFill>
              <a:effectLst/>
              <a:uLnTx/>
              <a:uFillTx/>
              <a:latin typeface="Century Gothic" panose="020B0502020202020204" pitchFamily="34" charset="0"/>
              <a:cs typeface="Arial" panose="020B0604020202020204" pitchFamily="34" charset="0"/>
            </a:endParaRPr>
          </a:p>
        </p:txBody>
      </p:sp>
      <p:graphicFrame>
        <p:nvGraphicFramePr>
          <p:cNvPr id="6" name="Chart 5"/>
          <p:cNvGraphicFramePr/>
          <p:nvPr>
            <p:extLst>
              <p:ext uri="{D42A27DB-BD31-4B8C-83A1-F6EECF244321}">
                <p14:modId xmlns:p14="http://schemas.microsoft.com/office/powerpoint/2010/main" val="1911050318"/>
              </p:ext>
            </p:extLst>
          </p:nvPr>
        </p:nvGraphicFramePr>
        <p:xfrm>
          <a:off x="4342956" y="551597"/>
          <a:ext cx="7429500" cy="6453220"/>
        </p:xfrm>
        <a:graphic>
          <a:graphicData uri="http://schemas.openxmlformats.org/drawingml/2006/chart">
            <c:chart xmlns:c="http://schemas.openxmlformats.org/drawingml/2006/chart" xmlns:r="http://schemas.openxmlformats.org/officeDocument/2006/relationships" r:id="rId3"/>
          </a:graphicData>
        </a:graphic>
      </p:graphicFrame>
      <p:sp>
        <p:nvSpPr>
          <p:cNvPr id="8" name="TextBox 7">
            <a:extLst>
              <a:ext uri="{FF2B5EF4-FFF2-40B4-BE49-F238E27FC236}">
                <a16:creationId xmlns:a16="http://schemas.microsoft.com/office/drawing/2014/main" id="{D0E680F2-41A1-BB4C-83A7-6C0348CF2227}"/>
              </a:ext>
            </a:extLst>
          </p:cNvPr>
          <p:cNvSpPr txBox="1"/>
          <p:nvPr/>
        </p:nvSpPr>
        <p:spPr>
          <a:xfrm>
            <a:off x="854699" y="3832636"/>
            <a:ext cx="3489738" cy="338554"/>
          </a:xfrm>
          <a:prstGeom prst="rect">
            <a:avLst/>
          </a:prstGeom>
          <a:noFill/>
        </p:spPr>
        <p:txBody>
          <a:bodyPr wrap="none" lIns="0" r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FF5A5A"/>
                </a:solidFill>
                <a:effectLst/>
                <a:uLnTx/>
                <a:uFillTx/>
                <a:latin typeface="Century Gothic" panose="020B0502020202020204" pitchFamily="34" charset="0"/>
                <a:ea typeface="+mn-ea"/>
                <a:cs typeface="+mn-cs"/>
              </a:rPr>
              <a:t>CLINICAL INFORMATICS/ANALYTICS</a:t>
            </a:r>
          </a:p>
        </p:txBody>
      </p:sp>
      <p:sp>
        <p:nvSpPr>
          <p:cNvPr id="9" name="TextBox 8">
            <a:extLst>
              <a:ext uri="{FF2B5EF4-FFF2-40B4-BE49-F238E27FC236}">
                <a16:creationId xmlns:a16="http://schemas.microsoft.com/office/drawing/2014/main" id="{8C234B45-E9FA-7841-AEA7-60E575C648A5}"/>
              </a:ext>
            </a:extLst>
          </p:cNvPr>
          <p:cNvSpPr txBox="1"/>
          <p:nvPr/>
        </p:nvSpPr>
        <p:spPr>
          <a:xfrm>
            <a:off x="854699" y="4408209"/>
            <a:ext cx="3180273" cy="1459438"/>
          </a:xfrm>
          <a:prstGeom prst="rect">
            <a:avLst/>
          </a:prstGeom>
          <a:noFill/>
        </p:spPr>
        <p:txBody>
          <a:bodyPr wrap="square" lIns="0" rIns="0" rtlCol="0">
            <a:spAutoFit/>
          </a:bodyPr>
          <a:lstStyle/>
          <a:p>
            <a:pPr marL="0" marR="0" lvl="0" indent="0" algn="l" defTabSz="914400" rtl="0" eaLnBrk="1" fontAlgn="auto" latinLnBrk="0" hangingPunct="1">
              <a:lnSpc>
                <a:spcPts val="1800"/>
              </a:lnSpc>
              <a:spcBef>
                <a:spcPts val="0"/>
              </a:spcBef>
              <a:spcAft>
                <a:spcPts val="0"/>
              </a:spcAft>
              <a:buClrTx/>
              <a:buSzTx/>
              <a:buFontTx/>
              <a:buNone/>
              <a:tabLst/>
              <a:defRPr/>
            </a:pPr>
            <a:r>
              <a:rPr kumimoji="0" lang="en-US" sz="1400" b="0" i="0" u="none" strike="noStrike" kern="1200" cap="none" spc="0" normalizeH="0" baseline="0" noProof="0">
                <a:ln>
                  <a:noFill/>
                </a:ln>
                <a:solidFill>
                  <a:srgbClr val="333333"/>
                </a:solidFill>
                <a:effectLst/>
                <a:uLnTx/>
                <a:uFillTx/>
                <a:latin typeface="Century Gothic" panose="020B0502020202020204" pitchFamily="34" charset="0"/>
                <a:ea typeface="+mn-ea"/>
                <a:cs typeface="+mn-cs"/>
              </a:rPr>
              <a:t>Clinical informatics (41%), Clinical analytics (33%) and Nursing informatics as a professional discipline (29%) were the top areas nurse </a:t>
            </a:r>
            <a:r>
              <a:rPr lang="en-US" sz="1400">
                <a:solidFill>
                  <a:schemeClr val="bg2"/>
                </a:solidFill>
                <a:latin typeface="Century Gothic" panose="020B0502020202020204" pitchFamily="34" charset="0"/>
              </a:rPr>
              <a:t>informaticists</a:t>
            </a:r>
            <a:r>
              <a:rPr kumimoji="0" lang="en-US" sz="1400" b="0" i="0" u="none" strike="noStrike" kern="1200" cap="none" spc="0" normalizeH="0" baseline="0" noProof="0">
                <a:ln>
                  <a:noFill/>
                </a:ln>
                <a:solidFill>
                  <a:srgbClr val="333333"/>
                </a:solidFill>
                <a:effectLst/>
                <a:uLnTx/>
                <a:uFillTx/>
                <a:latin typeface="Century Gothic" panose="020B0502020202020204" pitchFamily="34" charset="0"/>
                <a:ea typeface="+mn-ea"/>
                <a:cs typeface="+mn-cs"/>
              </a:rPr>
              <a:t> want to learn more about. </a:t>
            </a:r>
          </a:p>
        </p:txBody>
      </p:sp>
      <p:sp>
        <p:nvSpPr>
          <p:cNvPr id="2" name="TextBox 1">
            <a:extLst>
              <a:ext uri="{FF2B5EF4-FFF2-40B4-BE49-F238E27FC236}">
                <a16:creationId xmlns:a16="http://schemas.microsoft.com/office/drawing/2014/main" id="{9CC267B0-4BC5-4FCB-DCBE-AC984E0DE5FA}"/>
              </a:ext>
            </a:extLst>
          </p:cNvPr>
          <p:cNvSpPr txBox="1"/>
          <p:nvPr/>
        </p:nvSpPr>
        <p:spPr>
          <a:xfrm>
            <a:off x="7882702" y="6329122"/>
            <a:ext cx="1442273" cy="288220"/>
          </a:xfrm>
          <a:prstGeom prst="rect">
            <a:avLst/>
          </a:prstGeom>
          <a:noFill/>
        </p:spPr>
        <p:txBody>
          <a:bodyPr wrap="square" lIns="0" rIns="0" rtlCol="0">
            <a:spAutoFit/>
          </a:bodyPr>
          <a:lstStyle/>
          <a:p>
            <a:pPr marL="0" marR="0" lvl="0" indent="0" algn="l" defTabSz="914400" rtl="0" eaLnBrk="1" fontAlgn="auto" latinLnBrk="0" hangingPunct="1">
              <a:lnSpc>
                <a:spcPts val="1800"/>
              </a:lnSpc>
              <a:spcBef>
                <a:spcPts val="0"/>
              </a:spcBef>
              <a:spcAft>
                <a:spcPts val="0"/>
              </a:spcAft>
              <a:buClrTx/>
              <a:buSzTx/>
              <a:buFontTx/>
              <a:buNone/>
              <a:tabLst/>
              <a:defRPr/>
            </a:pPr>
            <a:r>
              <a:rPr kumimoji="0" lang="en-US" sz="800" b="0" i="0" u="none" strike="noStrike" kern="1200" cap="none" spc="0" normalizeH="0" baseline="0" noProof="0">
                <a:ln>
                  <a:noFill/>
                </a:ln>
                <a:solidFill>
                  <a:srgbClr val="333333"/>
                </a:solidFill>
                <a:effectLst/>
                <a:uLnTx/>
                <a:uFillTx/>
                <a:latin typeface="Century Gothic" panose="020B0502020202020204" pitchFamily="34" charset="0"/>
                <a:ea typeface="+mn-ea"/>
                <a:cs typeface="+mn-cs"/>
              </a:rPr>
              <a:t>‘Other’ 2%,</a:t>
            </a:r>
            <a:r>
              <a:rPr lang="en-US" sz="800">
                <a:solidFill>
                  <a:srgbClr val="333333"/>
                </a:solidFill>
                <a:latin typeface="Century Gothic" panose="020B0502020202020204" pitchFamily="34" charset="0"/>
              </a:rPr>
              <a:t> </a:t>
            </a:r>
            <a:r>
              <a:rPr kumimoji="0" lang="en-US" sz="800" b="0" i="0" u="none" strike="noStrike" kern="1200" cap="none" spc="0" normalizeH="0" baseline="0" noProof="0">
                <a:ln>
                  <a:noFill/>
                </a:ln>
                <a:solidFill>
                  <a:srgbClr val="333333"/>
                </a:solidFill>
                <a:effectLst/>
                <a:uLnTx/>
                <a:uFillTx/>
                <a:latin typeface="Century Gothic" panose="020B0502020202020204" pitchFamily="34" charset="0"/>
                <a:ea typeface="+mn-ea"/>
                <a:cs typeface="+mn-cs"/>
              </a:rPr>
              <a:t>not shown</a:t>
            </a:r>
          </a:p>
        </p:txBody>
      </p:sp>
      <p:sp>
        <p:nvSpPr>
          <p:cNvPr id="4" name="TextBox 3">
            <a:extLst>
              <a:ext uri="{FF2B5EF4-FFF2-40B4-BE49-F238E27FC236}">
                <a16:creationId xmlns:a16="http://schemas.microsoft.com/office/drawing/2014/main" id="{395E24BC-1506-08FC-C3BD-F87405120604}"/>
              </a:ext>
            </a:extLst>
          </p:cNvPr>
          <p:cNvSpPr txBox="1"/>
          <p:nvPr/>
        </p:nvSpPr>
        <p:spPr>
          <a:xfrm>
            <a:off x="7149276" y="6567902"/>
            <a:ext cx="2909123" cy="288220"/>
          </a:xfrm>
          <a:prstGeom prst="rect">
            <a:avLst/>
          </a:prstGeom>
          <a:noFill/>
        </p:spPr>
        <p:txBody>
          <a:bodyPr wrap="square" lIns="0" rIns="0" rtlCol="0">
            <a:spAutoFit/>
          </a:bodyPr>
          <a:lstStyle/>
          <a:p>
            <a:pPr marL="0" marR="0" lvl="0" indent="0" algn="l" defTabSz="914400" rtl="0" eaLnBrk="1" fontAlgn="auto" latinLnBrk="0" hangingPunct="1">
              <a:lnSpc>
                <a:spcPts val="1800"/>
              </a:lnSpc>
              <a:spcBef>
                <a:spcPts val="0"/>
              </a:spcBef>
              <a:spcAft>
                <a:spcPts val="0"/>
              </a:spcAft>
              <a:buClrTx/>
              <a:buSzTx/>
              <a:buFontTx/>
              <a:buNone/>
              <a:tabLst/>
              <a:defRPr/>
            </a:pPr>
            <a:r>
              <a:rPr lang="en-US" sz="800">
                <a:solidFill>
                  <a:srgbClr val="333333"/>
                </a:solidFill>
                <a:latin typeface="Century Gothic" panose="020B0502020202020204" pitchFamily="34" charset="0"/>
              </a:rPr>
              <a:t>Respondents were asked to select up to the 5 top areas</a:t>
            </a:r>
            <a:endParaRPr kumimoji="0" lang="en-US" sz="800" b="0" i="0" u="none" strike="noStrike" kern="1200" cap="none" spc="0" normalizeH="0" baseline="0" noProof="0">
              <a:ln>
                <a:noFill/>
              </a:ln>
              <a:solidFill>
                <a:srgbClr val="333333"/>
              </a:solidFill>
              <a:effectLst/>
              <a:uLnTx/>
              <a:uFillTx/>
              <a:latin typeface="Century Gothic" panose="020B0502020202020204" pitchFamily="34" charset="0"/>
              <a:ea typeface="+mn-ea"/>
              <a:cs typeface="+mn-cs"/>
            </a:endParaRPr>
          </a:p>
        </p:txBody>
      </p:sp>
      <p:sp>
        <p:nvSpPr>
          <p:cNvPr id="10" name="Rectangle 9">
            <a:extLst>
              <a:ext uri="{FF2B5EF4-FFF2-40B4-BE49-F238E27FC236}">
                <a16:creationId xmlns:a16="http://schemas.microsoft.com/office/drawing/2014/main" id="{631604DB-A5C6-34B1-8A02-DB7C463BF94C}"/>
              </a:ext>
            </a:extLst>
          </p:cNvPr>
          <p:cNvSpPr/>
          <p:nvPr/>
        </p:nvSpPr>
        <p:spPr>
          <a:xfrm>
            <a:off x="5878057" y="1976838"/>
            <a:ext cx="3996232" cy="570305"/>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368FDB30-B85B-1222-45C2-49EFB4FA2E12}"/>
              </a:ext>
            </a:extLst>
          </p:cNvPr>
          <p:cNvSpPr/>
          <p:nvPr/>
        </p:nvSpPr>
        <p:spPr>
          <a:xfrm>
            <a:off x="4446983" y="2887521"/>
            <a:ext cx="4748939" cy="384451"/>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AE4412AB-11B9-501F-8D54-03DAC7877DFC}"/>
              </a:ext>
            </a:extLst>
          </p:cNvPr>
          <p:cNvSpPr/>
          <p:nvPr/>
        </p:nvSpPr>
        <p:spPr>
          <a:xfrm>
            <a:off x="5366959" y="3454375"/>
            <a:ext cx="3513013" cy="960597"/>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8A4526D6-EABD-CA1E-E389-1FDACDC8E2D1}"/>
              </a:ext>
            </a:extLst>
          </p:cNvPr>
          <p:cNvSpPr/>
          <p:nvPr/>
        </p:nvSpPr>
        <p:spPr>
          <a:xfrm>
            <a:off x="4976667" y="5136350"/>
            <a:ext cx="3206353" cy="235769"/>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2655095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A885D5A-CA72-904D-A32A-49CE37FE4063}"/>
              </a:ext>
            </a:extLst>
          </p:cNvPr>
          <p:cNvSpPr>
            <a:spLocks noGrp="1"/>
          </p:cNvSpPr>
          <p:nvPr>
            <p:ph type="title"/>
          </p:nvPr>
        </p:nvSpPr>
        <p:spPr>
          <a:xfrm>
            <a:off x="1399035" y="3026553"/>
            <a:ext cx="3652722" cy="809323"/>
          </a:xfrm>
        </p:spPr>
        <p:txBody>
          <a:bodyPr/>
          <a:lstStyle/>
          <a:p>
            <a:r>
              <a:rPr lang="en-US">
                <a:latin typeface="Prometo Medium"/>
                <a:cs typeface="Prometo Medium"/>
              </a:rPr>
              <a:t>Key Highlights</a:t>
            </a:r>
            <a:endParaRPr lang="en-US">
              <a:cs typeface="Prometo Medium"/>
            </a:endParaRPr>
          </a:p>
        </p:txBody>
      </p:sp>
      <p:sp>
        <p:nvSpPr>
          <p:cNvPr id="3" name="Slide Number Placeholder 2"/>
          <p:cNvSpPr>
            <a:spLocks noGrp="1"/>
          </p:cNvSpPr>
          <p:nvPr>
            <p:ph type="sldNum" sz="quarter" idx="10"/>
          </p:nvPr>
        </p:nvSpPr>
        <p:spPr/>
        <p:txBody>
          <a:bodyPr/>
          <a:lstStyle/>
          <a:p>
            <a:fld id="{D8D877B3-D348-4611-9BDB-C5374591D951}" type="slidenum">
              <a:rPr lang="en-US" smtClean="0"/>
              <a:pPr/>
              <a:t>45</a:t>
            </a:fld>
            <a:endParaRPr lang="en-US"/>
          </a:p>
        </p:txBody>
      </p:sp>
      <p:sp>
        <p:nvSpPr>
          <p:cNvPr id="7" name="TextBox 6">
            <a:extLst>
              <a:ext uri="{FF2B5EF4-FFF2-40B4-BE49-F238E27FC236}">
                <a16:creationId xmlns:a16="http://schemas.microsoft.com/office/drawing/2014/main" id="{266A711E-F4D2-1BDA-F858-DDDF02979415}"/>
              </a:ext>
            </a:extLst>
          </p:cNvPr>
          <p:cNvSpPr txBox="1"/>
          <p:nvPr/>
        </p:nvSpPr>
        <p:spPr>
          <a:xfrm>
            <a:off x="6136967" y="2130322"/>
            <a:ext cx="4653935" cy="480131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p>
          <a:p>
            <a:endParaRPr lang="en-US"/>
          </a:p>
          <a:p>
            <a:pPr marL="285750" indent="-285750">
              <a:buFont typeface="Arial"/>
              <a:buChar char="•"/>
            </a:pPr>
            <a:r>
              <a:rPr lang="en-US"/>
              <a:t>Technology applications used are more digital health-focused including smart phones, wearables, and virtual health </a:t>
            </a:r>
          </a:p>
          <a:p>
            <a:endParaRPr lang="en-US"/>
          </a:p>
          <a:p>
            <a:pPr marL="285750" indent="-285750">
              <a:buFont typeface="Arial"/>
              <a:buChar char="•"/>
            </a:pPr>
            <a:r>
              <a:rPr lang="en-US"/>
              <a:t>New care models are being leveraged to deliver care – virtual/remote, intelligent, and interoperable</a:t>
            </a:r>
          </a:p>
          <a:p>
            <a:endParaRPr lang="en-US"/>
          </a:p>
          <a:p>
            <a:pPr marL="285750" indent="-285750">
              <a:buFont typeface="Arial"/>
              <a:buChar char="•"/>
            </a:pPr>
            <a:r>
              <a:rPr lang="en-US"/>
              <a:t>Nurses are curious in learning more about emerging technologies, innovation, digital health and interoperability</a:t>
            </a:r>
          </a:p>
          <a:p>
            <a:pPr marL="285750" indent="-285750">
              <a:buFont typeface="Arial"/>
              <a:buChar char="•"/>
            </a:pPr>
            <a:endParaRPr lang="en-US"/>
          </a:p>
        </p:txBody>
      </p:sp>
    </p:spTree>
    <p:extLst>
      <p:ext uri="{BB962C8B-B14F-4D97-AF65-F5344CB8AC3E}">
        <p14:creationId xmlns:p14="http://schemas.microsoft.com/office/powerpoint/2010/main" val="297025738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0B91C91-F1C8-434E-9F3B-B15A99D4B278}"/>
              </a:ext>
            </a:extLst>
          </p:cNvPr>
          <p:cNvSpPr/>
          <p:nvPr/>
        </p:nvSpPr>
        <p:spPr>
          <a:xfrm>
            <a:off x="287079" y="6220047"/>
            <a:ext cx="1669312" cy="542260"/>
          </a:xfrm>
          <a:prstGeom prst="rect">
            <a:avLst/>
          </a:prstGeom>
          <a:solidFill>
            <a:srgbClr val="1E22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CA872682-DA14-D041-A064-D9EB293A4BE3}"/>
              </a:ext>
            </a:extLst>
          </p:cNvPr>
          <p:cNvSpPr/>
          <p:nvPr/>
        </p:nvSpPr>
        <p:spPr>
          <a:xfrm>
            <a:off x="10451804" y="6220047"/>
            <a:ext cx="1669312" cy="542260"/>
          </a:xfrm>
          <a:prstGeom prst="rect">
            <a:avLst/>
          </a:prstGeom>
          <a:solidFill>
            <a:srgbClr val="1E22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0" name="Group 19">
            <a:extLst>
              <a:ext uri="{FF2B5EF4-FFF2-40B4-BE49-F238E27FC236}">
                <a16:creationId xmlns:a16="http://schemas.microsoft.com/office/drawing/2014/main" id="{B15ED1B1-E5A8-FA4E-B990-987BD713B384}"/>
              </a:ext>
            </a:extLst>
          </p:cNvPr>
          <p:cNvGrpSpPr/>
          <p:nvPr/>
        </p:nvGrpSpPr>
        <p:grpSpPr>
          <a:xfrm>
            <a:off x="10752013" y="10633"/>
            <a:ext cx="1439987" cy="6858000"/>
            <a:chOff x="1650797" y="10633"/>
            <a:chExt cx="1439987" cy="6858000"/>
          </a:xfrm>
        </p:grpSpPr>
        <p:pic>
          <p:nvPicPr>
            <p:cNvPr id="21" name="Picture Placeholder 4">
              <a:extLst>
                <a:ext uri="{FF2B5EF4-FFF2-40B4-BE49-F238E27FC236}">
                  <a16:creationId xmlns:a16="http://schemas.microsoft.com/office/drawing/2014/main" id="{299D73CA-A2E6-7A44-A68F-3D064F9FCA7B}"/>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7848" t="34591" r="58597"/>
            <a:stretch/>
          </p:blipFill>
          <p:spPr>
            <a:xfrm>
              <a:off x="1650797" y="4097799"/>
              <a:ext cx="1418909" cy="2770834"/>
            </a:xfrm>
            <a:prstGeom prst="rect">
              <a:avLst/>
            </a:prstGeom>
            <a:noFill/>
          </p:spPr>
        </p:pic>
        <p:pic>
          <p:nvPicPr>
            <p:cNvPr id="22" name="Picture Placeholder 4">
              <a:extLst>
                <a:ext uri="{FF2B5EF4-FFF2-40B4-BE49-F238E27FC236}">
                  <a16:creationId xmlns:a16="http://schemas.microsoft.com/office/drawing/2014/main" id="{A71C2BC1-4156-8E43-B54E-90999A9E2DF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7848" t="34591" r="58098"/>
            <a:stretch/>
          </p:blipFill>
          <p:spPr>
            <a:xfrm>
              <a:off x="1650797" y="1345455"/>
              <a:ext cx="1439987" cy="2770834"/>
            </a:xfrm>
            <a:prstGeom prst="rect">
              <a:avLst/>
            </a:prstGeom>
            <a:noFill/>
          </p:spPr>
        </p:pic>
        <p:pic>
          <p:nvPicPr>
            <p:cNvPr id="23" name="Picture Placeholder 4">
              <a:extLst>
                <a:ext uri="{FF2B5EF4-FFF2-40B4-BE49-F238E27FC236}">
                  <a16:creationId xmlns:a16="http://schemas.microsoft.com/office/drawing/2014/main" id="{22CF91D4-4B2D-574B-92FC-60E3600F5C0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7848" t="68147" r="58098"/>
            <a:stretch/>
          </p:blipFill>
          <p:spPr>
            <a:xfrm>
              <a:off x="1650797" y="10633"/>
              <a:ext cx="1439987" cy="1349350"/>
            </a:xfrm>
            <a:prstGeom prst="rect">
              <a:avLst/>
            </a:prstGeom>
            <a:noFill/>
          </p:spPr>
        </p:pic>
      </p:grpSp>
      <p:grpSp>
        <p:nvGrpSpPr>
          <p:cNvPr id="24" name="Group 23">
            <a:extLst>
              <a:ext uri="{FF2B5EF4-FFF2-40B4-BE49-F238E27FC236}">
                <a16:creationId xmlns:a16="http://schemas.microsoft.com/office/drawing/2014/main" id="{229878DD-B768-934C-AA5A-46893C2EA9E1}"/>
              </a:ext>
            </a:extLst>
          </p:cNvPr>
          <p:cNvGrpSpPr/>
          <p:nvPr/>
        </p:nvGrpSpPr>
        <p:grpSpPr>
          <a:xfrm>
            <a:off x="8391839" y="10633"/>
            <a:ext cx="2331719" cy="6858000"/>
            <a:chOff x="1650797" y="10633"/>
            <a:chExt cx="2331719" cy="6858000"/>
          </a:xfrm>
        </p:grpSpPr>
        <p:pic>
          <p:nvPicPr>
            <p:cNvPr id="25" name="Picture Placeholder 4">
              <a:extLst>
                <a:ext uri="{FF2B5EF4-FFF2-40B4-BE49-F238E27FC236}">
                  <a16:creationId xmlns:a16="http://schemas.microsoft.com/office/drawing/2014/main" id="{1BAC1E0A-0907-1A4D-9422-90F2149911E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7848" t="34591" r="37010"/>
            <a:stretch/>
          </p:blipFill>
          <p:spPr>
            <a:xfrm>
              <a:off x="1650797" y="4097799"/>
              <a:ext cx="2331719" cy="2770834"/>
            </a:xfrm>
            <a:prstGeom prst="rect">
              <a:avLst/>
            </a:prstGeom>
            <a:noFill/>
          </p:spPr>
        </p:pic>
        <p:pic>
          <p:nvPicPr>
            <p:cNvPr id="26" name="Picture Placeholder 4">
              <a:extLst>
                <a:ext uri="{FF2B5EF4-FFF2-40B4-BE49-F238E27FC236}">
                  <a16:creationId xmlns:a16="http://schemas.microsoft.com/office/drawing/2014/main" id="{E65B9CA3-2FDA-E442-915E-9C16ECDA1BE3}"/>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7848" t="34591" r="37010"/>
            <a:stretch/>
          </p:blipFill>
          <p:spPr>
            <a:xfrm>
              <a:off x="1650797" y="1345455"/>
              <a:ext cx="2331719" cy="2770834"/>
            </a:xfrm>
            <a:prstGeom prst="rect">
              <a:avLst/>
            </a:prstGeom>
            <a:noFill/>
          </p:spPr>
        </p:pic>
        <p:pic>
          <p:nvPicPr>
            <p:cNvPr id="27" name="Picture Placeholder 4">
              <a:extLst>
                <a:ext uri="{FF2B5EF4-FFF2-40B4-BE49-F238E27FC236}">
                  <a16:creationId xmlns:a16="http://schemas.microsoft.com/office/drawing/2014/main" id="{A524B5C4-0ADA-9345-9014-50D5F9DAAD72}"/>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7848" t="68147" r="37010"/>
            <a:stretch/>
          </p:blipFill>
          <p:spPr>
            <a:xfrm>
              <a:off x="1650797" y="10633"/>
              <a:ext cx="2331719" cy="1349350"/>
            </a:xfrm>
            <a:prstGeom prst="rect">
              <a:avLst/>
            </a:prstGeom>
            <a:noFill/>
          </p:spPr>
        </p:pic>
      </p:grpSp>
      <p:grpSp>
        <p:nvGrpSpPr>
          <p:cNvPr id="5" name="Group 4">
            <a:extLst>
              <a:ext uri="{FF2B5EF4-FFF2-40B4-BE49-F238E27FC236}">
                <a16:creationId xmlns:a16="http://schemas.microsoft.com/office/drawing/2014/main" id="{771D0EE8-6CA4-E442-8E7A-5149D9099E5E}"/>
              </a:ext>
            </a:extLst>
          </p:cNvPr>
          <p:cNvGrpSpPr/>
          <p:nvPr/>
        </p:nvGrpSpPr>
        <p:grpSpPr>
          <a:xfrm>
            <a:off x="1650797" y="10633"/>
            <a:ext cx="2331719" cy="6858000"/>
            <a:chOff x="1650797" y="10633"/>
            <a:chExt cx="2331719" cy="6858000"/>
          </a:xfrm>
        </p:grpSpPr>
        <p:pic>
          <p:nvPicPr>
            <p:cNvPr id="13" name="Picture Placeholder 4">
              <a:extLst>
                <a:ext uri="{FF2B5EF4-FFF2-40B4-BE49-F238E27FC236}">
                  <a16:creationId xmlns:a16="http://schemas.microsoft.com/office/drawing/2014/main" id="{E9D235FA-A84C-D646-9627-308AEFCB1F5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7848" t="34591" r="37010"/>
            <a:stretch/>
          </p:blipFill>
          <p:spPr>
            <a:xfrm>
              <a:off x="1650797" y="4097799"/>
              <a:ext cx="2331719" cy="2770834"/>
            </a:xfrm>
            <a:prstGeom prst="rect">
              <a:avLst/>
            </a:prstGeom>
            <a:noFill/>
          </p:spPr>
        </p:pic>
        <p:pic>
          <p:nvPicPr>
            <p:cNvPr id="14" name="Picture Placeholder 4">
              <a:extLst>
                <a:ext uri="{FF2B5EF4-FFF2-40B4-BE49-F238E27FC236}">
                  <a16:creationId xmlns:a16="http://schemas.microsoft.com/office/drawing/2014/main" id="{45222D79-89AF-EE42-BA83-7E6D13E00DE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7848" t="34591" r="37010"/>
            <a:stretch/>
          </p:blipFill>
          <p:spPr>
            <a:xfrm>
              <a:off x="1650797" y="1345455"/>
              <a:ext cx="2331719" cy="2770834"/>
            </a:xfrm>
            <a:prstGeom prst="rect">
              <a:avLst/>
            </a:prstGeom>
            <a:noFill/>
          </p:spPr>
        </p:pic>
        <p:pic>
          <p:nvPicPr>
            <p:cNvPr id="15" name="Picture Placeholder 4">
              <a:extLst>
                <a:ext uri="{FF2B5EF4-FFF2-40B4-BE49-F238E27FC236}">
                  <a16:creationId xmlns:a16="http://schemas.microsoft.com/office/drawing/2014/main" id="{B207D0BE-F6D3-A740-B4E7-273D5B55138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7848" t="68147" r="37010"/>
            <a:stretch/>
          </p:blipFill>
          <p:spPr>
            <a:xfrm>
              <a:off x="1650797" y="10633"/>
              <a:ext cx="2331719" cy="1349350"/>
            </a:xfrm>
            <a:prstGeom prst="rect">
              <a:avLst/>
            </a:prstGeom>
            <a:noFill/>
          </p:spPr>
        </p:pic>
      </p:grpSp>
      <p:sp>
        <p:nvSpPr>
          <p:cNvPr id="2" name="Oval 1">
            <a:extLst>
              <a:ext uri="{FF2B5EF4-FFF2-40B4-BE49-F238E27FC236}">
                <a16:creationId xmlns:a16="http://schemas.microsoft.com/office/drawing/2014/main" id="{05958384-DE00-AF43-9E00-9814BC223DB7}"/>
              </a:ext>
            </a:extLst>
          </p:cNvPr>
          <p:cNvSpPr/>
          <p:nvPr/>
        </p:nvSpPr>
        <p:spPr>
          <a:xfrm>
            <a:off x="1873016" y="-663864"/>
            <a:ext cx="8578788" cy="8578788"/>
          </a:xfrm>
          <a:prstGeom prst="ellipse">
            <a:avLst/>
          </a:prstGeom>
          <a:solidFill>
            <a:srgbClr val="1E22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6">
            <a:extLst>
              <a:ext uri="{FF2B5EF4-FFF2-40B4-BE49-F238E27FC236}">
                <a16:creationId xmlns:a16="http://schemas.microsoft.com/office/drawing/2014/main" id="{E13BDEFF-F01B-BA4B-B2E7-D1118058303B}"/>
              </a:ext>
            </a:extLst>
          </p:cNvPr>
          <p:cNvSpPr>
            <a:spLocks noGrp="1"/>
          </p:cNvSpPr>
          <p:nvPr>
            <p:ph type="title"/>
          </p:nvPr>
        </p:nvSpPr>
        <p:spPr>
          <a:xfrm>
            <a:off x="1401288" y="2733809"/>
            <a:ext cx="9050516" cy="1783443"/>
          </a:xfrm>
        </p:spPr>
        <p:txBody>
          <a:bodyPr lIns="457200" tIns="0" rIns="457200" anchor="ctr"/>
          <a:lstStyle/>
          <a:p>
            <a:pPr algn="ctr"/>
            <a:r>
              <a:rPr lang="en-US" sz="7200">
                <a:solidFill>
                  <a:srgbClr val="FFFFFF"/>
                </a:solidFill>
              </a:rPr>
              <a:t>Focus: </a:t>
            </a:r>
            <a:br>
              <a:rPr lang="en-US" sz="7200">
                <a:solidFill>
                  <a:srgbClr val="FFFFFF"/>
                </a:solidFill>
              </a:rPr>
            </a:br>
            <a:r>
              <a:rPr lang="en-US" sz="7200">
                <a:solidFill>
                  <a:srgbClr val="FFFFFF"/>
                </a:solidFill>
              </a:rPr>
              <a:t>Nursing Informatics Workplaces</a:t>
            </a:r>
          </a:p>
        </p:txBody>
      </p:sp>
      <p:grpSp>
        <p:nvGrpSpPr>
          <p:cNvPr id="16" name="Group 15">
            <a:extLst>
              <a:ext uri="{FF2B5EF4-FFF2-40B4-BE49-F238E27FC236}">
                <a16:creationId xmlns:a16="http://schemas.microsoft.com/office/drawing/2014/main" id="{E8E6D081-9F02-644F-8A86-DDF3E5542BE8}"/>
              </a:ext>
            </a:extLst>
          </p:cNvPr>
          <p:cNvGrpSpPr/>
          <p:nvPr/>
        </p:nvGrpSpPr>
        <p:grpSpPr>
          <a:xfrm>
            <a:off x="0" y="10633"/>
            <a:ext cx="1611456" cy="6858000"/>
            <a:chOff x="2371060" y="10633"/>
            <a:chExt cx="1611456" cy="6858000"/>
          </a:xfrm>
        </p:grpSpPr>
        <p:pic>
          <p:nvPicPr>
            <p:cNvPr id="17" name="Picture Placeholder 4">
              <a:extLst>
                <a:ext uri="{FF2B5EF4-FFF2-40B4-BE49-F238E27FC236}">
                  <a16:creationId xmlns:a16="http://schemas.microsoft.com/office/drawing/2014/main" id="{97CF828B-39D8-7942-A5E0-C908A6D010D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4881" t="34591" r="37010"/>
            <a:stretch/>
          </p:blipFill>
          <p:spPr>
            <a:xfrm>
              <a:off x="2371060" y="4097799"/>
              <a:ext cx="1611456" cy="2770834"/>
            </a:xfrm>
            <a:prstGeom prst="rect">
              <a:avLst/>
            </a:prstGeom>
            <a:noFill/>
          </p:spPr>
        </p:pic>
        <p:pic>
          <p:nvPicPr>
            <p:cNvPr id="18" name="Picture Placeholder 4">
              <a:extLst>
                <a:ext uri="{FF2B5EF4-FFF2-40B4-BE49-F238E27FC236}">
                  <a16:creationId xmlns:a16="http://schemas.microsoft.com/office/drawing/2014/main" id="{187C1FE0-F7A4-E242-BB3D-D9E897C272E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4881" t="34591" r="37010"/>
            <a:stretch/>
          </p:blipFill>
          <p:spPr>
            <a:xfrm>
              <a:off x="2371060" y="1345455"/>
              <a:ext cx="1611456" cy="2770834"/>
            </a:xfrm>
            <a:prstGeom prst="rect">
              <a:avLst/>
            </a:prstGeom>
            <a:noFill/>
          </p:spPr>
        </p:pic>
        <p:pic>
          <p:nvPicPr>
            <p:cNvPr id="19" name="Picture Placeholder 4">
              <a:extLst>
                <a:ext uri="{FF2B5EF4-FFF2-40B4-BE49-F238E27FC236}">
                  <a16:creationId xmlns:a16="http://schemas.microsoft.com/office/drawing/2014/main" id="{63EB2BD3-B093-7845-9673-F03B3F1871A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4881" t="68147" r="37010"/>
            <a:stretch/>
          </p:blipFill>
          <p:spPr>
            <a:xfrm>
              <a:off x="2371060" y="10633"/>
              <a:ext cx="1611456" cy="1349350"/>
            </a:xfrm>
            <a:prstGeom prst="rect">
              <a:avLst/>
            </a:prstGeom>
            <a:noFill/>
          </p:spPr>
        </p:pic>
      </p:grpSp>
      <p:grpSp>
        <p:nvGrpSpPr>
          <p:cNvPr id="3" name="Group 2">
            <a:extLst>
              <a:ext uri="{FF2B5EF4-FFF2-40B4-BE49-F238E27FC236}">
                <a16:creationId xmlns:a16="http://schemas.microsoft.com/office/drawing/2014/main" id="{54C3A8D3-5F65-0E41-9074-0D4007937608}"/>
              </a:ext>
            </a:extLst>
          </p:cNvPr>
          <p:cNvGrpSpPr/>
          <p:nvPr/>
        </p:nvGrpSpPr>
        <p:grpSpPr>
          <a:xfrm>
            <a:off x="5294450" y="6188662"/>
            <a:ext cx="1378271" cy="643459"/>
            <a:chOff x="261430" y="6188662"/>
            <a:chExt cx="1378271" cy="643459"/>
          </a:xfrm>
        </p:grpSpPr>
        <p:pic>
          <p:nvPicPr>
            <p:cNvPr id="29" name="Picture 28">
              <a:extLst>
                <a:ext uri="{FF2B5EF4-FFF2-40B4-BE49-F238E27FC236}">
                  <a16:creationId xmlns:a16="http://schemas.microsoft.com/office/drawing/2014/main" id="{A74D111D-BA7B-0F45-9B47-555311211FA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1430" y="6188662"/>
              <a:ext cx="1378271" cy="643459"/>
            </a:xfrm>
            <a:prstGeom prst="rect">
              <a:avLst/>
            </a:prstGeom>
          </p:spPr>
        </p:pic>
        <p:pic>
          <p:nvPicPr>
            <p:cNvPr id="30" name="Picture 29">
              <a:extLst>
                <a:ext uri="{FF2B5EF4-FFF2-40B4-BE49-F238E27FC236}">
                  <a16:creationId xmlns:a16="http://schemas.microsoft.com/office/drawing/2014/main" id="{6EA4F826-00C4-B24B-B263-74F66AF78E6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9866"/>
            <a:stretch/>
          </p:blipFill>
          <p:spPr>
            <a:xfrm>
              <a:off x="810883" y="6188663"/>
              <a:ext cx="828818" cy="643457"/>
            </a:xfrm>
            <a:prstGeom prst="rect">
              <a:avLst/>
            </a:prstGeom>
          </p:spPr>
        </p:pic>
      </p:grpSp>
      <p:sp>
        <p:nvSpPr>
          <p:cNvPr id="33" name="Oval 32">
            <a:extLst>
              <a:ext uri="{FF2B5EF4-FFF2-40B4-BE49-F238E27FC236}">
                <a16:creationId xmlns:a16="http://schemas.microsoft.com/office/drawing/2014/main" id="{78615911-F4EE-8B4F-9188-C4BDD198939A}"/>
              </a:ext>
            </a:extLst>
          </p:cNvPr>
          <p:cNvSpPr/>
          <p:nvPr/>
        </p:nvSpPr>
        <p:spPr>
          <a:xfrm>
            <a:off x="11425930" y="6321878"/>
            <a:ext cx="370114" cy="37011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Slide Number Placeholder 3">
            <a:extLst>
              <a:ext uri="{FF2B5EF4-FFF2-40B4-BE49-F238E27FC236}">
                <a16:creationId xmlns:a16="http://schemas.microsoft.com/office/drawing/2014/main" id="{AD32F7D9-4369-F049-A2C1-18EB47D2C7A7}"/>
              </a:ext>
            </a:extLst>
          </p:cNvPr>
          <p:cNvSpPr>
            <a:spLocks noGrp="1"/>
          </p:cNvSpPr>
          <p:nvPr>
            <p:ph type="sldNum" sz="quarter" idx="4"/>
          </p:nvPr>
        </p:nvSpPr>
        <p:spPr>
          <a:xfrm>
            <a:off x="11360517" y="6390178"/>
            <a:ext cx="513735" cy="227164"/>
          </a:xfrm>
          <a:noFill/>
          <a:ln>
            <a:noFill/>
          </a:ln>
        </p:spPr>
        <p:txBody>
          <a:bodyPr>
            <a:normAutofit/>
          </a:bodyPr>
          <a:lstStyle/>
          <a:p>
            <a:fld id="{2F8AF2E6-64A8-0F46-AF27-0A96D82A033B}" type="slidenum">
              <a:rPr lang="en-US" smtClean="0"/>
              <a:t>46</a:t>
            </a:fld>
            <a:endParaRPr lang="en-US"/>
          </a:p>
        </p:txBody>
      </p:sp>
    </p:spTree>
    <p:extLst>
      <p:ext uri="{BB962C8B-B14F-4D97-AF65-F5344CB8AC3E}">
        <p14:creationId xmlns:p14="http://schemas.microsoft.com/office/powerpoint/2010/main" val="111650206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A885D5A-CA72-904D-A32A-49CE37FE4063}"/>
              </a:ext>
            </a:extLst>
          </p:cNvPr>
          <p:cNvSpPr>
            <a:spLocks noGrp="1"/>
          </p:cNvSpPr>
          <p:nvPr>
            <p:ph type="title"/>
          </p:nvPr>
        </p:nvSpPr>
        <p:spPr>
          <a:xfrm>
            <a:off x="833433" y="2008616"/>
            <a:ext cx="4187371" cy="2390677"/>
          </a:xfrm>
        </p:spPr>
        <p:txBody>
          <a:bodyPr/>
          <a:lstStyle/>
          <a:p>
            <a:r>
              <a:rPr lang="en-US"/>
              <a:t>Primary Workplace</a:t>
            </a:r>
          </a:p>
        </p:txBody>
      </p:sp>
      <p:sp>
        <p:nvSpPr>
          <p:cNvPr id="3" name="Slide Number Placeholder 2"/>
          <p:cNvSpPr>
            <a:spLocks noGrp="1"/>
          </p:cNvSpPr>
          <p:nvPr>
            <p:ph type="sldNum" sz="quarter"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D8D877B3-D348-4611-9BDB-C5374591D951}" type="slidenum">
              <a:rPr kumimoji="0" lang="en-US" sz="803" b="0" i="0" u="none" strike="noStrike" kern="1200" cap="none" spc="0" normalizeH="0" baseline="0" noProof="0" smtClean="0">
                <a:ln>
                  <a:noFill/>
                </a:ln>
                <a:solidFill>
                  <a:srgbClr val="FFFFFF"/>
                </a:solidFill>
                <a:effectLst/>
                <a:uLnTx/>
                <a:uFillTx/>
                <a:latin typeface="Century Gothic" panose="020B0502020202020204" pitchFamily="34" charset="0"/>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47</a:t>
            </a:fld>
            <a:endParaRPr kumimoji="0" lang="en-US" sz="803" b="0" i="0" u="none" strike="noStrike" kern="1200" cap="none" spc="0" normalizeH="0" baseline="0" noProof="0">
              <a:ln>
                <a:noFill/>
              </a:ln>
              <a:solidFill>
                <a:srgbClr val="FFFFFF"/>
              </a:solidFill>
              <a:effectLst/>
              <a:uLnTx/>
              <a:uFillTx/>
              <a:latin typeface="Century Gothic" panose="020B0502020202020204" pitchFamily="34" charset="0"/>
              <a:cs typeface="Arial" panose="020B0604020202020204" pitchFamily="34" charset="0"/>
            </a:endParaRPr>
          </a:p>
        </p:txBody>
      </p:sp>
      <p:graphicFrame>
        <p:nvGraphicFramePr>
          <p:cNvPr id="6" name="Chart 5"/>
          <p:cNvGraphicFramePr/>
          <p:nvPr/>
        </p:nvGraphicFramePr>
        <p:xfrm>
          <a:off x="4803460" y="1166970"/>
          <a:ext cx="6984152" cy="5545014"/>
        </p:xfrm>
        <a:graphic>
          <a:graphicData uri="http://schemas.openxmlformats.org/drawingml/2006/chart">
            <c:chart xmlns:c="http://schemas.openxmlformats.org/drawingml/2006/chart" xmlns:r="http://schemas.openxmlformats.org/officeDocument/2006/relationships" r:id="rId3"/>
          </a:graphicData>
        </a:graphic>
      </p:graphicFrame>
      <p:sp>
        <p:nvSpPr>
          <p:cNvPr id="8" name="TextBox 7">
            <a:extLst>
              <a:ext uri="{FF2B5EF4-FFF2-40B4-BE49-F238E27FC236}">
                <a16:creationId xmlns:a16="http://schemas.microsoft.com/office/drawing/2014/main" id="{D0E680F2-41A1-BB4C-83A7-6C0348CF2227}"/>
              </a:ext>
            </a:extLst>
          </p:cNvPr>
          <p:cNvSpPr txBox="1"/>
          <p:nvPr/>
        </p:nvSpPr>
        <p:spPr>
          <a:xfrm>
            <a:off x="854699" y="4151732"/>
            <a:ext cx="3446456" cy="338554"/>
          </a:xfrm>
          <a:prstGeom prst="rect">
            <a:avLst/>
          </a:prstGeom>
          <a:noFill/>
        </p:spPr>
        <p:txBody>
          <a:bodyPr wrap="none" lIns="0" r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FF5A5A"/>
                </a:solidFill>
                <a:effectLst/>
                <a:uLnTx/>
                <a:uFillTx/>
                <a:latin typeface="Century Gothic" panose="020B0502020202020204" pitchFamily="34" charset="0"/>
                <a:ea typeface="+mn-ea"/>
                <a:cs typeface="+mn-cs"/>
              </a:rPr>
              <a:t>WORKPLACE REMAINS CONSISTENT</a:t>
            </a:r>
          </a:p>
        </p:txBody>
      </p:sp>
      <p:sp>
        <p:nvSpPr>
          <p:cNvPr id="9" name="TextBox 8">
            <a:extLst>
              <a:ext uri="{FF2B5EF4-FFF2-40B4-BE49-F238E27FC236}">
                <a16:creationId xmlns:a16="http://schemas.microsoft.com/office/drawing/2014/main" id="{8C234B45-E9FA-7841-AEA7-60E575C648A5}"/>
              </a:ext>
            </a:extLst>
          </p:cNvPr>
          <p:cNvSpPr txBox="1"/>
          <p:nvPr/>
        </p:nvSpPr>
        <p:spPr>
          <a:xfrm>
            <a:off x="854699" y="4771762"/>
            <a:ext cx="3180273" cy="784830"/>
          </a:xfrm>
          <a:prstGeom prst="rect">
            <a:avLst/>
          </a:prstGeom>
          <a:noFill/>
        </p:spPr>
        <p:txBody>
          <a:bodyPr wrap="square" lIns="0" rIns="0" rtlCol="0">
            <a:spAutoFit/>
          </a:bodyPr>
          <a:lstStyle/>
          <a:p>
            <a:pPr marL="0" marR="0" lvl="0" indent="0" algn="l" defTabSz="914400" rtl="0" eaLnBrk="1" fontAlgn="auto" latinLnBrk="0" hangingPunct="1">
              <a:lnSpc>
                <a:spcPts val="1800"/>
              </a:lnSpc>
              <a:spcBef>
                <a:spcPts val="0"/>
              </a:spcBef>
              <a:spcAft>
                <a:spcPts val="0"/>
              </a:spcAft>
              <a:buClrTx/>
              <a:buSzTx/>
              <a:buFontTx/>
              <a:buNone/>
              <a:tabLst/>
              <a:defRPr/>
            </a:pPr>
            <a:r>
              <a:rPr kumimoji="0" lang="en-US" sz="1400" b="0" i="0" u="none" strike="noStrike" kern="1200" cap="none" spc="0" normalizeH="0" baseline="0" noProof="0">
                <a:ln>
                  <a:noFill/>
                </a:ln>
                <a:solidFill>
                  <a:srgbClr val="333333"/>
                </a:solidFill>
                <a:effectLst/>
                <a:uLnTx/>
                <a:uFillTx/>
                <a:latin typeface="Century Gothic" panose="020B0502020202020204" pitchFamily="34" charset="0"/>
                <a:ea typeface="+mn-ea"/>
                <a:cs typeface="+mn-cs"/>
              </a:rPr>
              <a:t>Hospitals and health systems (62%) remain the most common primary workplace for nurse informaticists.</a:t>
            </a:r>
          </a:p>
        </p:txBody>
      </p:sp>
      <p:sp>
        <p:nvSpPr>
          <p:cNvPr id="2" name="TextBox 1">
            <a:extLst>
              <a:ext uri="{FF2B5EF4-FFF2-40B4-BE49-F238E27FC236}">
                <a16:creationId xmlns:a16="http://schemas.microsoft.com/office/drawing/2014/main" id="{60B16A1C-4D38-8207-AED0-C752ADCB4FC1}"/>
              </a:ext>
            </a:extLst>
          </p:cNvPr>
          <p:cNvSpPr txBox="1"/>
          <p:nvPr/>
        </p:nvSpPr>
        <p:spPr>
          <a:xfrm>
            <a:off x="7531322" y="6246068"/>
            <a:ext cx="2774728" cy="288220"/>
          </a:xfrm>
          <a:prstGeom prst="rect">
            <a:avLst/>
          </a:prstGeom>
          <a:noFill/>
        </p:spPr>
        <p:txBody>
          <a:bodyPr wrap="square" lIns="0" rIns="0" rtlCol="0">
            <a:spAutoFit/>
          </a:bodyPr>
          <a:lstStyle/>
          <a:p>
            <a:pPr marL="0" marR="0" lvl="0" indent="0" algn="l" defTabSz="914400" rtl="0" eaLnBrk="1" fontAlgn="auto" latinLnBrk="0" hangingPunct="1">
              <a:lnSpc>
                <a:spcPts val="1800"/>
              </a:lnSpc>
              <a:spcBef>
                <a:spcPts val="0"/>
              </a:spcBef>
              <a:spcAft>
                <a:spcPts val="0"/>
              </a:spcAft>
              <a:buClrTx/>
              <a:buSzTx/>
              <a:buFontTx/>
              <a:buNone/>
              <a:tabLst/>
              <a:defRPr/>
            </a:pPr>
            <a:r>
              <a:rPr kumimoji="0" lang="en-US" sz="800" b="0" i="0" u="none" strike="noStrike" kern="1200" cap="none" spc="0" normalizeH="0" baseline="0" noProof="0">
                <a:ln>
                  <a:noFill/>
                </a:ln>
                <a:solidFill>
                  <a:srgbClr val="333333"/>
                </a:solidFill>
                <a:effectLst/>
                <a:uLnTx/>
                <a:uFillTx/>
                <a:latin typeface="Century Gothic" panose="020B0502020202020204" pitchFamily="34" charset="0"/>
                <a:ea typeface="+mn-ea"/>
                <a:cs typeface="+mn-cs"/>
              </a:rPr>
              <a:t>Worksites under 3% incidence, not shown</a:t>
            </a:r>
          </a:p>
        </p:txBody>
      </p:sp>
    </p:spTree>
    <p:extLst>
      <p:ext uri="{BB962C8B-B14F-4D97-AF65-F5344CB8AC3E}">
        <p14:creationId xmlns:p14="http://schemas.microsoft.com/office/powerpoint/2010/main" val="40132732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A885D5A-CA72-904D-A32A-49CE37FE4063}"/>
              </a:ext>
            </a:extLst>
          </p:cNvPr>
          <p:cNvSpPr>
            <a:spLocks noGrp="1"/>
          </p:cNvSpPr>
          <p:nvPr>
            <p:ph type="title"/>
          </p:nvPr>
        </p:nvSpPr>
        <p:spPr>
          <a:xfrm>
            <a:off x="833433" y="2008616"/>
            <a:ext cx="4187371" cy="2390677"/>
          </a:xfrm>
        </p:spPr>
        <p:txBody>
          <a:bodyPr/>
          <a:lstStyle/>
          <a:p>
            <a:r>
              <a:rPr lang="en-US"/>
              <a:t>Magnet Status</a:t>
            </a:r>
          </a:p>
        </p:txBody>
      </p:sp>
      <p:sp>
        <p:nvSpPr>
          <p:cNvPr id="3" name="Slide Number Placeholder 2"/>
          <p:cNvSpPr>
            <a:spLocks noGrp="1"/>
          </p:cNvSpPr>
          <p:nvPr>
            <p:ph type="sldNum" sz="quarter" idx="10"/>
          </p:nvPr>
        </p:nvSpPr>
        <p:spPr/>
        <p:txBody>
          <a:bodyPr/>
          <a:lstStyle/>
          <a:p>
            <a:fld id="{D8D877B3-D348-4611-9BDB-C5374591D951}" type="slidenum">
              <a:rPr lang="en-US" smtClean="0"/>
              <a:pPr/>
              <a:t>48</a:t>
            </a:fld>
            <a:endParaRPr lang="en-US"/>
          </a:p>
        </p:txBody>
      </p:sp>
      <p:graphicFrame>
        <p:nvGraphicFramePr>
          <p:cNvPr id="6" name="Chart 5"/>
          <p:cNvGraphicFramePr/>
          <p:nvPr>
            <p:extLst>
              <p:ext uri="{D42A27DB-BD31-4B8C-83A1-F6EECF244321}">
                <p14:modId xmlns:p14="http://schemas.microsoft.com/office/powerpoint/2010/main" val="2747010001"/>
              </p:ext>
            </p:extLst>
          </p:nvPr>
        </p:nvGraphicFramePr>
        <p:xfrm>
          <a:off x="5093171" y="1148863"/>
          <a:ext cx="6014441" cy="5545014"/>
        </p:xfrm>
        <a:graphic>
          <a:graphicData uri="http://schemas.openxmlformats.org/drawingml/2006/chart">
            <c:chart xmlns:c="http://schemas.openxmlformats.org/drawingml/2006/chart" xmlns:r="http://schemas.openxmlformats.org/officeDocument/2006/relationships" r:id="rId3"/>
          </a:graphicData>
        </a:graphic>
      </p:graphicFrame>
      <p:sp>
        <p:nvSpPr>
          <p:cNvPr id="8" name="TextBox 7">
            <a:extLst>
              <a:ext uri="{FF2B5EF4-FFF2-40B4-BE49-F238E27FC236}">
                <a16:creationId xmlns:a16="http://schemas.microsoft.com/office/drawing/2014/main" id="{D0E680F2-41A1-BB4C-83A7-6C0348CF2227}"/>
              </a:ext>
            </a:extLst>
          </p:cNvPr>
          <p:cNvSpPr txBox="1"/>
          <p:nvPr/>
        </p:nvSpPr>
        <p:spPr>
          <a:xfrm>
            <a:off x="833433" y="3921370"/>
            <a:ext cx="3364704" cy="584775"/>
          </a:xfrm>
          <a:prstGeom prst="rect">
            <a:avLst/>
          </a:prstGeom>
          <a:noFill/>
        </p:spPr>
        <p:txBody>
          <a:bodyPr wrap="square" lIns="0" rIns="0" rtlCol="0">
            <a:spAutoFit/>
          </a:bodyPr>
          <a:lstStyle/>
          <a:p>
            <a:r>
              <a:rPr lang="en-US" sz="1600">
                <a:solidFill>
                  <a:srgbClr val="FF5A5A"/>
                </a:solidFill>
                <a:latin typeface="Century Gothic" panose="020B0502020202020204" pitchFamily="34" charset="0"/>
              </a:rPr>
              <a:t>MAGNET STATUS CONTINUES TO BE MORE COMMON</a:t>
            </a:r>
          </a:p>
        </p:txBody>
      </p:sp>
      <p:sp>
        <p:nvSpPr>
          <p:cNvPr id="9" name="TextBox 8">
            <a:extLst>
              <a:ext uri="{FF2B5EF4-FFF2-40B4-BE49-F238E27FC236}">
                <a16:creationId xmlns:a16="http://schemas.microsoft.com/office/drawing/2014/main" id="{8C234B45-E9FA-7841-AEA7-60E575C648A5}"/>
              </a:ext>
            </a:extLst>
          </p:cNvPr>
          <p:cNvSpPr txBox="1"/>
          <p:nvPr/>
        </p:nvSpPr>
        <p:spPr>
          <a:xfrm>
            <a:off x="833433" y="4655647"/>
            <a:ext cx="3180273" cy="997774"/>
          </a:xfrm>
          <a:prstGeom prst="rect">
            <a:avLst/>
          </a:prstGeom>
          <a:noFill/>
        </p:spPr>
        <p:txBody>
          <a:bodyPr wrap="square" lIns="0" rIns="0" rtlCol="0">
            <a:spAutoFit/>
          </a:bodyPr>
          <a:lstStyle/>
          <a:p>
            <a:pPr>
              <a:lnSpc>
                <a:spcPts val="1800"/>
              </a:lnSpc>
            </a:pPr>
            <a:r>
              <a:rPr lang="en-US" sz="1400">
                <a:solidFill>
                  <a:schemeClr val="bg2"/>
                </a:solidFill>
                <a:latin typeface="Century Gothic" panose="020B0502020202020204" pitchFamily="34" charset="0"/>
              </a:rPr>
              <a:t>Over 6-in-10 work in health systems with at least one hospital designated with Magnet Status, increasing by 24% since 2014.</a:t>
            </a:r>
          </a:p>
        </p:txBody>
      </p:sp>
    </p:spTree>
    <p:extLst>
      <p:ext uri="{BB962C8B-B14F-4D97-AF65-F5344CB8AC3E}">
        <p14:creationId xmlns:p14="http://schemas.microsoft.com/office/powerpoint/2010/main" val="357251563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A885D5A-CA72-904D-A32A-49CE37FE4063}"/>
              </a:ext>
            </a:extLst>
          </p:cNvPr>
          <p:cNvSpPr>
            <a:spLocks noGrp="1"/>
          </p:cNvSpPr>
          <p:nvPr>
            <p:ph type="title"/>
          </p:nvPr>
        </p:nvSpPr>
        <p:spPr>
          <a:xfrm>
            <a:off x="833433" y="2008616"/>
            <a:ext cx="4187371" cy="2390677"/>
          </a:xfrm>
        </p:spPr>
        <p:txBody>
          <a:bodyPr/>
          <a:lstStyle/>
          <a:p>
            <a:r>
              <a:rPr lang="en-US"/>
              <a:t>Geographic Region</a:t>
            </a:r>
          </a:p>
        </p:txBody>
      </p:sp>
      <p:sp>
        <p:nvSpPr>
          <p:cNvPr id="3" name="Slide Number Placeholder 2"/>
          <p:cNvSpPr>
            <a:spLocks noGrp="1"/>
          </p:cNvSpPr>
          <p:nvPr>
            <p:ph type="sldNum" sz="quarter" idx="10"/>
          </p:nvPr>
        </p:nvSpPr>
        <p:spPr/>
        <p:txBody>
          <a:bodyPr/>
          <a:lstStyle/>
          <a:p>
            <a:fld id="{D8D877B3-D348-4611-9BDB-C5374591D951}" type="slidenum">
              <a:rPr lang="en-US" smtClean="0"/>
              <a:pPr/>
              <a:t>49</a:t>
            </a:fld>
            <a:endParaRPr lang="en-US"/>
          </a:p>
        </p:txBody>
      </p:sp>
      <p:graphicFrame>
        <p:nvGraphicFramePr>
          <p:cNvPr id="6" name="Chart 5"/>
          <p:cNvGraphicFramePr/>
          <p:nvPr>
            <p:extLst>
              <p:ext uri="{D42A27DB-BD31-4B8C-83A1-F6EECF244321}">
                <p14:modId xmlns:p14="http://schemas.microsoft.com/office/powerpoint/2010/main" val="269104592"/>
              </p:ext>
            </p:extLst>
          </p:nvPr>
        </p:nvGraphicFramePr>
        <p:xfrm>
          <a:off x="5093171" y="1148863"/>
          <a:ext cx="6014441" cy="5545014"/>
        </p:xfrm>
        <a:graphic>
          <a:graphicData uri="http://schemas.openxmlformats.org/drawingml/2006/chart">
            <c:chart xmlns:c="http://schemas.openxmlformats.org/drawingml/2006/chart" xmlns:r="http://schemas.openxmlformats.org/officeDocument/2006/relationships" r:id="rId3"/>
          </a:graphicData>
        </a:graphic>
      </p:graphicFrame>
      <p:sp>
        <p:nvSpPr>
          <p:cNvPr id="8" name="TextBox 7">
            <a:extLst>
              <a:ext uri="{FF2B5EF4-FFF2-40B4-BE49-F238E27FC236}">
                <a16:creationId xmlns:a16="http://schemas.microsoft.com/office/drawing/2014/main" id="{D0E680F2-41A1-BB4C-83A7-6C0348CF2227}"/>
              </a:ext>
            </a:extLst>
          </p:cNvPr>
          <p:cNvSpPr txBox="1"/>
          <p:nvPr/>
        </p:nvSpPr>
        <p:spPr>
          <a:xfrm>
            <a:off x="833433" y="4068805"/>
            <a:ext cx="3459280" cy="584775"/>
          </a:xfrm>
          <a:prstGeom prst="rect">
            <a:avLst/>
          </a:prstGeom>
          <a:noFill/>
        </p:spPr>
        <p:txBody>
          <a:bodyPr wrap="none" lIns="0" tIns="45720" rIns="0" bIns="45720" rtlCol="0" anchor="t">
            <a:spAutoFit/>
          </a:bodyPr>
          <a:lstStyle/>
          <a:p>
            <a:r>
              <a:rPr lang="en-US" sz="1600">
                <a:solidFill>
                  <a:srgbClr val="FF5A5A"/>
                </a:solidFill>
                <a:latin typeface="Century Gothic"/>
              </a:rPr>
              <a:t>REPRESENTATION </a:t>
            </a:r>
            <a:r>
              <a:rPr lang="en-US" sz="1600">
                <a:solidFill>
                  <a:srgbClr val="FF5A5A"/>
                </a:solidFill>
                <a:latin typeface="Century Gothic" panose="020B0502020202020204" pitchFamily="34" charset="0"/>
              </a:rPr>
              <a:t>ACROSS THE U.S., </a:t>
            </a:r>
          </a:p>
          <a:p>
            <a:r>
              <a:rPr lang="en-US" sz="1600">
                <a:solidFill>
                  <a:srgbClr val="FF5A5A"/>
                </a:solidFill>
                <a:latin typeface="Century Gothic" panose="020B0502020202020204" pitchFamily="34" charset="0"/>
              </a:rPr>
              <a:t>WITH A BLEND OF NON-U.S.</a:t>
            </a:r>
          </a:p>
        </p:txBody>
      </p:sp>
      <p:sp>
        <p:nvSpPr>
          <p:cNvPr id="9" name="TextBox 8">
            <a:extLst>
              <a:ext uri="{FF2B5EF4-FFF2-40B4-BE49-F238E27FC236}">
                <a16:creationId xmlns:a16="http://schemas.microsoft.com/office/drawing/2014/main" id="{8C234B45-E9FA-7841-AEA7-60E575C648A5}"/>
              </a:ext>
            </a:extLst>
          </p:cNvPr>
          <p:cNvSpPr txBox="1"/>
          <p:nvPr/>
        </p:nvSpPr>
        <p:spPr>
          <a:xfrm>
            <a:off x="833433" y="4713705"/>
            <a:ext cx="3180273" cy="1228606"/>
          </a:xfrm>
          <a:prstGeom prst="rect">
            <a:avLst/>
          </a:prstGeom>
          <a:noFill/>
        </p:spPr>
        <p:txBody>
          <a:bodyPr wrap="square" lIns="0" rIns="0" rtlCol="0">
            <a:spAutoFit/>
          </a:bodyPr>
          <a:lstStyle/>
          <a:p>
            <a:pPr>
              <a:lnSpc>
                <a:spcPts val="1800"/>
              </a:lnSpc>
            </a:pPr>
            <a:r>
              <a:rPr lang="en-US" sz="1400">
                <a:solidFill>
                  <a:schemeClr val="bg2"/>
                </a:solidFill>
                <a:latin typeface="Century Gothic" panose="020B0502020202020204" pitchFamily="34" charset="0"/>
              </a:rPr>
              <a:t>Distribution of nurse informaticists across the United States in 2022:  South (32%), Midwest (20%), West (23%) and Northeast (20%). 5% also included from outside of the U.S.</a:t>
            </a:r>
          </a:p>
        </p:txBody>
      </p:sp>
    </p:spTree>
    <p:extLst>
      <p:ext uri="{BB962C8B-B14F-4D97-AF65-F5344CB8AC3E}">
        <p14:creationId xmlns:p14="http://schemas.microsoft.com/office/powerpoint/2010/main" val="327078036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p:cNvSpPr/>
          <p:nvPr/>
        </p:nvSpPr>
        <p:spPr>
          <a:xfrm>
            <a:off x="3928278" y="1379524"/>
            <a:ext cx="4346094" cy="4346092"/>
          </a:xfrm>
          <a:prstGeom prst="ellipse">
            <a:avLst/>
          </a:prstGeom>
          <a:noFill/>
          <a:ln w="12700">
            <a:solidFill>
              <a:schemeClr val="tx1">
                <a:alpha val="3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entury Gothic" panose="020B0502020202020204" pitchFamily="34" charset="0"/>
            </a:endParaRPr>
          </a:p>
        </p:txBody>
      </p:sp>
      <p:sp>
        <p:nvSpPr>
          <p:cNvPr id="3" name="Oval 2"/>
          <p:cNvSpPr/>
          <p:nvPr/>
        </p:nvSpPr>
        <p:spPr>
          <a:xfrm>
            <a:off x="4289025" y="1457625"/>
            <a:ext cx="701268" cy="70126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p:cNvSpPr/>
          <p:nvPr/>
        </p:nvSpPr>
        <p:spPr>
          <a:xfrm>
            <a:off x="7053267" y="1457625"/>
            <a:ext cx="701268" cy="70126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p:cNvSpPr/>
          <p:nvPr/>
        </p:nvSpPr>
        <p:spPr>
          <a:xfrm>
            <a:off x="7885408" y="3182409"/>
            <a:ext cx="701268" cy="70126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p:cNvSpPr/>
          <p:nvPr/>
        </p:nvSpPr>
        <p:spPr>
          <a:xfrm>
            <a:off x="3591106" y="3182409"/>
            <a:ext cx="701268" cy="70126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p:cNvSpPr/>
          <p:nvPr/>
        </p:nvSpPr>
        <p:spPr>
          <a:xfrm>
            <a:off x="4289025" y="4889938"/>
            <a:ext cx="701268" cy="70126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p:cNvSpPr/>
          <p:nvPr/>
        </p:nvSpPr>
        <p:spPr>
          <a:xfrm>
            <a:off x="7053267" y="4889938"/>
            <a:ext cx="701268" cy="70126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7" name="Picture Placeholder 6">
            <a:extLst>
              <a:ext uri="{FF2B5EF4-FFF2-40B4-BE49-F238E27FC236}">
                <a16:creationId xmlns:a16="http://schemas.microsoft.com/office/drawing/2014/main" id="{A65900B5-2917-164E-A95C-5B21E09BC232}"/>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41257" t="27080" r="19947" b="34162"/>
          <a:stretch/>
        </p:blipFill>
        <p:spPr>
          <a:xfrm rot="19800000">
            <a:off x="4837657" y="2883090"/>
            <a:ext cx="1938252" cy="1939141"/>
          </a:xfrm>
          <a:prstGeom prst="ellipse">
            <a:avLst/>
          </a:prstGeom>
          <a:noFill/>
          <a:ln>
            <a:noFill/>
          </a:ln>
        </p:spPr>
      </p:pic>
      <p:sp>
        <p:nvSpPr>
          <p:cNvPr id="11" name="TextBox 10"/>
          <p:cNvSpPr txBox="1"/>
          <p:nvPr/>
        </p:nvSpPr>
        <p:spPr>
          <a:xfrm>
            <a:off x="7970429" y="1880186"/>
            <a:ext cx="3179395" cy="415498"/>
          </a:xfrm>
          <a:prstGeom prst="rect">
            <a:avLst/>
          </a:prstGeom>
          <a:noFill/>
        </p:spPr>
        <p:txBody>
          <a:bodyPr wrap="square" lIns="0" rIns="0" rtlCol="0">
            <a:spAutoFit/>
          </a:bodyPr>
          <a:lstStyle/>
          <a:p>
            <a:r>
              <a:rPr lang="en-US" sz="1050">
                <a:solidFill>
                  <a:schemeClr val="bg2"/>
                </a:solidFill>
                <a:latin typeface="Century Gothic" panose="020B0502020202020204" pitchFamily="34" charset="0"/>
              </a:rPr>
              <a:t>https://www.himss.org/membership-participation/nursing-informatics-committee</a:t>
            </a:r>
          </a:p>
        </p:txBody>
      </p:sp>
      <p:sp>
        <p:nvSpPr>
          <p:cNvPr id="17" name="TextBox 16"/>
          <p:cNvSpPr txBox="1"/>
          <p:nvPr/>
        </p:nvSpPr>
        <p:spPr>
          <a:xfrm>
            <a:off x="7984500" y="5764165"/>
            <a:ext cx="4107452" cy="253916"/>
          </a:xfrm>
          <a:prstGeom prst="rect">
            <a:avLst/>
          </a:prstGeom>
          <a:noFill/>
        </p:spPr>
        <p:txBody>
          <a:bodyPr wrap="square" lIns="0" rIns="0" rtlCol="0">
            <a:spAutoFit/>
          </a:bodyPr>
          <a:lstStyle/>
          <a:p>
            <a:r>
              <a:rPr lang="en-US" sz="1050">
                <a:solidFill>
                  <a:schemeClr val="bg2"/>
                </a:solidFill>
                <a:latin typeface="Century Gothic" panose="020B0502020202020204" pitchFamily="34" charset="0"/>
              </a:rPr>
              <a:t>https://www.himss.org/membership-participation-chapters</a:t>
            </a:r>
          </a:p>
        </p:txBody>
      </p:sp>
      <p:sp>
        <p:nvSpPr>
          <p:cNvPr id="23" name="TextBox 22"/>
          <p:cNvSpPr txBox="1"/>
          <p:nvPr/>
        </p:nvSpPr>
        <p:spPr>
          <a:xfrm>
            <a:off x="8828804" y="3864604"/>
            <a:ext cx="2633733" cy="430887"/>
          </a:xfrm>
          <a:prstGeom prst="rect">
            <a:avLst/>
          </a:prstGeom>
          <a:noFill/>
        </p:spPr>
        <p:txBody>
          <a:bodyPr wrap="square" lIns="0" rIns="0" rtlCol="0">
            <a:spAutoFit/>
          </a:bodyPr>
          <a:lstStyle/>
          <a:p>
            <a:r>
              <a:rPr lang="en-US" sz="1050">
                <a:solidFill>
                  <a:schemeClr val="bg2"/>
                </a:solidFill>
                <a:latin typeface="Century Gothic" panose="020B0502020202020204" pitchFamily="34" charset="0"/>
              </a:rPr>
              <a:t>Reach out to Cait Michicich at cait.michicich@himss.org</a:t>
            </a:r>
          </a:p>
        </p:txBody>
      </p:sp>
      <p:sp>
        <p:nvSpPr>
          <p:cNvPr id="29" name="TextBox 28"/>
          <p:cNvSpPr txBox="1"/>
          <p:nvPr/>
        </p:nvSpPr>
        <p:spPr>
          <a:xfrm>
            <a:off x="1364981" y="1880186"/>
            <a:ext cx="2725933" cy="577081"/>
          </a:xfrm>
          <a:prstGeom prst="rect">
            <a:avLst/>
          </a:prstGeom>
          <a:noFill/>
        </p:spPr>
        <p:txBody>
          <a:bodyPr wrap="square" lIns="0" rIns="0" rtlCol="0">
            <a:spAutoFit/>
          </a:bodyPr>
          <a:lstStyle/>
          <a:p>
            <a:pPr algn="r"/>
            <a:r>
              <a:rPr lang="en-US" sz="1050">
                <a:solidFill>
                  <a:schemeClr val="bg2"/>
                </a:solidFill>
                <a:latin typeface="Century Gothic" panose="020B0502020202020204" pitchFamily="34" charset="0"/>
              </a:rPr>
              <a:t>https://www.himss.org/membership-participation/nursing-informatics-community</a:t>
            </a:r>
          </a:p>
        </p:txBody>
      </p:sp>
      <p:sp>
        <p:nvSpPr>
          <p:cNvPr id="35" name="TextBox 34"/>
          <p:cNvSpPr txBox="1"/>
          <p:nvPr/>
        </p:nvSpPr>
        <p:spPr>
          <a:xfrm>
            <a:off x="1364981" y="5479390"/>
            <a:ext cx="2725933" cy="261610"/>
          </a:xfrm>
          <a:prstGeom prst="rect">
            <a:avLst/>
          </a:prstGeom>
          <a:noFill/>
        </p:spPr>
        <p:txBody>
          <a:bodyPr wrap="square" lIns="0" rIns="0" rtlCol="0">
            <a:spAutoFit/>
          </a:bodyPr>
          <a:lstStyle/>
          <a:p>
            <a:pPr algn="r"/>
            <a:r>
              <a:rPr lang="en-US" sz="1050">
                <a:solidFill>
                  <a:schemeClr val="bg2"/>
                </a:solidFill>
                <a:latin typeface="Century Gothic" panose="020B0502020202020204" pitchFamily="34" charset="0"/>
              </a:rPr>
              <a:t>https://www.himss.org/events</a:t>
            </a:r>
          </a:p>
        </p:txBody>
      </p:sp>
      <p:sp>
        <p:nvSpPr>
          <p:cNvPr id="41" name="TextBox 40"/>
          <p:cNvSpPr txBox="1"/>
          <p:nvPr/>
        </p:nvSpPr>
        <p:spPr>
          <a:xfrm>
            <a:off x="683071" y="3900136"/>
            <a:ext cx="2739557" cy="430887"/>
          </a:xfrm>
          <a:prstGeom prst="rect">
            <a:avLst/>
          </a:prstGeom>
          <a:noFill/>
        </p:spPr>
        <p:txBody>
          <a:bodyPr wrap="square" lIns="0" rIns="0" rtlCol="0">
            <a:spAutoFit/>
          </a:bodyPr>
          <a:lstStyle/>
          <a:p>
            <a:pPr algn="r"/>
            <a:r>
              <a:rPr lang="en-US" sz="1050">
                <a:solidFill>
                  <a:schemeClr val="bg2"/>
                </a:solidFill>
                <a:latin typeface="Century Gothic" panose="020B0502020202020204" pitchFamily="34" charset="0"/>
              </a:rPr>
              <a:t>https://www.himss.org/resources/online-journal-nursing-informatics</a:t>
            </a:r>
          </a:p>
        </p:txBody>
      </p:sp>
      <p:sp>
        <p:nvSpPr>
          <p:cNvPr id="48" name="TextBox 47"/>
          <p:cNvSpPr txBox="1"/>
          <p:nvPr/>
        </p:nvSpPr>
        <p:spPr>
          <a:xfrm>
            <a:off x="1501378" y="4944089"/>
            <a:ext cx="2659086" cy="646331"/>
          </a:xfrm>
          <a:prstGeom prst="rect">
            <a:avLst/>
          </a:prstGeom>
          <a:noFill/>
        </p:spPr>
        <p:txBody>
          <a:bodyPr wrap="square" rtlCol="0">
            <a:spAutoFit/>
          </a:bodyPr>
          <a:lstStyle/>
          <a:p>
            <a:pPr algn="r"/>
            <a:r>
              <a:rPr lang="en-US" i="1">
                <a:solidFill>
                  <a:schemeClr val="accent1"/>
                </a:solidFill>
                <a:latin typeface="Prometo Medium" panose="020B0704030203060203" pitchFamily="34" charset="0"/>
              </a:rPr>
              <a:t>Attend an upcoming webinar or coffee chat</a:t>
            </a:r>
          </a:p>
        </p:txBody>
      </p:sp>
      <p:sp>
        <p:nvSpPr>
          <p:cNvPr id="49" name="TextBox 48"/>
          <p:cNvSpPr txBox="1"/>
          <p:nvPr/>
        </p:nvSpPr>
        <p:spPr>
          <a:xfrm>
            <a:off x="1395380" y="1307806"/>
            <a:ext cx="2817113" cy="646331"/>
          </a:xfrm>
          <a:prstGeom prst="rect">
            <a:avLst/>
          </a:prstGeom>
          <a:noFill/>
        </p:spPr>
        <p:txBody>
          <a:bodyPr wrap="square" rtlCol="0">
            <a:spAutoFit/>
          </a:bodyPr>
          <a:lstStyle/>
          <a:p>
            <a:pPr algn="r"/>
            <a:r>
              <a:rPr lang="en-US" i="1">
                <a:solidFill>
                  <a:schemeClr val="accent1"/>
                </a:solidFill>
                <a:latin typeface="Prometo Medium" panose="020B0704030203060203" pitchFamily="34" charset="0"/>
              </a:rPr>
              <a:t>Join the HIMSS Nursing Informatics Community</a:t>
            </a:r>
          </a:p>
        </p:txBody>
      </p:sp>
      <p:sp>
        <p:nvSpPr>
          <p:cNvPr id="50" name="TextBox 49"/>
          <p:cNvSpPr txBox="1"/>
          <p:nvPr/>
        </p:nvSpPr>
        <p:spPr>
          <a:xfrm>
            <a:off x="7884914" y="4905147"/>
            <a:ext cx="2087382" cy="923330"/>
          </a:xfrm>
          <a:prstGeom prst="rect">
            <a:avLst/>
          </a:prstGeom>
          <a:noFill/>
        </p:spPr>
        <p:txBody>
          <a:bodyPr wrap="square" rtlCol="0">
            <a:spAutoFit/>
          </a:bodyPr>
          <a:lstStyle/>
          <a:p>
            <a:r>
              <a:rPr lang="en-US" i="1">
                <a:solidFill>
                  <a:schemeClr val="accent1"/>
                </a:solidFill>
                <a:latin typeface="Prometo Medium" panose="020B0704030203060203" pitchFamily="34" charset="0"/>
              </a:rPr>
              <a:t>Get involved with your local HIMSS Chapter</a:t>
            </a:r>
          </a:p>
        </p:txBody>
      </p:sp>
      <p:sp>
        <p:nvSpPr>
          <p:cNvPr id="51" name="TextBox 50"/>
          <p:cNvSpPr txBox="1"/>
          <p:nvPr/>
        </p:nvSpPr>
        <p:spPr>
          <a:xfrm>
            <a:off x="7884914" y="1317973"/>
            <a:ext cx="3278981" cy="646331"/>
          </a:xfrm>
          <a:prstGeom prst="rect">
            <a:avLst/>
          </a:prstGeom>
          <a:noFill/>
        </p:spPr>
        <p:txBody>
          <a:bodyPr wrap="square" rtlCol="0">
            <a:spAutoFit/>
          </a:bodyPr>
          <a:lstStyle/>
          <a:p>
            <a:r>
              <a:rPr lang="en-US" i="1">
                <a:solidFill>
                  <a:schemeClr val="accent1"/>
                </a:solidFill>
                <a:latin typeface="Prometo Medium" panose="020B0704030203060203" pitchFamily="34" charset="0"/>
              </a:rPr>
              <a:t>Apply for the HIMSS Nursing Informatics Committee</a:t>
            </a:r>
          </a:p>
        </p:txBody>
      </p:sp>
      <p:sp>
        <p:nvSpPr>
          <p:cNvPr id="53" name="TextBox 52"/>
          <p:cNvSpPr txBox="1"/>
          <p:nvPr/>
        </p:nvSpPr>
        <p:spPr>
          <a:xfrm>
            <a:off x="8725584" y="3030842"/>
            <a:ext cx="2852808" cy="923330"/>
          </a:xfrm>
          <a:prstGeom prst="rect">
            <a:avLst/>
          </a:prstGeom>
          <a:noFill/>
        </p:spPr>
        <p:txBody>
          <a:bodyPr wrap="square" rtlCol="0">
            <a:spAutoFit/>
          </a:bodyPr>
          <a:lstStyle/>
          <a:p>
            <a:r>
              <a:rPr lang="en-US" i="1">
                <a:solidFill>
                  <a:schemeClr val="accent1"/>
                </a:solidFill>
                <a:latin typeface="Prometo Medium" panose="020B0704030203060203" pitchFamily="34" charset="0"/>
              </a:rPr>
              <a:t>Join the HIMSS Nursing Informatics Education &amp; Networking Task Force</a:t>
            </a:r>
          </a:p>
        </p:txBody>
      </p:sp>
      <p:sp>
        <p:nvSpPr>
          <p:cNvPr id="54" name="Oval 53"/>
          <p:cNvSpPr/>
          <p:nvPr/>
        </p:nvSpPr>
        <p:spPr>
          <a:xfrm>
            <a:off x="4986064" y="2344945"/>
            <a:ext cx="2268114" cy="226811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TextBox 54"/>
          <p:cNvSpPr txBox="1"/>
          <p:nvPr/>
        </p:nvSpPr>
        <p:spPr>
          <a:xfrm>
            <a:off x="5075810" y="2879771"/>
            <a:ext cx="2088622" cy="1415772"/>
          </a:xfrm>
          <a:prstGeom prst="rect">
            <a:avLst/>
          </a:prstGeom>
          <a:noFill/>
        </p:spPr>
        <p:txBody>
          <a:bodyPr wrap="square" rtlCol="0">
            <a:spAutoFit/>
          </a:bodyPr>
          <a:lstStyle/>
          <a:p>
            <a:pPr algn="ctr"/>
            <a:r>
              <a:rPr lang="en-US" sz="2400" i="1">
                <a:solidFill>
                  <a:schemeClr val="bg1"/>
                </a:solidFill>
                <a:latin typeface="Prometo Medium" panose="020B0704030203060203" pitchFamily="34" charset="0"/>
              </a:rPr>
              <a:t>Ways to get involved at HIMSS</a:t>
            </a:r>
          </a:p>
          <a:p>
            <a:pPr algn="ctr"/>
            <a:r>
              <a:rPr lang="en-US" sz="1200" i="1">
                <a:solidFill>
                  <a:schemeClr val="accent3"/>
                </a:solidFill>
                <a:latin typeface="Prometo Medium" panose="020B0704030203060203" pitchFamily="34" charset="0"/>
              </a:rPr>
              <a:t>as an informatics nurse</a:t>
            </a:r>
          </a:p>
        </p:txBody>
      </p:sp>
      <p:pic>
        <p:nvPicPr>
          <p:cNvPr id="8" name="Graphic 7">
            <a:extLst>
              <a:ext uri="{FF2B5EF4-FFF2-40B4-BE49-F238E27FC236}">
                <a16:creationId xmlns:a16="http://schemas.microsoft.com/office/drawing/2014/main" id="{E2420343-C6AC-25DB-F439-2B568E9FF248}"/>
              </a:ext>
            </a:extLst>
          </p:cNvPr>
          <p:cNvPicPr>
            <a:picLocks noChangeAspect="1"/>
          </p:cNvPicPr>
          <p:nvPr/>
        </p:nvPicPr>
        <p:blipFill rotWithShape="1">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l="29024" t="28965" r="29028" b="31265"/>
          <a:stretch/>
        </p:blipFill>
        <p:spPr>
          <a:xfrm>
            <a:off x="7136555" y="1548714"/>
            <a:ext cx="534691" cy="506915"/>
          </a:xfrm>
          <a:prstGeom prst="rect">
            <a:avLst/>
          </a:prstGeom>
        </p:spPr>
      </p:pic>
      <p:pic>
        <p:nvPicPr>
          <p:cNvPr id="9" name="Graphic 8">
            <a:extLst>
              <a:ext uri="{FF2B5EF4-FFF2-40B4-BE49-F238E27FC236}">
                <a16:creationId xmlns:a16="http://schemas.microsoft.com/office/drawing/2014/main" id="{8F28BA25-E1A7-1A72-6733-0BC0D7343D9E}"/>
              </a:ext>
            </a:extLst>
          </p:cNvPr>
          <p:cNvPicPr>
            <a:picLocks noChangeAspect="1"/>
          </p:cNvPicPr>
          <p:nvPr/>
        </p:nvPicPr>
        <p:blipFill rotWithShape="1">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l="25097" t="23163" r="26025" b="25280"/>
          <a:stretch/>
        </p:blipFill>
        <p:spPr>
          <a:xfrm>
            <a:off x="4422934" y="1587237"/>
            <a:ext cx="433450" cy="457200"/>
          </a:xfrm>
          <a:prstGeom prst="rect">
            <a:avLst/>
          </a:prstGeom>
        </p:spPr>
      </p:pic>
      <p:sp>
        <p:nvSpPr>
          <p:cNvPr id="10" name="TextBox 9">
            <a:extLst>
              <a:ext uri="{FF2B5EF4-FFF2-40B4-BE49-F238E27FC236}">
                <a16:creationId xmlns:a16="http://schemas.microsoft.com/office/drawing/2014/main" id="{0202E175-0861-5D04-DF00-7B07A608174A}"/>
              </a:ext>
            </a:extLst>
          </p:cNvPr>
          <p:cNvSpPr txBox="1"/>
          <p:nvPr/>
        </p:nvSpPr>
        <p:spPr>
          <a:xfrm>
            <a:off x="683071" y="3071377"/>
            <a:ext cx="2817113" cy="923330"/>
          </a:xfrm>
          <a:prstGeom prst="rect">
            <a:avLst/>
          </a:prstGeom>
          <a:noFill/>
        </p:spPr>
        <p:txBody>
          <a:bodyPr wrap="square" rtlCol="0">
            <a:spAutoFit/>
          </a:bodyPr>
          <a:lstStyle/>
          <a:p>
            <a:pPr algn="r"/>
            <a:r>
              <a:rPr lang="en-US" i="1">
                <a:solidFill>
                  <a:schemeClr val="accent1"/>
                </a:solidFill>
                <a:latin typeface="Prometo Medium" panose="020B0704030203060203" pitchFamily="34" charset="0"/>
              </a:rPr>
              <a:t>Submit a manuscript to the Online Journal of Nursing Informatics</a:t>
            </a:r>
          </a:p>
        </p:txBody>
      </p:sp>
      <p:pic>
        <p:nvPicPr>
          <p:cNvPr id="13" name="Graphic 12">
            <a:extLst>
              <a:ext uri="{FF2B5EF4-FFF2-40B4-BE49-F238E27FC236}">
                <a16:creationId xmlns:a16="http://schemas.microsoft.com/office/drawing/2014/main" id="{DFA94B46-CE44-09F0-EAF4-41F9916890D2}"/>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3749865" y="3378235"/>
            <a:ext cx="380384" cy="309615"/>
          </a:xfrm>
          <a:prstGeom prst="rect">
            <a:avLst/>
          </a:prstGeom>
        </p:spPr>
      </p:pic>
      <p:pic>
        <p:nvPicPr>
          <p:cNvPr id="14" name="Graphic 13">
            <a:extLst>
              <a:ext uri="{FF2B5EF4-FFF2-40B4-BE49-F238E27FC236}">
                <a16:creationId xmlns:a16="http://schemas.microsoft.com/office/drawing/2014/main" id="{2D551632-83D3-26FC-C146-AD224F4AF192}"/>
              </a:ext>
            </a:extLst>
          </p:cNvPr>
          <p:cNvPicPr>
            <a:picLocks noChangeAspect="1"/>
          </p:cNvPicPr>
          <p:nvPr/>
        </p:nvPicPr>
        <p:blipFill rotWithShape="1">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l="18894" t="29763" r="17447" b="31822"/>
          <a:stretch/>
        </p:blipFill>
        <p:spPr>
          <a:xfrm>
            <a:off x="7943322" y="3375929"/>
            <a:ext cx="585439" cy="353282"/>
          </a:xfrm>
          <a:prstGeom prst="rect">
            <a:avLst/>
          </a:prstGeom>
        </p:spPr>
      </p:pic>
      <p:pic>
        <p:nvPicPr>
          <p:cNvPr id="15" name="Graphic 14">
            <a:extLst>
              <a:ext uri="{FF2B5EF4-FFF2-40B4-BE49-F238E27FC236}">
                <a16:creationId xmlns:a16="http://schemas.microsoft.com/office/drawing/2014/main" id="{961431D8-83DE-3B2C-A1C6-56ACAE346EAA}"/>
              </a:ext>
            </a:extLst>
          </p:cNvPr>
          <p:cNvPicPr>
            <a:picLocks noChangeAspect="1"/>
          </p:cNvPicPr>
          <p:nvPr/>
        </p:nvPicPr>
        <p:blipFill rotWithShape="1">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l="25463" t="25175" r="22995" b="25595"/>
          <a:stretch/>
        </p:blipFill>
        <p:spPr>
          <a:xfrm>
            <a:off x="4390901" y="4997891"/>
            <a:ext cx="503696" cy="481113"/>
          </a:xfrm>
          <a:prstGeom prst="rect">
            <a:avLst/>
          </a:prstGeom>
        </p:spPr>
      </p:pic>
      <p:pic>
        <p:nvPicPr>
          <p:cNvPr id="16" name="Graphic 15">
            <a:extLst>
              <a:ext uri="{FF2B5EF4-FFF2-40B4-BE49-F238E27FC236}">
                <a16:creationId xmlns:a16="http://schemas.microsoft.com/office/drawing/2014/main" id="{9AC45C0B-3C51-8711-B097-6B0A8CB13DA2}"/>
              </a:ext>
            </a:extLst>
          </p:cNvPr>
          <p:cNvPicPr>
            <a:picLocks noChangeAspect="1"/>
          </p:cNvPicPr>
          <p:nvPr/>
        </p:nvPicPr>
        <p:blipFill rotWithShape="1">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rcRect l="26616" t="24668" r="25692" b="25996"/>
          <a:stretch/>
        </p:blipFill>
        <p:spPr>
          <a:xfrm>
            <a:off x="7172893" y="4964406"/>
            <a:ext cx="491863" cy="508824"/>
          </a:xfrm>
          <a:prstGeom prst="rect">
            <a:avLst/>
          </a:prstGeom>
        </p:spPr>
      </p:pic>
      <p:sp>
        <p:nvSpPr>
          <p:cNvPr id="5" name="Footer Placeholder 4">
            <a:extLst>
              <a:ext uri="{FF2B5EF4-FFF2-40B4-BE49-F238E27FC236}">
                <a16:creationId xmlns:a16="http://schemas.microsoft.com/office/drawing/2014/main" id="{BD630D8D-D39C-7E21-43CF-69B1D8983271}"/>
              </a:ext>
            </a:extLst>
          </p:cNvPr>
          <p:cNvSpPr>
            <a:spLocks noGrp="1"/>
          </p:cNvSpPr>
          <p:nvPr>
            <p:ph type="ftr" sz="quarter" idx="11"/>
          </p:nvPr>
        </p:nvSpPr>
        <p:spPr/>
        <p:txBody>
          <a:bodyPr/>
          <a:lstStyle/>
          <a:p>
            <a:r>
              <a:rPr lang="en-US"/>
              <a:t>   </a:t>
            </a:r>
          </a:p>
        </p:txBody>
      </p:sp>
    </p:spTree>
    <p:extLst>
      <p:ext uri="{BB962C8B-B14F-4D97-AF65-F5344CB8AC3E}">
        <p14:creationId xmlns:p14="http://schemas.microsoft.com/office/powerpoint/2010/main" val="26610952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8D877B3-D348-4611-9BDB-C5374591D951}" type="slidenum">
              <a:rPr lang="en-US" smtClean="0"/>
              <a:pPr/>
              <a:t>50</a:t>
            </a:fld>
            <a:endParaRPr lang="en-US"/>
          </a:p>
        </p:txBody>
      </p:sp>
      <p:sp>
        <p:nvSpPr>
          <p:cNvPr id="7" name="TextBox 6">
            <a:extLst>
              <a:ext uri="{FF2B5EF4-FFF2-40B4-BE49-F238E27FC236}">
                <a16:creationId xmlns:a16="http://schemas.microsoft.com/office/drawing/2014/main" id="{266A711E-F4D2-1BDA-F858-DDDF02979415}"/>
              </a:ext>
            </a:extLst>
          </p:cNvPr>
          <p:cNvSpPr txBox="1"/>
          <p:nvPr/>
        </p:nvSpPr>
        <p:spPr>
          <a:xfrm>
            <a:off x="6136967" y="1440209"/>
            <a:ext cx="4653935"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b="1"/>
              <a:t>Workplaces</a:t>
            </a:r>
            <a:endParaRPr lang="en-US"/>
          </a:p>
          <a:p>
            <a:pPr marL="742950" lvl="1" indent="-285750">
              <a:buFont typeface="Arial"/>
              <a:buChar char="•"/>
            </a:pPr>
            <a:r>
              <a:rPr lang="en-US"/>
              <a:t>#1 Hospitals &amp; Health Systems </a:t>
            </a:r>
          </a:p>
          <a:p>
            <a:pPr marL="742950" lvl="1" indent="-285750">
              <a:buFont typeface="Arial"/>
              <a:buChar char="•"/>
            </a:pPr>
            <a:r>
              <a:rPr lang="en-US"/>
              <a:t>Up and Coming Vendor &amp; Payers</a:t>
            </a:r>
          </a:p>
        </p:txBody>
      </p:sp>
      <p:pic>
        <p:nvPicPr>
          <p:cNvPr id="2" name="Picture 3" descr="A picture containing hospital room, table, blue, worktable&#10;&#10;Description automatically generated">
            <a:extLst>
              <a:ext uri="{FF2B5EF4-FFF2-40B4-BE49-F238E27FC236}">
                <a16:creationId xmlns:a16="http://schemas.microsoft.com/office/drawing/2014/main" id="{6AC541CC-01B9-4F84-5DC1-4EFE687EB781}"/>
              </a:ext>
            </a:extLst>
          </p:cNvPr>
          <p:cNvPicPr>
            <a:picLocks noChangeAspect="1"/>
          </p:cNvPicPr>
          <p:nvPr/>
        </p:nvPicPr>
        <p:blipFill>
          <a:blip r:embed="rId3"/>
          <a:stretch>
            <a:fillRect/>
          </a:stretch>
        </p:blipFill>
        <p:spPr>
          <a:xfrm>
            <a:off x="779929" y="2342737"/>
            <a:ext cx="4379258" cy="2631969"/>
          </a:xfrm>
          <a:prstGeom prst="rect">
            <a:avLst/>
          </a:prstGeom>
        </p:spPr>
      </p:pic>
      <p:sp>
        <p:nvSpPr>
          <p:cNvPr id="8" name="TextBox 7">
            <a:extLst>
              <a:ext uri="{FF2B5EF4-FFF2-40B4-BE49-F238E27FC236}">
                <a16:creationId xmlns:a16="http://schemas.microsoft.com/office/drawing/2014/main" id="{B4C16B75-76EC-354B-C424-DEECD29F37C9}"/>
              </a:ext>
            </a:extLst>
          </p:cNvPr>
          <p:cNvSpPr txBox="1"/>
          <p:nvPr/>
        </p:nvSpPr>
        <p:spPr>
          <a:xfrm>
            <a:off x="6223231" y="2691040"/>
            <a:ext cx="4653935"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t>Magnet </a:t>
            </a:r>
            <a:endParaRPr lang="en-US"/>
          </a:p>
          <a:p>
            <a:pPr marL="742950" lvl="1" indent="-285750">
              <a:buFont typeface="Arial"/>
              <a:buChar char="•"/>
            </a:pPr>
            <a:r>
              <a:rPr lang="en-US"/>
              <a:t>Leverage this professional network for Informatics support, advocacy, sharing, and growth</a:t>
            </a:r>
          </a:p>
        </p:txBody>
      </p:sp>
      <p:sp>
        <p:nvSpPr>
          <p:cNvPr id="9" name="TextBox 8">
            <a:extLst>
              <a:ext uri="{FF2B5EF4-FFF2-40B4-BE49-F238E27FC236}">
                <a16:creationId xmlns:a16="http://schemas.microsoft.com/office/drawing/2014/main" id="{F202165A-88C6-21FD-73CC-9C2C787CB005}"/>
              </a:ext>
            </a:extLst>
          </p:cNvPr>
          <p:cNvSpPr txBox="1"/>
          <p:nvPr/>
        </p:nvSpPr>
        <p:spPr>
          <a:xfrm>
            <a:off x="6223231" y="4258171"/>
            <a:ext cx="5286538" cy="175432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t>Geographic Region</a:t>
            </a:r>
            <a:endParaRPr lang="en-US"/>
          </a:p>
          <a:p>
            <a:pPr marL="742950" lvl="1" indent="-285750">
              <a:buFont typeface="Arial"/>
              <a:buChar char="•"/>
            </a:pPr>
            <a:r>
              <a:rPr lang="en-US"/>
              <a:t>Growth since last survey in West &amp; Northeast Regions</a:t>
            </a:r>
          </a:p>
          <a:p>
            <a:pPr marL="742950" lvl="1" indent="-285750">
              <a:buFont typeface="Arial"/>
              <a:buChar char="•"/>
            </a:pPr>
            <a:r>
              <a:rPr lang="en-US"/>
              <a:t>Possible decline in South, Midwest, and International  (or fewer participants) from those markets in 2022</a:t>
            </a:r>
          </a:p>
        </p:txBody>
      </p:sp>
    </p:spTree>
    <p:extLst>
      <p:ext uri="{BB962C8B-B14F-4D97-AF65-F5344CB8AC3E}">
        <p14:creationId xmlns:p14="http://schemas.microsoft.com/office/powerpoint/2010/main" val="308033641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0B91C91-F1C8-434E-9F3B-B15A99D4B278}"/>
              </a:ext>
            </a:extLst>
          </p:cNvPr>
          <p:cNvSpPr/>
          <p:nvPr/>
        </p:nvSpPr>
        <p:spPr>
          <a:xfrm>
            <a:off x="287079" y="6220047"/>
            <a:ext cx="1669312" cy="542260"/>
          </a:xfrm>
          <a:prstGeom prst="rect">
            <a:avLst/>
          </a:prstGeom>
          <a:solidFill>
            <a:srgbClr val="1E22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CA872682-DA14-D041-A064-D9EB293A4BE3}"/>
              </a:ext>
            </a:extLst>
          </p:cNvPr>
          <p:cNvSpPr/>
          <p:nvPr/>
        </p:nvSpPr>
        <p:spPr>
          <a:xfrm>
            <a:off x="10451804" y="6220047"/>
            <a:ext cx="1669312" cy="542260"/>
          </a:xfrm>
          <a:prstGeom prst="rect">
            <a:avLst/>
          </a:prstGeom>
          <a:solidFill>
            <a:srgbClr val="1E22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0" name="Group 19">
            <a:extLst>
              <a:ext uri="{FF2B5EF4-FFF2-40B4-BE49-F238E27FC236}">
                <a16:creationId xmlns:a16="http://schemas.microsoft.com/office/drawing/2014/main" id="{B15ED1B1-E5A8-FA4E-B990-987BD713B384}"/>
              </a:ext>
            </a:extLst>
          </p:cNvPr>
          <p:cNvGrpSpPr/>
          <p:nvPr/>
        </p:nvGrpSpPr>
        <p:grpSpPr>
          <a:xfrm>
            <a:off x="10752013" y="10633"/>
            <a:ext cx="1439987" cy="6858000"/>
            <a:chOff x="1650797" y="10633"/>
            <a:chExt cx="1439987" cy="6858000"/>
          </a:xfrm>
        </p:grpSpPr>
        <p:pic>
          <p:nvPicPr>
            <p:cNvPr id="21" name="Picture Placeholder 4">
              <a:extLst>
                <a:ext uri="{FF2B5EF4-FFF2-40B4-BE49-F238E27FC236}">
                  <a16:creationId xmlns:a16="http://schemas.microsoft.com/office/drawing/2014/main" id="{299D73CA-A2E6-7A44-A68F-3D064F9FCA7B}"/>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7848" t="34591" r="58597"/>
            <a:stretch/>
          </p:blipFill>
          <p:spPr>
            <a:xfrm>
              <a:off x="1650797" y="4097799"/>
              <a:ext cx="1418909" cy="2770834"/>
            </a:xfrm>
            <a:prstGeom prst="rect">
              <a:avLst/>
            </a:prstGeom>
            <a:noFill/>
          </p:spPr>
        </p:pic>
        <p:pic>
          <p:nvPicPr>
            <p:cNvPr id="22" name="Picture Placeholder 4">
              <a:extLst>
                <a:ext uri="{FF2B5EF4-FFF2-40B4-BE49-F238E27FC236}">
                  <a16:creationId xmlns:a16="http://schemas.microsoft.com/office/drawing/2014/main" id="{A71C2BC1-4156-8E43-B54E-90999A9E2DF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7848" t="34591" r="58098"/>
            <a:stretch/>
          </p:blipFill>
          <p:spPr>
            <a:xfrm>
              <a:off x="1650797" y="1345455"/>
              <a:ext cx="1439987" cy="2770834"/>
            </a:xfrm>
            <a:prstGeom prst="rect">
              <a:avLst/>
            </a:prstGeom>
            <a:noFill/>
          </p:spPr>
        </p:pic>
        <p:pic>
          <p:nvPicPr>
            <p:cNvPr id="23" name="Picture Placeholder 4">
              <a:extLst>
                <a:ext uri="{FF2B5EF4-FFF2-40B4-BE49-F238E27FC236}">
                  <a16:creationId xmlns:a16="http://schemas.microsoft.com/office/drawing/2014/main" id="{22CF91D4-4B2D-574B-92FC-60E3600F5C0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7848" t="68147" r="58098"/>
            <a:stretch/>
          </p:blipFill>
          <p:spPr>
            <a:xfrm>
              <a:off x="1650797" y="10633"/>
              <a:ext cx="1439987" cy="1349350"/>
            </a:xfrm>
            <a:prstGeom prst="rect">
              <a:avLst/>
            </a:prstGeom>
            <a:noFill/>
          </p:spPr>
        </p:pic>
      </p:grpSp>
      <p:grpSp>
        <p:nvGrpSpPr>
          <p:cNvPr id="24" name="Group 23">
            <a:extLst>
              <a:ext uri="{FF2B5EF4-FFF2-40B4-BE49-F238E27FC236}">
                <a16:creationId xmlns:a16="http://schemas.microsoft.com/office/drawing/2014/main" id="{229878DD-B768-934C-AA5A-46893C2EA9E1}"/>
              </a:ext>
            </a:extLst>
          </p:cNvPr>
          <p:cNvGrpSpPr/>
          <p:nvPr/>
        </p:nvGrpSpPr>
        <p:grpSpPr>
          <a:xfrm>
            <a:off x="8391839" y="10633"/>
            <a:ext cx="2331719" cy="6858000"/>
            <a:chOff x="1650797" y="10633"/>
            <a:chExt cx="2331719" cy="6858000"/>
          </a:xfrm>
        </p:grpSpPr>
        <p:pic>
          <p:nvPicPr>
            <p:cNvPr id="25" name="Picture Placeholder 4">
              <a:extLst>
                <a:ext uri="{FF2B5EF4-FFF2-40B4-BE49-F238E27FC236}">
                  <a16:creationId xmlns:a16="http://schemas.microsoft.com/office/drawing/2014/main" id="{1BAC1E0A-0907-1A4D-9422-90F2149911E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7848" t="34591" r="37010"/>
            <a:stretch/>
          </p:blipFill>
          <p:spPr>
            <a:xfrm>
              <a:off x="1650797" y="4097799"/>
              <a:ext cx="2331719" cy="2770834"/>
            </a:xfrm>
            <a:prstGeom prst="rect">
              <a:avLst/>
            </a:prstGeom>
            <a:noFill/>
          </p:spPr>
        </p:pic>
        <p:pic>
          <p:nvPicPr>
            <p:cNvPr id="26" name="Picture Placeholder 4">
              <a:extLst>
                <a:ext uri="{FF2B5EF4-FFF2-40B4-BE49-F238E27FC236}">
                  <a16:creationId xmlns:a16="http://schemas.microsoft.com/office/drawing/2014/main" id="{E65B9CA3-2FDA-E442-915E-9C16ECDA1BE3}"/>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7848" t="34591" r="37010"/>
            <a:stretch/>
          </p:blipFill>
          <p:spPr>
            <a:xfrm>
              <a:off x="1650797" y="1345455"/>
              <a:ext cx="2331719" cy="2770834"/>
            </a:xfrm>
            <a:prstGeom prst="rect">
              <a:avLst/>
            </a:prstGeom>
            <a:noFill/>
          </p:spPr>
        </p:pic>
        <p:pic>
          <p:nvPicPr>
            <p:cNvPr id="27" name="Picture Placeholder 4">
              <a:extLst>
                <a:ext uri="{FF2B5EF4-FFF2-40B4-BE49-F238E27FC236}">
                  <a16:creationId xmlns:a16="http://schemas.microsoft.com/office/drawing/2014/main" id="{A524B5C4-0ADA-9345-9014-50D5F9DAAD72}"/>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7848" t="68147" r="37010"/>
            <a:stretch/>
          </p:blipFill>
          <p:spPr>
            <a:xfrm>
              <a:off x="1650797" y="10633"/>
              <a:ext cx="2331719" cy="1349350"/>
            </a:xfrm>
            <a:prstGeom prst="rect">
              <a:avLst/>
            </a:prstGeom>
            <a:noFill/>
          </p:spPr>
        </p:pic>
      </p:grpSp>
      <p:grpSp>
        <p:nvGrpSpPr>
          <p:cNvPr id="5" name="Group 4">
            <a:extLst>
              <a:ext uri="{FF2B5EF4-FFF2-40B4-BE49-F238E27FC236}">
                <a16:creationId xmlns:a16="http://schemas.microsoft.com/office/drawing/2014/main" id="{771D0EE8-6CA4-E442-8E7A-5149D9099E5E}"/>
              </a:ext>
            </a:extLst>
          </p:cNvPr>
          <p:cNvGrpSpPr/>
          <p:nvPr/>
        </p:nvGrpSpPr>
        <p:grpSpPr>
          <a:xfrm>
            <a:off x="1650797" y="10633"/>
            <a:ext cx="2331719" cy="6858000"/>
            <a:chOff x="1650797" y="10633"/>
            <a:chExt cx="2331719" cy="6858000"/>
          </a:xfrm>
        </p:grpSpPr>
        <p:pic>
          <p:nvPicPr>
            <p:cNvPr id="13" name="Picture Placeholder 4">
              <a:extLst>
                <a:ext uri="{FF2B5EF4-FFF2-40B4-BE49-F238E27FC236}">
                  <a16:creationId xmlns:a16="http://schemas.microsoft.com/office/drawing/2014/main" id="{E9D235FA-A84C-D646-9627-308AEFCB1F5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7848" t="34591" r="37010"/>
            <a:stretch/>
          </p:blipFill>
          <p:spPr>
            <a:xfrm>
              <a:off x="1650797" y="4097799"/>
              <a:ext cx="2331719" cy="2770834"/>
            </a:xfrm>
            <a:prstGeom prst="rect">
              <a:avLst/>
            </a:prstGeom>
            <a:noFill/>
          </p:spPr>
        </p:pic>
        <p:pic>
          <p:nvPicPr>
            <p:cNvPr id="14" name="Picture Placeholder 4">
              <a:extLst>
                <a:ext uri="{FF2B5EF4-FFF2-40B4-BE49-F238E27FC236}">
                  <a16:creationId xmlns:a16="http://schemas.microsoft.com/office/drawing/2014/main" id="{45222D79-89AF-EE42-BA83-7E6D13E00DE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7848" t="34591" r="37010"/>
            <a:stretch/>
          </p:blipFill>
          <p:spPr>
            <a:xfrm>
              <a:off x="1650797" y="1345455"/>
              <a:ext cx="2331719" cy="2770834"/>
            </a:xfrm>
            <a:prstGeom prst="rect">
              <a:avLst/>
            </a:prstGeom>
            <a:noFill/>
          </p:spPr>
        </p:pic>
        <p:pic>
          <p:nvPicPr>
            <p:cNvPr id="15" name="Picture Placeholder 4">
              <a:extLst>
                <a:ext uri="{FF2B5EF4-FFF2-40B4-BE49-F238E27FC236}">
                  <a16:creationId xmlns:a16="http://schemas.microsoft.com/office/drawing/2014/main" id="{B207D0BE-F6D3-A740-B4E7-273D5B55138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7848" t="68147" r="37010"/>
            <a:stretch/>
          </p:blipFill>
          <p:spPr>
            <a:xfrm>
              <a:off x="1650797" y="10633"/>
              <a:ext cx="2331719" cy="1349350"/>
            </a:xfrm>
            <a:prstGeom prst="rect">
              <a:avLst/>
            </a:prstGeom>
            <a:noFill/>
          </p:spPr>
        </p:pic>
      </p:grpSp>
      <p:sp>
        <p:nvSpPr>
          <p:cNvPr id="2" name="Oval 1">
            <a:extLst>
              <a:ext uri="{FF2B5EF4-FFF2-40B4-BE49-F238E27FC236}">
                <a16:creationId xmlns:a16="http://schemas.microsoft.com/office/drawing/2014/main" id="{05958384-DE00-AF43-9E00-9814BC223DB7}"/>
              </a:ext>
            </a:extLst>
          </p:cNvPr>
          <p:cNvSpPr/>
          <p:nvPr/>
        </p:nvSpPr>
        <p:spPr>
          <a:xfrm>
            <a:off x="1873016" y="-663864"/>
            <a:ext cx="8578788" cy="8578788"/>
          </a:xfrm>
          <a:prstGeom prst="ellipse">
            <a:avLst/>
          </a:prstGeom>
          <a:solidFill>
            <a:srgbClr val="1E22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6">
            <a:extLst>
              <a:ext uri="{FF2B5EF4-FFF2-40B4-BE49-F238E27FC236}">
                <a16:creationId xmlns:a16="http://schemas.microsoft.com/office/drawing/2014/main" id="{E13BDEFF-F01B-BA4B-B2E7-D1118058303B}"/>
              </a:ext>
            </a:extLst>
          </p:cNvPr>
          <p:cNvSpPr>
            <a:spLocks noGrp="1"/>
          </p:cNvSpPr>
          <p:nvPr>
            <p:ph type="title"/>
          </p:nvPr>
        </p:nvSpPr>
        <p:spPr>
          <a:xfrm>
            <a:off x="1873016" y="2733809"/>
            <a:ext cx="8578788" cy="1783443"/>
          </a:xfrm>
        </p:spPr>
        <p:txBody>
          <a:bodyPr lIns="457200" tIns="0" rIns="457200" anchor="ctr"/>
          <a:lstStyle/>
          <a:p>
            <a:pPr algn="ctr"/>
            <a:r>
              <a:rPr lang="en-US" sz="7200">
                <a:solidFill>
                  <a:srgbClr val="FFFFFF"/>
                </a:solidFill>
              </a:rPr>
              <a:t>Focus: </a:t>
            </a:r>
            <a:br>
              <a:rPr lang="en-US" sz="7200">
                <a:solidFill>
                  <a:srgbClr val="FFFFFF"/>
                </a:solidFill>
              </a:rPr>
            </a:br>
            <a:r>
              <a:rPr lang="en-US" sz="7200">
                <a:solidFill>
                  <a:srgbClr val="FFFFFF"/>
                </a:solidFill>
              </a:rPr>
              <a:t>Organizational Structure</a:t>
            </a:r>
          </a:p>
        </p:txBody>
      </p:sp>
      <p:grpSp>
        <p:nvGrpSpPr>
          <p:cNvPr id="16" name="Group 15">
            <a:extLst>
              <a:ext uri="{FF2B5EF4-FFF2-40B4-BE49-F238E27FC236}">
                <a16:creationId xmlns:a16="http://schemas.microsoft.com/office/drawing/2014/main" id="{E8E6D081-9F02-644F-8A86-DDF3E5542BE8}"/>
              </a:ext>
            </a:extLst>
          </p:cNvPr>
          <p:cNvGrpSpPr/>
          <p:nvPr/>
        </p:nvGrpSpPr>
        <p:grpSpPr>
          <a:xfrm>
            <a:off x="0" y="10633"/>
            <a:ext cx="1611456" cy="6858000"/>
            <a:chOff x="2371060" y="10633"/>
            <a:chExt cx="1611456" cy="6858000"/>
          </a:xfrm>
        </p:grpSpPr>
        <p:pic>
          <p:nvPicPr>
            <p:cNvPr id="17" name="Picture Placeholder 4">
              <a:extLst>
                <a:ext uri="{FF2B5EF4-FFF2-40B4-BE49-F238E27FC236}">
                  <a16:creationId xmlns:a16="http://schemas.microsoft.com/office/drawing/2014/main" id="{97CF828B-39D8-7942-A5E0-C908A6D010D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4881" t="34591" r="37010"/>
            <a:stretch/>
          </p:blipFill>
          <p:spPr>
            <a:xfrm>
              <a:off x="2371060" y="4097799"/>
              <a:ext cx="1611456" cy="2770834"/>
            </a:xfrm>
            <a:prstGeom prst="rect">
              <a:avLst/>
            </a:prstGeom>
            <a:noFill/>
          </p:spPr>
        </p:pic>
        <p:pic>
          <p:nvPicPr>
            <p:cNvPr id="18" name="Picture Placeholder 4">
              <a:extLst>
                <a:ext uri="{FF2B5EF4-FFF2-40B4-BE49-F238E27FC236}">
                  <a16:creationId xmlns:a16="http://schemas.microsoft.com/office/drawing/2014/main" id="{187C1FE0-F7A4-E242-BB3D-D9E897C272E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4881" t="34591" r="37010"/>
            <a:stretch/>
          </p:blipFill>
          <p:spPr>
            <a:xfrm>
              <a:off x="2371060" y="1345455"/>
              <a:ext cx="1611456" cy="2770834"/>
            </a:xfrm>
            <a:prstGeom prst="rect">
              <a:avLst/>
            </a:prstGeom>
            <a:noFill/>
          </p:spPr>
        </p:pic>
        <p:pic>
          <p:nvPicPr>
            <p:cNvPr id="19" name="Picture Placeholder 4">
              <a:extLst>
                <a:ext uri="{FF2B5EF4-FFF2-40B4-BE49-F238E27FC236}">
                  <a16:creationId xmlns:a16="http://schemas.microsoft.com/office/drawing/2014/main" id="{63EB2BD3-B093-7845-9673-F03B3F1871A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4881" t="68147" r="37010"/>
            <a:stretch/>
          </p:blipFill>
          <p:spPr>
            <a:xfrm>
              <a:off x="2371060" y="10633"/>
              <a:ext cx="1611456" cy="1349350"/>
            </a:xfrm>
            <a:prstGeom prst="rect">
              <a:avLst/>
            </a:prstGeom>
            <a:noFill/>
          </p:spPr>
        </p:pic>
      </p:grpSp>
      <p:grpSp>
        <p:nvGrpSpPr>
          <p:cNvPr id="3" name="Group 2">
            <a:extLst>
              <a:ext uri="{FF2B5EF4-FFF2-40B4-BE49-F238E27FC236}">
                <a16:creationId xmlns:a16="http://schemas.microsoft.com/office/drawing/2014/main" id="{54C3A8D3-5F65-0E41-9074-0D4007937608}"/>
              </a:ext>
            </a:extLst>
          </p:cNvPr>
          <p:cNvGrpSpPr/>
          <p:nvPr/>
        </p:nvGrpSpPr>
        <p:grpSpPr>
          <a:xfrm>
            <a:off x="5294450" y="6188662"/>
            <a:ext cx="1378271" cy="643459"/>
            <a:chOff x="261430" y="6188662"/>
            <a:chExt cx="1378271" cy="643459"/>
          </a:xfrm>
        </p:grpSpPr>
        <p:pic>
          <p:nvPicPr>
            <p:cNvPr id="29" name="Picture 28">
              <a:extLst>
                <a:ext uri="{FF2B5EF4-FFF2-40B4-BE49-F238E27FC236}">
                  <a16:creationId xmlns:a16="http://schemas.microsoft.com/office/drawing/2014/main" id="{A74D111D-BA7B-0F45-9B47-555311211FA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1430" y="6188662"/>
              <a:ext cx="1378271" cy="643459"/>
            </a:xfrm>
            <a:prstGeom prst="rect">
              <a:avLst/>
            </a:prstGeom>
          </p:spPr>
        </p:pic>
        <p:pic>
          <p:nvPicPr>
            <p:cNvPr id="30" name="Picture 29">
              <a:extLst>
                <a:ext uri="{FF2B5EF4-FFF2-40B4-BE49-F238E27FC236}">
                  <a16:creationId xmlns:a16="http://schemas.microsoft.com/office/drawing/2014/main" id="{6EA4F826-00C4-B24B-B263-74F66AF78E6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9866"/>
            <a:stretch/>
          </p:blipFill>
          <p:spPr>
            <a:xfrm>
              <a:off x="810883" y="6188663"/>
              <a:ext cx="828818" cy="643457"/>
            </a:xfrm>
            <a:prstGeom prst="rect">
              <a:avLst/>
            </a:prstGeom>
          </p:spPr>
        </p:pic>
      </p:grpSp>
      <p:sp>
        <p:nvSpPr>
          <p:cNvPr id="33" name="Oval 32">
            <a:extLst>
              <a:ext uri="{FF2B5EF4-FFF2-40B4-BE49-F238E27FC236}">
                <a16:creationId xmlns:a16="http://schemas.microsoft.com/office/drawing/2014/main" id="{78615911-F4EE-8B4F-9188-C4BDD198939A}"/>
              </a:ext>
            </a:extLst>
          </p:cNvPr>
          <p:cNvSpPr/>
          <p:nvPr/>
        </p:nvSpPr>
        <p:spPr>
          <a:xfrm>
            <a:off x="11425930" y="6321878"/>
            <a:ext cx="370114" cy="37011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Slide Number Placeholder 3">
            <a:extLst>
              <a:ext uri="{FF2B5EF4-FFF2-40B4-BE49-F238E27FC236}">
                <a16:creationId xmlns:a16="http://schemas.microsoft.com/office/drawing/2014/main" id="{AD32F7D9-4369-F049-A2C1-18EB47D2C7A7}"/>
              </a:ext>
            </a:extLst>
          </p:cNvPr>
          <p:cNvSpPr>
            <a:spLocks noGrp="1"/>
          </p:cNvSpPr>
          <p:nvPr>
            <p:ph type="sldNum" sz="quarter" idx="4"/>
          </p:nvPr>
        </p:nvSpPr>
        <p:spPr>
          <a:xfrm>
            <a:off x="11360517" y="6390178"/>
            <a:ext cx="513735" cy="227164"/>
          </a:xfrm>
          <a:noFill/>
          <a:ln>
            <a:noFill/>
          </a:ln>
        </p:spPr>
        <p:txBody>
          <a:bodyPr>
            <a:normAutofit/>
          </a:bodyPr>
          <a:lstStyle/>
          <a:p>
            <a:fld id="{2F8AF2E6-64A8-0F46-AF27-0A96D82A033B}" type="slidenum">
              <a:rPr lang="en-US" smtClean="0"/>
              <a:t>51</a:t>
            </a:fld>
            <a:endParaRPr lang="en-US"/>
          </a:p>
        </p:txBody>
      </p:sp>
    </p:spTree>
    <p:extLst>
      <p:ext uri="{BB962C8B-B14F-4D97-AF65-F5344CB8AC3E}">
        <p14:creationId xmlns:p14="http://schemas.microsoft.com/office/powerpoint/2010/main" val="168125962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A885D5A-CA72-904D-A32A-49CE37FE4063}"/>
              </a:ext>
            </a:extLst>
          </p:cNvPr>
          <p:cNvSpPr>
            <a:spLocks noGrp="1"/>
          </p:cNvSpPr>
          <p:nvPr>
            <p:ph type="title"/>
          </p:nvPr>
        </p:nvSpPr>
        <p:spPr>
          <a:xfrm>
            <a:off x="833433" y="1684766"/>
            <a:ext cx="4187371" cy="2390677"/>
          </a:xfrm>
        </p:spPr>
        <p:txBody>
          <a:bodyPr/>
          <a:lstStyle/>
          <a:p>
            <a:r>
              <a:rPr lang="en-US"/>
              <a:t>Department Reporting Structure</a:t>
            </a:r>
          </a:p>
        </p:txBody>
      </p:sp>
      <p:sp>
        <p:nvSpPr>
          <p:cNvPr id="3" name="Slide Number Placeholder 2"/>
          <p:cNvSpPr>
            <a:spLocks noGrp="1"/>
          </p:cNvSpPr>
          <p:nvPr>
            <p:ph type="sldNum" sz="quarter" idx="10"/>
          </p:nvPr>
        </p:nvSpPr>
        <p:spPr/>
        <p:txBody>
          <a:bodyPr/>
          <a:lstStyle/>
          <a:p>
            <a:fld id="{D8D877B3-D348-4611-9BDB-C5374591D951}" type="slidenum">
              <a:rPr lang="en-US" smtClean="0"/>
              <a:pPr/>
              <a:t>52</a:t>
            </a:fld>
            <a:endParaRPr lang="en-US"/>
          </a:p>
        </p:txBody>
      </p:sp>
      <p:graphicFrame>
        <p:nvGraphicFramePr>
          <p:cNvPr id="6" name="Chart 5"/>
          <p:cNvGraphicFramePr/>
          <p:nvPr>
            <p:extLst>
              <p:ext uri="{D42A27DB-BD31-4B8C-83A1-F6EECF244321}">
                <p14:modId xmlns:p14="http://schemas.microsoft.com/office/powerpoint/2010/main" val="1622917995"/>
              </p:ext>
            </p:extLst>
          </p:nvPr>
        </p:nvGraphicFramePr>
        <p:xfrm>
          <a:off x="5093171" y="1148863"/>
          <a:ext cx="6014441" cy="5545014"/>
        </p:xfrm>
        <a:graphic>
          <a:graphicData uri="http://schemas.openxmlformats.org/drawingml/2006/chart">
            <c:chart xmlns:c="http://schemas.openxmlformats.org/drawingml/2006/chart" xmlns:r="http://schemas.openxmlformats.org/officeDocument/2006/relationships" r:id="rId3"/>
          </a:graphicData>
        </a:graphic>
      </p:graphicFrame>
      <p:sp>
        <p:nvSpPr>
          <p:cNvPr id="8" name="TextBox 7">
            <a:extLst>
              <a:ext uri="{FF2B5EF4-FFF2-40B4-BE49-F238E27FC236}">
                <a16:creationId xmlns:a16="http://schemas.microsoft.com/office/drawing/2014/main" id="{D0E680F2-41A1-BB4C-83A7-6C0348CF2227}"/>
              </a:ext>
            </a:extLst>
          </p:cNvPr>
          <p:cNvSpPr txBox="1"/>
          <p:nvPr/>
        </p:nvSpPr>
        <p:spPr>
          <a:xfrm>
            <a:off x="833433" y="3965228"/>
            <a:ext cx="3715761" cy="338554"/>
          </a:xfrm>
          <a:prstGeom prst="rect">
            <a:avLst/>
          </a:prstGeom>
          <a:noFill/>
        </p:spPr>
        <p:txBody>
          <a:bodyPr wrap="none" lIns="0" rIns="0" rtlCol="0">
            <a:spAutoFit/>
          </a:bodyPr>
          <a:lstStyle/>
          <a:p>
            <a:r>
              <a:rPr lang="en-US" sz="1600">
                <a:solidFill>
                  <a:srgbClr val="FF5A5A"/>
                </a:solidFill>
                <a:latin typeface="Century Gothic" panose="020B0502020202020204" pitchFamily="34" charset="0"/>
              </a:rPr>
              <a:t>REPORTING STRUCTURES ARE SHIFTING</a:t>
            </a:r>
          </a:p>
        </p:txBody>
      </p:sp>
      <p:sp>
        <p:nvSpPr>
          <p:cNvPr id="9" name="TextBox 8">
            <a:extLst>
              <a:ext uri="{FF2B5EF4-FFF2-40B4-BE49-F238E27FC236}">
                <a16:creationId xmlns:a16="http://schemas.microsoft.com/office/drawing/2014/main" id="{8C234B45-E9FA-7841-AEA7-60E575C648A5}"/>
              </a:ext>
            </a:extLst>
          </p:cNvPr>
          <p:cNvSpPr txBox="1"/>
          <p:nvPr/>
        </p:nvSpPr>
        <p:spPr>
          <a:xfrm>
            <a:off x="833433" y="4450007"/>
            <a:ext cx="3262317" cy="1459438"/>
          </a:xfrm>
          <a:prstGeom prst="rect">
            <a:avLst/>
          </a:prstGeom>
          <a:noFill/>
        </p:spPr>
        <p:txBody>
          <a:bodyPr wrap="square" lIns="0" rIns="0" rtlCol="0">
            <a:spAutoFit/>
          </a:bodyPr>
          <a:lstStyle/>
          <a:p>
            <a:pPr>
              <a:lnSpc>
                <a:spcPts val="1800"/>
              </a:lnSpc>
            </a:pPr>
            <a:r>
              <a:rPr lang="en-US" sz="1400">
                <a:solidFill>
                  <a:schemeClr val="bg2"/>
                </a:solidFill>
                <a:latin typeface="Century Gothic" panose="020B0502020202020204" pitchFamily="34" charset="0"/>
              </a:rPr>
              <a:t>Nurse informaticists are now reporting into a variety of departments, with reporting into two departments on average.  The top 3 departments are IS/IT (34%), Informatics (33%) and Nursing (30%).</a:t>
            </a:r>
          </a:p>
        </p:txBody>
      </p:sp>
      <p:sp>
        <p:nvSpPr>
          <p:cNvPr id="7" name="TextBox 6">
            <a:extLst>
              <a:ext uri="{FF2B5EF4-FFF2-40B4-BE49-F238E27FC236}">
                <a16:creationId xmlns:a16="http://schemas.microsoft.com/office/drawing/2014/main" id="{8C234B45-E9FA-7841-AEA7-60E575C648A5}"/>
              </a:ext>
            </a:extLst>
          </p:cNvPr>
          <p:cNvSpPr txBox="1"/>
          <p:nvPr/>
        </p:nvSpPr>
        <p:spPr>
          <a:xfrm>
            <a:off x="7038967" y="6464704"/>
            <a:ext cx="3906143" cy="305276"/>
          </a:xfrm>
          <a:prstGeom prst="rect">
            <a:avLst/>
          </a:prstGeom>
          <a:noFill/>
        </p:spPr>
        <p:txBody>
          <a:bodyPr wrap="square" lIns="0" rIns="0" rtlCol="0">
            <a:spAutoFit/>
          </a:bodyPr>
          <a:lstStyle/>
          <a:p>
            <a:pPr>
              <a:lnSpc>
                <a:spcPts val="1800"/>
              </a:lnSpc>
            </a:pPr>
            <a:r>
              <a:rPr lang="en-US" sz="1000">
                <a:solidFill>
                  <a:schemeClr val="bg2"/>
                </a:solidFill>
                <a:latin typeface="Century Gothic" panose="020B0502020202020204" pitchFamily="34" charset="0"/>
              </a:rPr>
              <a:t>**New option in 2022; *New option in 2020</a:t>
            </a:r>
          </a:p>
        </p:txBody>
      </p:sp>
      <p:sp>
        <p:nvSpPr>
          <p:cNvPr id="2" name="TextBox 1">
            <a:extLst>
              <a:ext uri="{FF2B5EF4-FFF2-40B4-BE49-F238E27FC236}">
                <a16:creationId xmlns:a16="http://schemas.microsoft.com/office/drawing/2014/main" id="{E3F6BDE8-20DC-E93E-F791-E00C0BC46804}"/>
              </a:ext>
            </a:extLst>
          </p:cNvPr>
          <p:cNvSpPr txBox="1"/>
          <p:nvPr/>
        </p:nvSpPr>
        <p:spPr>
          <a:xfrm>
            <a:off x="7038967" y="6101958"/>
            <a:ext cx="4141012" cy="288220"/>
          </a:xfrm>
          <a:prstGeom prst="rect">
            <a:avLst/>
          </a:prstGeom>
          <a:noFill/>
        </p:spPr>
        <p:txBody>
          <a:bodyPr wrap="square" lIns="0" rIns="0" rtlCol="0">
            <a:spAutoFit/>
          </a:bodyPr>
          <a:lstStyle/>
          <a:p>
            <a:pPr marL="0" marR="0" lvl="0" indent="0" algn="l" defTabSz="914400" rtl="0" eaLnBrk="1" fontAlgn="auto" latinLnBrk="0" hangingPunct="1">
              <a:lnSpc>
                <a:spcPts val="1800"/>
              </a:lnSpc>
              <a:spcBef>
                <a:spcPts val="0"/>
              </a:spcBef>
              <a:spcAft>
                <a:spcPts val="0"/>
              </a:spcAft>
              <a:buClrTx/>
              <a:buSzTx/>
              <a:buFontTx/>
              <a:buNone/>
              <a:tabLst/>
              <a:defRPr/>
            </a:pPr>
            <a:r>
              <a:rPr kumimoji="0" lang="en-US" sz="800" b="0" i="0" u="none" strike="noStrike" kern="1200" cap="none" spc="0" normalizeH="0" baseline="0" noProof="0">
                <a:ln>
                  <a:noFill/>
                </a:ln>
                <a:solidFill>
                  <a:srgbClr val="333333"/>
                </a:solidFill>
                <a:effectLst/>
                <a:uLnTx/>
                <a:uFillTx/>
                <a:latin typeface="Century Gothic" panose="020B0502020202020204" pitchFamily="34" charset="0"/>
                <a:ea typeface="+mn-ea"/>
                <a:cs typeface="+mn-cs"/>
              </a:rPr>
              <a:t>Answer choices &lt;8% incidence &amp; ‘Other’ 4%,</a:t>
            </a:r>
            <a:r>
              <a:rPr lang="en-US" sz="800">
                <a:solidFill>
                  <a:srgbClr val="333333"/>
                </a:solidFill>
                <a:latin typeface="Century Gothic" panose="020B0502020202020204" pitchFamily="34" charset="0"/>
              </a:rPr>
              <a:t> </a:t>
            </a:r>
            <a:r>
              <a:rPr kumimoji="0" lang="en-US" sz="800" b="0" i="0" u="none" strike="noStrike" kern="1200" cap="none" spc="0" normalizeH="0" baseline="0" noProof="0">
                <a:ln>
                  <a:noFill/>
                </a:ln>
                <a:solidFill>
                  <a:srgbClr val="333333"/>
                </a:solidFill>
                <a:effectLst/>
                <a:uLnTx/>
                <a:uFillTx/>
                <a:latin typeface="Century Gothic" panose="020B0502020202020204" pitchFamily="34" charset="0"/>
                <a:ea typeface="+mn-ea"/>
                <a:cs typeface="+mn-cs"/>
              </a:rPr>
              <a:t>not shown</a:t>
            </a:r>
          </a:p>
        </p:txBody>
      </p:sp>
    </p:spTree>
    <p:extLst>
      <p:ext uri="{BB962C8B-B14F-4D97-AF65-F5344CB8AC3E}">
        <p14:creationId xmlns:p14="http://schemas.microsoft.com/office/powerpoint/2010/main" val="50453235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A885D5A-CA72-904D-A32A-49CE37FE4063}"/>
              </a:ext>
            </a:extLst>
          </p:cNvPr>
          <p:cNvSpPr>
            <a:spLocks noGrp="1"/>
          </p:cNvSpPr>
          <p:nvPr>
            <p:ph type="title"/>
          </p:nvPr>
        </p:nvSpPr>
        <p:spPr>
          <a:xfrm>
            <a:off x="756848" y="1819897"/>
            <a:ext cx="4396177" cy="2390677"/>
          </a:xfrm>
        </p:spPr>
        <p:txBody>
          <a:bodyPr/>
          <a:lstStyle/>
          <a:p>
            <a:r>
              <a:rPr lang="en-US"/>
              <a:t>Nursing Informatics Staffing: Over the past 3 years</a:t>
            </a:r>
          </a:p>
        </p:txBody>
      </p:sp>
      <p:sp>
        <p:nvSpPr>
          <p:cNvPr id="3" name="Slide Number Placeholder 2"/>
          <p:cNvSpPr>
            <a:spLocks noGrp="1"/>
          </p:cNvSpPr>
          <p:nvPr>
            <p:ph type="sldNum" sz="quarter"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D8D877B3-D348-4611-9BDB-C5374591D951}" type="slidenum">
              <a:rPr kumimoji="0" lang="en-US" sz="803" b="0" i="0" u="none" strike="noStrike" kern="1200" cap="none" spc="0" normalizeH="0" baseline="0" noProof="0" smtClean="0">
                <a:ln>
                  <a:noFill/>
                </a:ln>
                <a:solidFill>
                  <a:srgbClr val="FFFFFF"/>
                </a:solidFill>
                <a:effectLst/>
                <a:uLnTx/>
                <a:uFillTx/>
                <a:latin typeface="Century Gothic" panose="020B0502020202020204" pitchFamily="34" charset="0"/>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53</a:t>
            </a:fld>
            <a:endParaRPr kumimoji="0" lang="en-US" sz="803" b="0" i="0" u="none" strike="noStrike" kern="1200" cap="none" spc="0" normalizeH="0" baseline="0" noProof="0">
              <a:ln>
                <a:noFill/>
              </a:ln>
              <a:solidFill>
                <a:srgbClr val="FFFFFF"/>
              </a:solidFill>
              <a:effectLst/>
              <a:uLnTx/>
              <a:uFillTx/>
              <a:latin typeface="Century Gothic" panose="020B0502020202020204" pitchFamily="34" charset="0"/>
              <a:cs typeface="Arial" panose="020B0604020202020204" pitchFamily="34" charset="0"/>
            </a:endParaRPr>
          </a:p>
        </p:txBody>
      </p:sp>
      <p:graphicFrame>
        <p:nvGraphicFramePr>
          <p:cNvPr id="6" name="Chart 5"/>
          <p:cNvGraphicFramePr/>
          <p:nvPr>
            <p:extLst>
              <p:ext uri="{D42A27DB-BD31-4B8C-83A1-F6EECF244321}">
                <p14:modId xmlns:p14="http://schemas.microsoft.com/office/powerpoint/2010/main" val="3906209181"/>
              </p:ext>
            </p:extLst>
          </p:nvPr>
        </p:nvGraphicFramePr>
        <p:xfrm>
          <a:off x="5529080" y="1413120"/>
          <a:ext cx="6014441" cy="5545014"/>
        </p:xfrm>
        <a:graphic>
          <a:graphicData uri="http://schemas.openxmlformats.org/drawingml/2006/chart">
            <c:chart xmlns:c="http://schemas.openxmlformats.org/drawingml/2006/chart" xmlns:r="http://schemas.openxmlformats.org/officeDocument/2006/relationships" r:id="rId3"/>
          </a:graphicData>
        </a:graphic>
      </p:graphicFrame>
      <p:sp>
        <p:nvSpPr>
          <p:cNvPr id="8" name="TextBox 7">
            <a:extLst>
              <a:ext uri="{FF2B5EF4-FFF2-40B4-BE49-F238E27FC236}">
                <a16:creationId xmlns:a16="http://schemas.microsoft.com/office/drawing/2014/main" id="{D0E680F2-41A1-BB4C-83A7-6C0348CF2227}"/>
              </a:ext>
            </a:extLst>
          </p:cNvPr>
          <p:cNvSpPr txBox="1"/>
          <p:nvPr/>
        </p:nvSpPr>
        <p:spPr>
          <a:xfrm>
            <a:off x="854699" y="4185627"/>
            <a:ext cx="3367910" cy="584775"/>
          </a:xfrm>
          <a:prstGeom prst="rect">
            <a:avLst/>
          </a:prstGeom>
          <a:noFill/>
        </p:spPr>
        <p:txBody>
          <a:bodyPr wrap="none" lIns="0" r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FF5A5A"/>
                </a:solidFill>
                <a:effectLst/>
                <a:uLnTx/>
                <a:uFillTx/>
                <a:latin typeface="Century Gothic" panose="020B0502020202020204" pitchFamily="34" charset="0"/>
                <a:ea typeface="+mn-ea"/>
                <a:cs typeface="+mn-cs"/>
              </a:rPr>
              <a:t>NURSING INFORMATICS POSITIONS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FF5A5A"/>
                </a:solidFill>
                <a:effectLst/>
                <a:uLnTx/>
                <a:uFillTx/>
                <a:latin typeface="Century Gothic" panose="020B0502020202020204" pitchFamily="34" charset="0"/>
                <a:ea typeface="+mn-ea"/>
                <a:cs typeface="+mn-cs"/>
              </a:rPr>
              <a:t>ARE INCREASING</a:t>
            </a:r>
          </a:p>
        </p:txBody>
      </p:sp>
      <p:sp>
        <p:nvSpPr>
          <p:cNvPr id="9" name="TextBox 8">
            <a:extLst>
              <a:ext uri="{FF2B5EF4-FFF2-40B4-BE49-F238E27FC236}">
                <a16:creationId xmlns:a16="http://schemas.microsoft.com/office/drawing/2014/main" id="{8C234B45-E9FA-7841-AEA7-60E575C648A5}"/>
              </a:ext>
            </a:extLst>
          </p:cNvPr>
          <p:cNvSpPr txBox="1"/>
          <p:nvPr/>
        </p:nvSpPr>
        <p:spPr>
          <a:xfrm>
            <a:off x="854699" y="4831180"/>
            <a:ext cx="3578421" cy="1459438"/>
          </a:xfrm>
          <a:prstGeom prst="rect">
            <a:avLst/>
          </a:prstGeom>
          <a:noFill/>
        </p:spPr>
        <p:txBody>
          <a:bodyPr wrap="square" lIns="0" rIns="0" rtlCol="0">
            <a:spAutoFit/>
          </a:bodyPr>
          <a:lstStyle/>
          <a:p>
            <a:pPr marL="0" marR="0" lvl="0" indent="0" algn="l" defTabSz="914400" rtl="0" eaLnBrk="1" fontAlgn="auto" latinLnBrk="0" hangingPunct="1">
              <a:lnSpc>
                <a:spcPts val="1800"/>
              </a:lnSpc>
              <a:spcBef>
                <a:spcPts val="0"/>
              </a:spcBef>
              <a:spcAft>
                <a:spcPts val="0"/>
              </a:spcAft>
              <a:buClrTx/>
              <a:buSzTx/>
              <a:buFontTx/>
              <a:buNone/>
              <a:tabLst/>
              <a:defRPr/>
            </a:pPr>
            <a:r>
              <a:rPr kumimoji="0" lang="en-US" sz="1400" b="0" i="0" u="none" strike="noStrike" kern="1200" cap="none" spc="0" normalizeH="0" baseline="0" noProof="0">
                <a:ln>
                  <a:noFill/>
                </a:ln>
                <a:solidFill>
                  <a:srgbClr val="333333"/>
                </a:solidFill>
                <a:effectLst/>
                <a:uLnTx/>
                <a:uFillTx/>
                <a:latin typeface="Century Gothic" panose="020B0502020202020204" pitchFamily="34" charset="0"/>
                <a:ea typeface="+mn-ea"/>
                <a:cs typeface="+mn-cs"/>
              </a:rPr>
              <a:t>Over a third reported that the number of nursing informatics positions have increased, over the past three years.  21% also stated that their organization is redefining the roles/responsibilities of current positions and/or creating more.</a:t>
            </a:r>
          </a:p>
        </p:txBody>
      </p:sp>
      <p:sp>
        <p:nvSpPr>
          <p:cNvPr id="4" name="TextBox 3">
            <a:extLst>
              <a:ext uri="{FF2B5EF4-FFF2-40B4-BE49-F238E27FC236}">
                <a16:creationId xmlns:a16="http://schemas.microsoft.com/office/drawing/2014/main" id="{1985AE8D-9FF4-28FB-E116-B924F3315E91}"/>
              </a:ext>
            </a:extLst>
          </p:cNvPr>
          <p:cNvSpPr txBox="1"/>
          <p:nvPr/>
        </p:nvSpPr>
        <p:spPr>
          <a:xfrm>
            <a:off x="4833657" y="6484173"/>
            <a:ext cx="1262343" cy="291042"/>
          </a:xfrm>
          <a:prstGeom prst="rect">
            <a:avLst/>
          </a:prstGeom>
          <a:noFill/>
        </p:spPr>
        <p:txBody>
          <a:bodyPr wrap="square" lIns="0" rIns="0" rtlCol="0">
            <a:spAutoFit/>
          </a:bodyPr>
          <a:lstStyle/>
          <a:p>
            <a:pPr marL="0" marR="0" lvl="0" indent="0" algn="l" defTabSz="914400" rtl="0" eaLnBrk="1" fontAlgn="auto" latinLnBrk="0" hangingPunct="1">
              <a:lnSpc>
                <a:spcPts val="1800"/>
              </a:lnSpc>
              <a:spcBef>
                <a:spcPts val="0"/>
              </a:spcBef>
              <a:spcAft>
                <a:spcPts val="0"/>
              </a:spcAft>
              <a:buClrTx/>
              <a:buSzTx/>
              <a:buFontTx/>
              <a:buNone/>
              <a:tabLst/>
              <a:defRPr/>
            </a:pPr>
            <a:r>
              <a:rPr kumimoji="0" lang="en-US" sz="900" b="0" i="0" u="none" strike="noStrike" kern="1200" cap="none" spc="0" normalizeH="0" baseline="0" noProof="0">
                <a:ln>
                  <a:noFill/>
                </a:ln>
                <a:solidFill>
                  <a:srgbClr val="333333"/>
                </a:solidFill>
                <a:effectLst/>
                <a:uLnTx/>
                <a:uFillTx/>
                <a:latin typeface="Century Gothic" panose="020B0502020202020204" pitchFamily="34" charset="0"/>
                <a:ea typeface="+mn-ea"/>
                <a:cs typeface="+mn-cs"/>
              </a:rPr>
              <a:t>New question in 2022</a:t>
            </a:r>
          </a:p>
        </p:txBody>
      </p:sp>
    </p:spTree>
    <p:extLst>
      <p:ext uri="{BB962C8B-B14F-4D97-AF65-F5344CB8AC3E}">
        <p14:creationId xmlns:p14="http://schemas.microsoft.com/office/powerpoint/2010/main" val="56751706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A885D5A-CA72-904D-A32A-49CE37FE4063}"/>
              </a:ext>
            </a:extLst>
          </p:cNvPr>
          <p:cNvSpPr>
            <a:spLocks noGrp="1"/>
          </p:cNvSpPr>
          <p:nvPr>
            <p:ph type="title"/>
          </p:nvPr>
        </p:nvSpPr>
        <p:spPr>
          <a:xfrm>
            <a:off x="833433" y="2008616"/>
            <a:ext cx="4187371" cy="2390677"/>
          </a:xfrm>
        </p:spPr>
        <p:txBody>
          <a:bodyPr/>
          <a:lstStyle/>
          <a:p>
            <a:r>
              <a:rPr lang="en-US"/>
              <a:t>Chief Nursing Informatics Officer at Organization</a:t>
            </a:r>
          </a:p>
        </p:txBody>
      </p:sp>
      <p:sp>
        <p:nvSpPr>
          <p:cNvPr id="3" name="Slide Number Placeholder 2"/>
          <p:cNvSpPr>
            <a:spLocks noGrp="1"/>
          </p:cNvSpPr>
          <p:nvPr>
            <p:ph type="sldNum" sz="quarter" idx="10"/>
          </p:nvPr>
        </p:nvSpPr>
        <p:spPr/>
        <p:txBody>
          <a:bodyPr/>
          <a:lstStyle/>
          <a:p>
            <a:fld id="{D8D877B3-D348-4611-9BDB-C5374591D951}" type="slidenum">
              <a:rPr lang="en-US" smtClean="0"/>
              <a:pPr/>
              <a:t>54</a:t>
            </a:fld>
            <a:endParaRPr lang="en-US"/>
          </a:p>
        </p:txBody>
      </p:sp>
      <p:graphicFrame>
        <p:nvGraphicFramePr>
          <p:cNvPr id="6" name="Chart 5"/>
          <p:cNvGraphicFramePr/>
          <p:nvPr>
            <p:extLst>
              <p:ext uri="{D42A27DB-BD31-4B8C-83A1-F6EECF244321}">
                <p14:modId xmlns:p14="http://schemas.microsoft.com/office/powerpoint/2010/main" val="251441501"/>
              </p:ext>
            </p:extLst>
          </p:nvPr>
        </p:nvGraphicFramePr>
        <p:xfrm>
          <a:off x="5093171" y="1148863"/>
          <a:ext cx="6014441" cy="5545014"/>
        </p:xfrm>
        <a:graphic>
          <a:graphicData uri="http://schemas.openxmlformats.org/drawingml/2006/chart">
            <c:chart xmlns:c="http://schemas.openxmlformats.org/drawingml/2006/chart" xmlns:r="http://schemas.openxmlformats.org/officeDocument/2006/relationships" r:id="rId3"/>
          </a:graphicData>
        </a:graphic>
      </p:graphicFrame>
      <p:sp>
        <p:nvSpPr>
          <p:cNvPr id="8" name="TextBox 7">
            <a:extLst>
              <a:ext uri="{FF2B5EF4-FFF2-40B4-BE49-F238E27FC236}">
                <a16:creationId xmlns:a16="http://schemas.microsoft.com/office/drawing/2014/main" id="{D0E680F2-41A1-BB4C-83A7-6C0348CF2227}"/>
              </a:ext>
            </a:extLst>
          </p:cNvPr>
          <p:cNvSpPr txBox="1"/>
          <p:nvPr/>
        </p:nvSpPr>
        <p:spPr>
          <a:xfrm>
            <a:off x="854700" y="4428051"/>
            <a:ext cx="2709075" cy="338554"/>
          </a:xfrm>
          <a:prstGeom prst="rect">
            <a:avLst/>
          </a:prstGeom>
          <a:noFill/>
        </p:spPr>
        <p:txBody>
          <a:bodyPr wrap="none" lIns="0" rIns="0" rtlCol="0">
            <a:spAutoFit/>
          </a:bodyPr>
          <a:lstStyle/>
          <a:p>
            <a:r>
              <a:rPr lang="en-US" sz="1600">
                <a:solidFill>
                  <a:srgbClr val="FF5A5A"/>
                </a:solidFill>
                <a:latin typeface="Century Gothic" panose="020B0502020202020204" pitchFamily="34" charset="0"/>
              </a:rPr>
              <a:t>NEARLY HALF HAVE A CNIO</a:t>
            </a:r>
          </a:p>
        </p:txBody>
      </p:sp>
      <p:sp>
        <p:nvSpPr>
          <p:cNvPr id="9" name="TextBox 8">
            <a:extLst>
              <a:ext uri="{FF2B5EF4-FFF2-40B4-BE49-F238E27FC236}">
                <a16:creationId xmlns:a16="http://schemas.microsoft.com/office/drawing/2014/main" id="{8C234B45-E9FA-7841-AEA7-60E575C648A5}"/>
              </a:ext>
            </a:extLst>
          </p:cNvPr>
          <p:cNvSpPr txBox="1"/>
          <p:nvPr/>
        </p:nvSpPr>
        <p:spPr>
          <a:xfrm>
            <a:off x="854699" y="4916905"/>
            <a:ext cx="3180273" cy="1015663"/>
          </a:xfrm>
          <a:prstGeom prst="rect">
            <a:avLst/>
          </a:prstGeom>
          <a:noFill/>
        </p:spPr>
        <p:txBody>
          <a:bodyPr wrap="square" lIns="0" rIns="0" rtlCol="0">
            <a:spAutoFit/>
          </a:bodyPr>
          <a:lstStyle/>
          <a:p>
            <a:pPr>
              <a:lnSpc>
                <a:spcPts val="1800"/>
              </a:lnSpc>
            </a:pPr>
            <a:r>
              <a:rPr lang="en-US" sz="1400">
                <a:solidFill>
                  <a:schemeClr val="bg2"/>
                </a:solidFill>
                <a:latin typeface="Century Gothic" panose="020B0502020202020204" pitchFamily="34" charset="0"/>
              </a:rPr>
              <a:t>54% of nurse informaticists work in organizations which have a CNIO or other senior nursing informatics officer.</a:t>
            </a:r>
          </a:p>
        </p:txBody>
      </p:sp>
      <p:sp>
        <p:nvSpPr>
          <p:cNvPr id="2" name="TextBox 1">
            <a:extLst>
              <a:ext uri="{FF2B5EF4-FFF2-40B4-BE49-F238E27FC236}">
                <a16:creationId xmlns:a16="http://schemas.microsoft.com/office/drawing/2014/main" id="{40062351-6EBC-7838-8983-85B6E904A0CD}"/>
              </a:ext>
            </a:extLst>
          </p:cNvPr>
          <p:cNvSpPr txBox="1"/>
          <p:nvPr/>
        </p:nvSpPr>
        <p:spPr>
          <a:xfrm>
            <a:off x="6904695" y="6356828"/>
            <a:ext cx="2106545" cy="293863"/>
          </a:xfrm>
          <a:prstGeom prst="rect">
            <a:avLst/>
          </a:prstGeom>
          <a:noFill/>
        </p:spPr>
        <p:txBody>
          <a:bodyPr wrap="square" lIns="0" rIns="0" rtlCol="0">
            <a:spAutoFit/>
          </a:bodyPr>
          <a:lstStyle/>
          <a:p>
            <a:pPr>
              <a:lnSpc>
                <a:spcPts val="1800"/>
              </a:lnSpc>
            </a:pPr>
            <a:r>
              <a:rPr lang="en-US" sz="1000" i="1">
                <a:solidFill>
                  <a:schemeClr val="bg2"/>
                </a:solidFill>
                <a:latin typeface="Century Gothic" panose="020B0502020202020204" pitchFamily="34" charset="0"/>
              </a:rPr>
              <a:t>*New option beginning in 2020</a:t>
            </a:r>
          </a:p>
        </p:txBody>
      </p:sp>
    </p:spTree>
    <p:extLst>
      <p:ext uri="{BB962C8B-B14F-4D97-AF65-F5344CB8AC3E}">
        <p14:creationId xmlns:p14="http://schemas.microsoft.com/office/powerpoint/2010/main" val="321936956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A885D5A-CA72-904D-A32A-49CE37FE4063}"/>
              </a:ext>
            </a:extLst>
          </p:cNvPr>
          <p:cNvSpPr>
            <a:spLocks noGrp="1"/>
          </p:cNvSpPr>
          <p:nvPr>
            <p:ph type="title"/>
          </p:nvPr>
        </p:nvSpPr>
        <p:spPr>
          <a:xfrm>
            <a:off x="833433" y="2035511"/>
            <a:ext cx="4348167" cy="2390677"/>
          </a:xfrm>
        </p:spPr>
        <p:txBody>
          <a:bodyPr/>
          <a:lstStyle/>
          <a:p>
            <a:r>
              <a:rPr lang="en-US" sz="3600"/>
              <a:t>Reporting Structure for CNIO</a:t>
            </a:r>
          </a:p>
        </p:txBody>
      </p:sp>
      <p:sp>
        <p:nvSpPr>
          <p:cNvPr id="3" name="Slide Number Placeholder 2"/>
          <p:cNvSpPr>
            <a:spLocks noGrp="1"/>
          </p:cNvSpPr>
          <p:nvPr>
            <p:ph type="sldNum" sz="quarter" idx="10"/>
          </p:nvPr>
        </p:nvSpPr>
        <p:spPr/>
        <p:txBody>
          <a:bodyPr/>
          <a:lstStyle/>
          <a:p>
            <a:fld id="{D8D877B3-D348-4611-9BDB-C5374591D951}" type="slidenum">
              <a:rPr lang="en-US" smtClean="0"/>
              <a:pPr/>
              <a:t>55</a:t>
            </a:fld>
            <a:endParaRPr lang="en-US"/>
          </a:p>
        </p:txBody>
      </p:sp>
      <p:graphicFrame>
        <p:nvGraphicFramePr>
          <p:cNvPr id="6" name="Chart 5"/>
          <p:cNvGraphicFramePr/>
          <p:nvPr>
            <p:extLst>
              <p:ext uri="{D42A27DB-BD31-4B8C-83A1-F6EECF244321}">
                <p14:modId xmlns:p14="http://schemas.microsoft.com/office/powerpoint/2010/main" val="1947805449"/>
              </p:ext>
            </p:extLst>
          </p:nvPr>
        </p:nvGraphicFramePr>
        <p:xfrm>
          <a:off x="5093171" y="1148863"/>
          <a:ext cx="6014441" cy="5545014"/>
        </p:xfrm>
        <a:graphic>
          <a:graphicData uri="http://schemas.openxmlformats.org/drawingml/2006/chart">
            <c:chart xmlns:c="http://schemas.openxmlformats.org/drawingml/2006/chart" xmlns:r="http://schemas.openxmlformats.org/officeDocument/2006/relationships" r:id="rId3"/>
          </a:graphicData>
        </a:graphic>
      </p:graphicFrame>
      <p:sp>
        <p:nvSpPr>
          <p:cNvPr id="8" name="TextBox 7">
            <a:extLst>
              <a:ext uri="{FF2B5EF4-FFF2-40B4-BE49-F238E27FC236}">
                <a16:creationId xmlns:a16="http://schemas.microsoft.com/office/drawing/2014/main" id="{D0E680F2-41A1-BB4C-83A7-6C0348CF2227}"/>
              </a:ext>
            </a:extLst>
          </p:cNvPr>
          <p:cNvSpPr txBox="1"/>
          <p:nvPr/>
        </p:nvSpPr>
        <p:spPr>
          <a:xfrm>
            <a:off x="854699" y="4106905"/>
            <a:ext cx="2861360" cy="584775"/>
          </a:xfrm>
          <a:prstGeom prst="rect">
            <a:avLst/>
          </a:prstGeom>
          <a:noFill/>
        </p:spPr>
        <p:txBody>
          <a:bodyPr wrap="none" lIns="0" rIns="0" rtlCol="0">
            <a:spAutoFit/>
          </a:bodyPr>
          <a:lstStyle/>
          <a:p>
            <a:pPr algn="r"/>
            <a:r>
              <a:rPr lang="en-US" sz="1600">
                <a:solidFill>
                  <a:srgbClr val="FF5A5A"/>
                </a:solidFill>
                <a:latin typeface="Century Gothic" panose="020B0502020202020204" pitchFamily="34" charset="0"/>
              </a:rPr>
              <a:t>REPORTING STRUCTURES ARE </a:t>
            </a:r>
          </a:p>
          <a:p>
            <a:r>
              <a:rPr lang="en-US" sz="1600">
                <a:solidFill>
                  <a:srgbClr val="FF5A5A"/>
                </a:solidFill>
                <a:latin typeface="Century Gothic" panose="020B0502020202020204" pitchFamily="34" charset="0"/>
              </a:rPr>
              <a:t> SHIFTING SLIGHTLY</a:t>
            </a:r>
          </a:p>
        </p:txBody>
      </p:sp>
      <p:sp>
        <p:nvSpPr>
          <p:cNvPr id="9" name="TextBox 8">
            <a:extLst>
              <a:ext uri="{FF2B5EF4-FFF2-40B4-BE49-F238E27FC236}">
                <a16:creationId xmlns:a16="http://schemas.microsoft.com/office/drawing/2014/main" id="{8C234B45-E9FA-7841-AEA7-60E575C648A5}"/>
              </a:ext>
            </a:extLst>
          </p:cNvPr>
          <p:cNvSpPr txBox="1"/>
          <p:nvPr/>
        </p:nvSpPr>
        <p:spPr>
          <a:xfrm>
            <a:off x="854699" y="4845185"/>
            <a:ext cx="3180273" cy="1459438"/>
          </a:xfrm>
          <a:prstGeom prst="rect">
            <a:avLst/>
          </a:prstGeom>
          <a:noFill/>
        </p:spPr>
        <p:txBody>
          <a:bodyPr wrap="square" lIns="0" rIns="0" rtlCol="0">
            <a:spAutoFit/>
          </a:bodyPr>
          <a:lstStyle/>
          <a:p>
            <a:pPr>
              <a:lnSpc>
                <a:spcPts val="1800"/>
              </a:lnSpc>
            </a:pPr>
            <a:r>
              <a:rPr lang="en-US" sz="1400">
                <a:solidFill>
                  <a:schemeClr val="bg2"/>
                </a:solidFill>
                <a:latin typeface="Century Gothic" panose="020B0502020202020204" pitchFamily="34" charset="0"/>
              </a:rPr>
              <a:t>The reporting structure for CNIOs vary, with the titles of CNO/Nursing Executive (27%), CIO/IT Executive (27%) and CMO/CMIO/Physician Executive (21%) being reported into most often.</a:t>
            </a:r>
          </a:p>
        </p:txBody>
      </p:sp>
      <p:sp>
        <p:nvSpPr>
          <p:cNvPr id="4" name="TextBox 3">
            <a:extLst>
              <a:ext uri="{FF2B5EF4-FFF2-40B4-BE49-F238E27FC236}">
                <a16:creationId xmlns:a16="http://schemas.microsoft.com/office/drawing/2014/main" id="{EAB07523-FB71-D1E2-6A38-BF262113AE6D}"/>
              </a:ext>
            </a:extLst>
          </p:cNvPr>
          <p:cNvSpPr txBox="1"/>
          <p:nvPr/>
        </p:nvSpPr>
        <p:spPr>
          <a:xfrm>
            <a:off x="7899777" y="6323479"/>
            <a:ext cx="2106545" cy="293863"/>
          </a:xfrm>
          <a:prstGeom prst="rect">
            <a:avLst/>
          </a:prstGeom>
          <a:noFill/>
        </p:spPr>
        <p:txBody>
          <a:bodyPr wrap="square" lIns="0" rIns="0" rtlCol="0">
            <a:spAutoFit/>
          </a:bodyPr>
          <a:lstStyle/>
          <a:p>
            <a:pPr>
              <a:lnSpc>
                <a:spcPts val="1800"/>
              </a:lnSpc>
            </a:pPr>
            <a:r>
              <a:rPr lang="en-US" sz="1000" i="1">
                <a:solidFill>
                  <a:schemeClr val="bg2"/>
                </a:solidFill>
                <a:latin typeface="Century Gothic" panose="020B0502020202020204" pitchFamily="34" charset="0"/>
              </a:rPr>
              <a:t>*New option beginning in 2020</a:t>
            </a:r>
          </a:p>
        </p:txBody>
      </p:sp>
    </p:spTree>
    <p:extLst>
      <p:ext uri="{BB962C8B-B14F-4D97-AF65-F5344CB8AC3E}">
        <p14:creationId xmlns:p14="http://schemas.microsoft.com/office/powerpoint/2010/main" val="51398539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8D877B3-D348-4611-9BDB-C5374591D951}" type="slidenum">
              <a:rPr lang="en-US" smtClean="0"/>
              <a:pPr/>
              <a:t>56</a:t>
            </a:fld>
            <a:endParaRPr lang="en-US"/>
          </a:p>
        </p:txBody>
      </p:sp>
      <p:sp>
        <p:nvSpPr>
          <p:cNvPr id="4" name="Title 3">
            <a:extLst>
              <a:ext uri="{FF2B5EF4-FFF2-40B4-BE49-F238E27FC236}">
                <a16:creationId xmlns:a16="http://schemas.microsoft.com/office/drawing/2014/main" id="{3DD04680-B55C-7F49-5F40-D6A88AEC5150}"/>
              </a:ext>
            </a:extLst>
          </p:cNvPr>
          <p:cNvSpPr>
            <a:spLocks noGrp="1"/>
          </p:cNvSpPr>
          <p:nvPr>
            <p:ph type="title"/>
          </p:nvPr>
        </p:nvSpPr>
        <p:spPr/>
        <p:txBody>
          <a:bodyPr/>
          <a:lstStyle/>
          <a:p>
            <a:endParaRPr lang="en-US"/>
          </a:p>
        </p:txBody>
      </p:sp>
      <p:pic>
        <p:nvPicPr>
          <p:cNvPr id="6" name="Picture 7" descr="A picture containing graphical user interface&#10;&#10;Description automatically generated">
            <a:extLst>
              <a:ext uri="{FF2B5EF4-FFF2-40B4-BE49-F238E27FC236}">
                <a16:creationId xmlns:a16="http://schemas.microsoft.com/office/drawing/2014/main" id="{BC9C4CDA-ECCD-4EBB-5079-994E0803BF9E}"/>
              </a:ext>
            </a:extLst>
          </p:cNvPr>
          <p:cNvPicPr>
            <a:picLocks noChangeAspect="1"/>
          </p:cNvPicPr>
          <p:nvPr/>
        </p:nvPicPr>
        <p:blipFill>
          <a:blip r:embed="rId3"/>
          <a:stretch>
            <a:fillRect/>
          </a:stretch>
        </p:blipFill>
        <p:spPr>
          <a:xfrm>
            <a:off x="660011" y="2130096"/>
            <a:ext cx="4660959" cy="2640941"/>
          </a:xfrm>
          <a:prstGeom prst="rect">
            <a:avLst/>
          </a:prstGeom>
        </p:spPr>
      </p:pic>
      <p:sp>
        <p:nvSpPr>
          <p:cNvPr id="9" name="TextBox 8">
            <a:extLst>
              <a:ext uri="{FF2B5EF4-FFF2-40B4-BE49-F238E27FC236}">
                <a16:creationId xmlns:a16="http://schemas.microsoft.com/office/drawing/2014/main" id="{05E700EF-22E7-E787-4E07-BA7BBD524691}"/>
              </a:ext>
            </a:extLst>
          </p:cNvPr>
          <p:cNvSpPr txBox="1"/>
          <p:nvPr/>
        </p:nvSpPr>
        <p:spPr>
          <a:xfrm>
            <a:off x="6136967" y="1440209"/>
            <a:ext cx="4653935"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t>Reporting Structure</a:t>
            </a:r>
            <a:endParaRPr lang="en-US"/>
          </a:p>
          <a:p>
            <a:pPr marL="742950" lvl="1" indent="-285750">
              <a:buFont typeface="Arial"/>
              <a:buChar char="•"/>
            </a:pPr>
            <a:r>
              <a:rPr lang="en-US"/>
              <a:t>Placement is critical for maximum influence and value </a:t>
            </a:r>
          </a:p>
        </p:txBody>
      </p:sp>
      <p:sp>
        <p:nvSpPr>
          <p:cNvPr id="10" name="TextBox 9">
            <a:extLst>
              <a:ext uri="{FF2B5EF4-FFF2-40B4-BE49-F238E27FC236}">
                <a16:creationId xmlns:a16="http://schemas.microsoft.com/office/drawing/2014/main" id="{15EFC354-B947-BF02-2837-2364462B0DAC}"/>
              </a:ext>
            </a:extLst>
          </p:cNvPr>
          <p:cNvSpPr txBox="1"/>
          <p:nvPr/>
        </p:nvSpPr>
        <p:spPr>
          <a:xfrm>
            <a:off x="6108212" y="2619152"/>
            <a:ext cx="5243405"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t>NI Staffing</a:t>
            </a:r>
            <a:endParaRPr lang="en-US"/>
          </a:p>
          <a:p>
            <a:pPr marL="742950" lvl="1" indent="-285750">
              <a:buFont typeface="Arial"/>
              <a:buChar char="•"/>
            </a:pPr>
            <a:r>
              <a:rPr lang="en-US"/>
              <a:t>Need to grow this workforce to support digital transformation</a:t>
            </a:r>
          </a:p>
        </p:txBody>
      </p:sp>
      <p:sp>
        <p:nvSpPr>
          <p:cNvPr id="11" name="TextBox 10">
            <a:extLst>
              <a:ext uri="{FF2B5EF4-FFF2-40B4-BE49-F238E27FC236}">
                <a16:creationId xmlns:a16="http://schemas.microsoft.com/office/drawing/2014/main" id="{F5F754A2-2383-018C-0728-305F343B8E8D}"/>
              </a:ext>
            </a:extLst>
          </p:cNvPr>
          <p:cNvSpPr txBox="1"/>
          <p:nvPr/>
        </p:nvSpPr>
        <p:spPr>
          <a:xfrm>
            <a:off x="6280740" y="3855605"/>
            <a:ext cx="5588462" cy="203132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t>CNIO Role</a:t>
            </a:r>
            <a:endParaRPr lang="en-US"/>
          </a:p>
          <a:p>
            <a:pPr marL="742950" lvl="1" indent="-285750">
              <a:buFont typeface="Arial"/>
              <a:buChar char="•"/>
            </a:pPr>
            <a:r>
              <a:rPr lang="en-US"/>
              <a:t>Partnership collaboration opportunities with CMIO</a:t>
            </a:r>
          </a:p>
          <a:p>
            <a:pPr marL="742950" lvl="1" indent="-285750">
              <a:buFont typeface="Arial"/>
              <a:buChar char="•"/>
            </a:pPr>
            <a:r>
              <a:rPr lang="en-US"/>
              <a:t>Evolving job description and responsibilities</a:t>
            </a:r>
          </a:p>
          <a:p>
            <a:pPr marL="742950" lvl="1" indent="-285750">
              <a:buFont typeface="Arial"/>
              <a:buChar char="•"/>
            </a:pPr>
            <a:r>
              <a:rPr lang="en-US"/>
              <a:t>Often parallels reporting structure in terms of organizational impact &amp; merit</a:t>
            </a:r>
          </a:p>
        </p:txBody>
      </p:sp>
    </p:spTree>
    <p:extLst>
      <p:ext uri="{BB962C8B-B14F-4D97-AF65-F5344CB8AC3E}">
        <p14:creationId xmlns:p14="http://schemas.microsoft.com/office/powerpoint/2010/main" val="16515655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8453F4-C5AB-9583-A62D-4B803B94611E}"/>
              </a:ext>
            </a:extLst>
          </p:cNvPr>
          <p:cNvSpPr>
            <a:spLocks noGrp="1"/>
          </p:cNvSpPr>
          <p:nvPr>
            <p:ph type="title"/>
          </p:nvPr>
        </p:nvSpPr>
        <p:spPr>
          <a:xfrm>
            <a:off x="1692564" y="-40640"/>
            <a:ext cx="9610437" cy="999994"/>
          </a:xfrm>
        </p:spPr>
        <p:txBody>
          <a:bodyPr/>
          <a:lstStyle/>
          <a:p>
            <a:pPr algn="ctr"/>
            <a:r>
              <a:rPr lang="en-US">
                <a:latin typeface="Prometo Medium"/>
                <a:cs typeface="Prometo Medium"/>
              </a:rPr>
              <a:t>Key Takeaways</a:t>
            </a:r>
            <a:endParaRPr lang="en-US">
              <a:cs typeface="Prometo Medium" panose="020B0704030203060203" pitchFamily="34" charset="0"/>
            </a:endParaRPr>
          </a:p>
        </p:txBody>
      </p:sp>
      <p:pic>
        <p:nvPicPr>
          <p:cNvPr id="3" name="Picture 3" descr="Graphical user interface&#10;&#10;Description automatically generated">
            <a:extLst>
              <a:ext uri="{FF2B5EF4-FFF2-40B4-BE49-F238E27FC236}">
                <a16:creationId xmlns:a16="http://schemas.microsoft.com/office/drawing/2014/main" id="{48CB283A-B7BE-7ED2-C262-F46B68243A26}"/>
              </a:ext>
            </a:extLst>
          </p:cNvPr>
          <p:cNvPicPr>
            <a:picLocks noChangeAspect="1"/>
          </p:cNvPicPr>
          <p:nvPr/>
        </p:nvPicPr>
        <p:blipFill>
          <a:blip r:embed="rId2"/>
          <a:stretch>
            <a:fillRect/>
          </a:stretch>
        </p:blipFill>
        <p:spPr>
          <a:xfrm>
            <a:off x="2309" y="844853"/>
            <a:ext cx="12418290" cy="5849477"/>
          </a:xfrm>
          <a:prstGeom prst="rect">
            <a:avLst/>
          </a:prstGeom>
        </p:spPr>
      </p:pic>
    </p:spTree>
    <p:extLst>
      <p:ext uri="{BB962C8B-B14F-4D97-AF65-F5344CB8AC3E}">
        <p14:creationId xmlns:p14="http://schemas.microsoft.com/office/powerpoint/2010/main" val="314716590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2" name="Straight Connector 21"/>
          <p:cNvCxnSpPr>
            <a:cxnSpLocks/>
            <a:endCxn id="8" idx="0"/>
          </p:cNvCxnSpPr>
          <p:nvPr/>
        </p:nvCxnSpPr>
        <p:spPr>
          <a:xfrm flipH="1">
            <a:off x="6088696" y="1439209"/>
            <a:ext cx="5498" cy="4524749"/>
          </a:xfrm>
          <a:prstGeom prst="line">
            <a:avLst/>
          </a:prstGeom>
          <a:ln>
            <a:solidFill>
              <a:schemeClr val="tx1">
                <a:alpha val="20000"/>
              </a:schemeClr>
            </a:solidFill>
          </a:ln>
        </p:spPr>
        <p:style>
          <a:lnRef idx="1">
            <a:schemeClr val="accent1"/>
          </a:lnRef>
          <a:fillRef idx="0">
            <a:schemeClr val="accent1"/>
          </a:fillRef>
          <a:effectRef idx="0">
            <a:schemeClr val="accent1"/>
          </a:effectRef>
          <a:fontRef idx="minor">
            <a:schemeClr val="tx1"/>
          </a:fontRef>
        </p:style>
      </p:cxnSp>
      <p:grpSp>
        <p:nvGrpSpPr>
          <p:cNvPr id="47" name="Group 46">
            <a:extLst>
              <a:ext uri="{FF2B5EF4-FFF2-40B4-BE49-F238E27FC236}">
                <a16:creationId xmlns:a16="http://schemas.microsoft.com/office/drawing/2014/main" id="{7D12EDF1-6427-1E4A-A94D-16A7DA927B31}"/>
              </a:ext>
            </a:extLst>
          </p:cNvPr>
          <p:cNvGrpSpPr/>
          <p:nvPr/>
        </p:nvGrpSpPr>
        <p:grpSpPr>
          <a:xfrm>
            <a:off x="5885254" y="2367335"/>
            <a:ext cx="416560" cy="416560"/>
            <a:chOff x="6052888" y="1435897"/>
            <a:chExt cx="416560" cy="416560"/>
          </a:xfrm>
          <a:solidFill>
            <a:schemeClr val="accent2"/>
          </a:solidFill>
        </p:grpSpPr>
        <p:sp>
          <p:nvSpPr>
            <p:cNvPr id="48" name="Oval 47">
              <a:extLst>
                <a:ext uri="{FF2B5EF4-FFF2-40B4-BE49-F238E27FC236}">
                  <a16:creationId xmlns:a16="http://schemas.microsoft.com/office/drawing/2014/main" id="{6D837585-1786-CE46-BF47-9BC847C756D8}"/>
                </a:ext>
              </a:extLst>
            </p:cNvPr>
            <p:cNvSpPr/>
            <p:nvPr/>
          </p:nvSpPr>
          <p:spPr>
            <a:xfrm>
              <a:off x="6052888" y="1435897"/>
              <a:ext cx="416560" cy="41656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entury Gothic" panose="020B0502020202020204" pitchFamily="34" charset="0"/>
              </a:endParaRPr>
            </a:p>
          </p:txBody>
        </p:sp>
        <p:pic>
          <p:nvPicPr>
            <p:cNvPr id="49" name="Picture 48">
              <a:extLst>
                <a:ext uri="{FF2B5EF4-FFF2-40B4-BE49-F238E27FC236}">
                  <a16:creationId xmlns:a16="http://schemas.microsoft.com/office/drawing/2014/main" id="{42B79302-86B2-C246-8137-26D7B043879C}"/>
                </a:ext>
              </a:extLst>
            </p:cNvPr>
            <p:cNvPicPr>
              <a:picLocks noChangeAspect="1"/>
            </p:cNvPicPr>
            <p:nvPr/>
          </p:nvPicPr>
          <p:blipFill>
            <a:blip r:embed="rId3" cstate="print">
              <a:lum bright="70000" contrast="-70000"/>
              <a:extLst>
                <a:ext uri="{BEBA8EAE-BF5A-486C-A8C5-ECC9F3942E4B}">
                  <a14:imgProps xmlns:a14="http://schemas.microsoft.com/office/drawing/2010/main">
                    <a14:imgLayer r:embed="rId4">
                      <a14:imgEffect>
                        <a14:colorTemperature colorTemp="1500"/>
                      </a14:imgEffect>
                      <a14:imgEffect>
                        <a14:saturation sat="0"/>
                      </a14:imgEffect>
                    </a14:imgLayer>
                  </a14:imgProps>
                </a:ext>
                <a:ext uri="{28A0092B-C50C-407E-A947-70E740481C1C}">
                  <a14:useLocalDpi xmlns:a14="http://schemas.microsoft.com/office/drawing/2010/main" val="0"/>
                </a:ext>
              </a:extLst>
            </a:blip>
            <a:stretch>
              <a:fillRect/>
            </a:stretch>
          </p:blipFill>
          <p:spPr>
            <a:xfrm>
              <a:off x="6136156" y="1570901"/>
              <a:ext cx="257303" cy="193802"/>
            </a:xfrm>
            <a:prstGeom prst="rect">
              <a:avLst/>
            </a:prstGeom>
            <a:grpFill/>
          </p:spPr>
        </p:pic>
      </p:grpSp>
      <p:sp>
        <p:nvSpPr>
          <p:cNvPr id="2" name="Title 1"/>
          <p:cNvSpPr>
            <a:spLocks noGrp="1"/>
          </p:cNvSpPr>
          <p:nvPr>
            <p:ph type="title"/>
          </p:nvPr>
        </p:nvSpPr>
        <p:spPr/>
        <p:txBody>
          <a:bodyPr/>
          <a:lstStyle/>
          <a:p>
            <a:r>
              <a:rPr lang="en-US"/>
              <a:t>2022 Nursing Informatics Workforce Survey</a:t>
            </a:r>
            <a:endParaRPr lang="en-US" i="1"/>
          </a:p>
        </p:txBody>
      </p:sp>
      <p:sp>
        <p:nvSpPr>
          <p:cNvPr id="3" name="Slide Number Placeholder 2"/>
          <p:cNvSpPr>
            <a:spLocks noGrp="1"/>
          </p:cNvSpPr>
          <p:nvPr>
            <p:ph type="sldNum" sz="quarter" idx="10"/>
          </p:nvPr>
        </p:nvSpPr>
        <p:spPr/>
        <p:txBody>
          <a:bodyPr/>
          <a:lstStyle/>
          <a:p>
            <a:fld id="{D8D877B3-D348-4611-9BDB-C5374591D951}" type="slidenum">
              <a:rPr lang="en-US" smtClean="0"/>
              <a:pPr/>
              <a:t>58</a:t>
            </a:fld>
            <a:endParaRPr lang="en-US"/>
          </a:p>
        </p:txBody>
      </p:sp>
      <p:sp>
        <p:nvSpPr>
          <p:cNvPr id="15" name="TextBox 14"/>
          <p:cNvSpPr txBox="1"/>
          <p:nvPr/>
        </p:nvSpPr>
        <p:spPr>
          <a:xfrm>
            <a:off x="6711831" y="1360100"/>
            <a:ext cx="2051844" cy="369332"/>
          </a:xfrm>
          <a:prstGeom prst="rect">
            <a:avLst/>
          </a:prstGeom>
          <a:noFill/>
        </p:spPr>
        <p:txBody>
          <a:bodyPr wrap="none" lIns="0" rIns="0" rtlCol="0">
            <a:spAutoFit/>
          </a:bodyPr>
          <a:lstStyle/>
          <a:p>
            <a:r>
              <a:rPr lang="en-US" i="1">
                <a:solidFill>
                  <a:srgbClr val="1E22AA"/>
                </a:solidFill>
                <a:latin typeface="Prometo Medium" panose="020B0704030203060203" pitchFamily="34" charset="0"/>
              </a:rPr>
              <a:t>Executive Summary</a:t>
            </a:r>
          </a:p>
        </p:txBody>
      </p:sp>
      <p:sp>
        <p:nvSpPr>
          <p:cNvPr id="17" name="TextBox 16"/>
          <p:cNvSpPr txBox="1"/>
          <p:nvPr/>
        </p:nvSpPr>
        <p:spPr>
          <a:xfrm>
            <a:off x="6715677" y="2414575"/>
            <a:ext cx="1333698" cy="369332"/>
          </a:xfrm>
          <a:prstGeom prst="rect">
            <a:avLst/>
          </a:prstGeom>
          <a:noFill/>
        </p:spPr>
        <p:txBody>
          <a:bodyPr wrap="none" lIns="0" rIns="0" rtlCol="0">
            <a:spAutoFit/>
          </a:bodyPr>
          <a:lstStyle/>
          <a:p>
            <a:r>
              <a:rPr lang="en-US" i="1">
                <a:solidFill>
                  <a:srgbClr val="1E22AA"/>
                </a:solidFill>
                <a:latin typeface="Prometo Medium" panose="020B0704030203060203" pitchFamily="34" charset="0"/>
              </a:rPr>
              <a:t>Salary Guide</a:t>
            </a:r>
          </a:p>
        </p:txBody>
      </p:sp>
      <p:sp>
        <p:nvSpPr>
          <p:cNvPr id="19" name="TextBox 18"/>
          <p:cNvSpPr txBox="1"/>
          <p:nvPr/>
        </p:nvSpPr>
        <p:spPr>
          <a:xfrm>
            <a:off x="6629620" y="3548607"/>
            <a:ext cx="2000548" cy="369332"/>
          </a:xfrm>
          <a:prstGeom prst="rect">
            <a:avLst/>
          </a:prstGeom>
          <a:noFill/>
        </p:spPr>
        <p:txBody>
          <a:bodyPr wrap="none" lIns="0" tIns="45720" rIns="0" bIns="45720" rtlCol="0" anchor="t">
            <a:spAutoFit/>
          </a:bodyPr>
          <a:lstStyle/>
          <a:p>
            <a:r>
              <a:rPr lang="en-US" i="1">
                <a:solidFill>
                  <a:srgbClr val="1E22AA"/>
                </a:solidFill>
                <a:latin typeface="Prometo Medium"/>
                <a:cs typeface="Prometo Medium"/>
              </a:rPr>
              <a:t>Results Slide Deck </a:t>
            </a:r>
            <a:endParaRPr lang="en-US" i="1">
              <a:solidFill>
                <a:srgbClr val="1E22AA"/>
              </a:solidFill>
              <a:latin typeface="Prometo Medium" panose="020B0704030203060203" pitchFamily="34" charset="0"/>
            </a:endParaRPr>
          </a:p>
        </p:txBody>
      </p:sp>
      <p:grpSp>
        <p:nvGrpSpPr>
          <p:cNvPr id="44" name="Group 43">
            <a:extLst>
              <a:ext uri="{FF2B5EF4-FFF2-40B4-BE49-F238E27FC236}">
                <a16:creationId xmlns:a16="http://schemas.microsoft.com/office/drawing/2014/main" id="{5995CC75-B476-0E49-8E97-E4815442082A}"/>
              </a:ext>
            </a:extLst>
          </p:cNvPr>
          <p:cNvGrpSpPr/>
          <p:nvPr/>
        </p:nvGrpSpPr>
        <p:grpSpPr>
          <a:xfrm>
            <a:off x="5885254" y="1336486"/>
            <a:ext cx="416560" cy="416560"/>
            <a:chOff x="6052888" y="1435897"/>
            <a:chExt cx="416560" cy="416560"/>
          </a:xfrm>
        </p:grpSpPr>
        <p:sp>
          <p:nvSpPr>
            <p:cNvPr id="45" name="Oval 44">
              <a:extLst>
                <a:ext uri="{FF2B5EF4-FFF2-40B4-BE49-F238E27FC236}">
                  <a16:creationId xmlns:a16="http://schemas.microsoft.com/office/drawing/2014/main" id="{B3B5C462-45B6-0B4C-A980-0482B4B74052}"/>
                </a:ext>
              </a:extLst>
            </p:cNvPr>
            <p:cNvSpPr/>
            <p:nvPr/>
          </p:nvSpPr>
          <p:spPr>
            <a:xfrm>
              <a:off x="6052888" y="1435897"/>
              <a:ext cx="416560" cy="41656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entury Gothic" panose="020B0502020202020204" pitchFamily="34" charset="0"/>
              </a:endParaRPr>
            </a:p>
          </p:txBody>
        </p:sp>
        <p:pic>
          <p:nvPicPr>
            <p:cNvPr id="46" name="Picture 45">
              <a:extLst>
                <a:ext uri="{FF2B5EF4-FFF2-40B4-BE49-F238E27FC236}">
                  <a16:creationId xmlns:a16="http://schemas.microsoft.com/office/drawing/2014/main" id="{60BB8AA9-CCB0-D14A-B77E-0DA5E76233F1}"/>
                </a:ext>
              </a:extLst>
            </p:cNvPr>
            <p:cNvPicPr>
              <a:picLocks noChangeAspect="1"/>
            </p:cNvPicPr>
            <p:nvPr/>
          </p:nvPicPr>
          <p:blipFill>
            <a:blip r:embed="rId3" cstate="print">
              <a:lum bright="70000" contrast="-70000"/>
              <a:extLst>
                <a:ext uri="{BEBA8EAE-BF5A-486C-A8C5-ECC9F3942E4B}">
                  <a14:imgProps xmlns:a14="http://schemas.microsoft.com/office/drawing/2010/main">
                    <a14:imgLayer r:embed="rId4">
                      <a14:imgEffect>
                        <a14:colorTemperature colorTemp="1500"/>
                      </a14:imgEffect>
                      <a14:imgEffect>
                        <a14:saturation sat="0"/>
                      </a14:imgEffect>
                    </a14:imgLayer>
                  </a14:imgProps>
                </a:ext>
                <a:ext uri="{28A0092B-C50C-407E-A947-70E740481C1C}">
                  <a14:useLocalDpi xmlns:a14="http://schemas.microsoft.com/office/drawing/2010/main" val="0"/>
                </a:ext>
              </a:extLst>
            </a:blip>
            <a:stretch>
              <a:fillRect/>
            </a:stretch>
          </p:blipFill>
          <p:spPr>
            <a:xfrm>
              <a:off x="6136156" y="1570901"/>
              <a:ext cx="257303" cy="193802"/>
            </a:xfrm>
            <a:prstGeom prst="rect">
              <a:avLst/>
            </a:prstGeom>
          </p:spPr>
        </p:pic>
      </p:grpSp>
      <p:grpSp>
        <p:nvGrpSpPr>
          <p:cNvPr id="50" name="Group 49">
            <a:extLst>
              <a:ext uri="{FF2B5EF4-FFF2-40B4-BE49-F238E27FC236}">
                <a16:creationId xmlns:a16="http://schemas.microsoft.com/office/drawing/2014/main" id="{5CAF5AD7-CA74-4F46-8AD1-8830C860F105}"/>
              </a:ext>
            </a:extLst>
          </p:cNvPr>
          <p:cNvGrpSpPr/>
          <p:nvPr/>
        </p:nvGrpSpPr>
        <p:grpSpPr>
          <a:xfrm>
            <a:off x="5894648" y="4725382"/>
            <a:ext cx="416560" cy="416560"/>
            <a:chOff x="6052888" y="1435897"/>
            <a:chExt cx="416560" cy="416560"/>
          </a:xfrm>
          <a:solidFill>
            <a:schemeClr val="accent2"/>
          </a:solidFill>
        </p:grpSpPr>
        <p:sp>
          <p:nvSpPr>
            <p:cNvPr id="51" name="Oval 50">
              <a:extLst>
                <a:ext uri="{FF2B5EF4-FFF2-40B4-BE49-F238E27FC236}">
                  <a16:creationId xmlns:a16="http://schemas.microsoft.com/office/drawing/2014/main" id="{A9C857F0-240D-D442-A91B-A1D0A7FC8DF2}"/>
                </a:ext>
              </a:extLst>
            </p:cNvPr>
            <p:cNvSpPr/>
            <p:nvPr/>
          </p:nvSpPr>
          <p:spPr>
            <a:xfrm>
              <a:off x="6052888" y="1435897"/>
              <a:ext cx="416560" cy="41656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entury Gothic" panose="020B0502020202020204" pitchFamily="34" charset="0"/>
              </a:endParaRPr>
            </a:p>
          </p:txBody>
        </p:sp>
        <p:pic>
          <p:nvPicPr>
            <p:cNvPr id="52" name="Picture 51">
              <a:extLst>
                <a:ext uri="{FF2B5EF4-FFF2-40B4-BE49-F238E27FC236}">
                  <a16:creationId xmlns:a16="http://schemas.microsoft.com/office/drawing/2014/main" id="{51742D9D-0E33-7A48-8300-7EF284FE2BFB}"/>
                </a:ext>
              </a:extLst>
            </p:cNvPr>
            <p:cNvPicPr>
              <a:picLocks noChangeAspect="1"/>
            </p:cNvPicPr>
            <p:nvPr/>
          </p:nvPicPr>
          <p:blipFill>
            <a:blip r:embed="rId3" cstate="print">
              <a:lum bright="70000" contrast="-70000"/>
              <a:extLst>
                <a:ext uri="{BEBA8EAE-BF5A-486C-A8C5-ECC9F3942E4B}">
                  <a14:imgProps xmlns:a14="http://schemas.microsoft.com/office/drawing/2010/main">
                    <a14:imgLayer r:embed="rId4">
                      <a14:imgEffect>
                        <a14:colorTemperature colorTemp="1500"/>
                      </a14:imgEffect>
                      <a14:imgEffect>
                        <a14:saturation sat="0"/>
                      </a14:imgEffect>
                    </a14:imgLayer>
                  </a14:imgProps>
                </a:ext>
                <a:ext uri="{28A0092B-C50C-407E-A947-70E740481C1C}">
                  <a14:useLocalDpi xmlns:a14="http://schemas.microsoft.com/office/drawing/2010/main" val="0"/>
                </a:ext>
              </a:extLst>
            </a:blip>
            <a:stretch>
              <a:fillRect/>
            </a:stretch>
          </p:blipFill>
          <p:spPr>
            <a:xfrm>
              <a:off x="6136156" y="1570901"/>
              <a:ext cx="257303" cy="193802"/>
            </a:xfrm>
            <a:prstGeom prst="rect">
              <a:avLst/>
            </a:prstGeom>
            <a:grpFill/>
          </p:spPr>
        </p:pic>
      </p:grpSp>
      <p:sp>
        <p:nvSpPr>
          <p:cNvPr id="23" name="TextBox 22">
            <a:extLst>
              <a:ext uri="{FF2B5EF4-FFF2-40B4-BE49-F238E27FC236}">
                <a16:creationId xmlns:a16="http://schemas.microsoft.com/office/drawing/2014/main" id="{8AEFDCC7-CE0A-494C-87F7-7CD7937FAB53}"/>
              </a:ext>
            </a:extLst>
          </p:cNvPr>
          <p:cNvSpPr txBox="1"/>
          <p:nvPr/>
        </p:nvSpPr>
        <p:spPr>
          <a:xfrm>
            <a:off x="833433" y="4883452"/>
            <a:ext cx="3570315" cy="1228606"/>
          </a:xfrm>
          <a:prstGeom prst="rect">
            <a:avLst/>
          </a:prstGeom>
          <a:noFill/>
        </p:spPr>
        <p:txBody>
          <a:bodyPr wrap="square" lIns="0" tIns="45720" rIns="0" bIns="45720" rtlCol="0" anchor="t">
            <a:spAutoFit/>
          </a:bodyPr>
          <a:lstStyle/>
          <a:p>
            <a:pPr>
              <a:lnSpc>
                <a:spcPts val="1800"/>
              </a:lnSpc>
            </a:pPr>
            <a:r>
              <a:rPr lang="en-US" sz="1400">
                <a:solidFill>
                  <a:schemeClr val="bg2"/>
                </a:solidFill>
                <a:latin typeface="Century Gothic"/>
              </a:rPr>
              <a:t>HIMSS Nursing </a:t>
            </a:r>
            <a:r>
              <a:rPr lang="en-US" sz="1400">
                <a:latin typeface="Century Gothic"/>
              </a:rPr>
              <a:t>Informatics Workforce Survey. (2022). </a:t>
            </a:r>
            <a:r>
              <a:rPr lang="en-US" sz="1400" baseline="30000">
                <a:latin typeface="Century Gothic"/>
              </a:rPr>
              <a:t>©</a:t>
            </a:r>
            <a:r>
              <a:rPr lang="en-US" sz="1400">
                <a:latin typeface="Century Gothic"/>
              </a:rPr>
              <a:t>Healthcare Information and Management </a:t>
            </a:r>
            <a:r>
              <a:rPr lang="en-US" sz="1400">
                <a:solidFill>
                  <a:schemeClr val="bg2"/>
                </a:solidFill>
                <a:latin typeface="Century Gothic"/>
              </a:rPr>
              <a:t>Systems Society.  Retrieved from http://himss.org/ni</a:t>
            </a:r>
          </a:p>
        </p:txBody>
      </p:sp>
      <p:sp>
        <p:nvSpPr>
          <p:cNvPr id="24" name="TextBox 23">
            <a:extLst>
              <a:ext uri="{FF2B5EF4-FFF2-40B4-BE49-F238E27FC236}">
                <a16:creationId xmlns:a16="http://schemas.microsoft.com/office/drawing/2014/main" id="{7FB24ED9-1466-364E-821B-6EBF30F58DE6}"/>
              </a:ext>
            </a:extLst>
          </p:cNvPr>
          <p:cNvSpPr txBox="1"/>
          <p:nvPr/>
        </p:nvSpPr>
        <p:spPr>
          <a:xfrm>
            <a:off x="830510" y="4198241"/>
            <a:ext cx="4358429" cy="584775"/>
          </a:xfrm>
          <a:prstGeom prst="rect">
            <a:avLst/>
          </a:prstGeom>
          <a:noFill/>
        </p:spPr>
        <p:txBody>
          <a:bodyPr wrap="square" lIns="0" tIns="45720" rIns="0" bIns="45720" rtlCol="0" anchor="t">
            <a:spAutoFit/>
          </a:bodyPr>
          <a:lstStyle/>
          <a:p>
            <a:r>
              <a:rPr lang="en-US" sz="1600">
                <a:solidFill>
                  <a:srgbClr val="FF5A5A"/>
                </a:solidFill>
                <a:latin typeface="Century Gothic"/>
              </a:rPr>
              <a:t>ADDITIONAL RESOURCES AVAILABLE/FORTHCOMING</a:t>
            </a:r>
            <a:endParaRPr lang="en-US" sz="1600">
              <a:solidFill>
                <a:srgbClr val="FF5A5A"/>
              </a:solidFill>
              <a:latin typeface="Century Gothic" panose="020B0502020202020204" pitchFamily="34" charset="0"/>
            </a:endParaRPr>
          </a:p>
        </p:txBody>
      </p:sp>
      <p:grpSp>
        <p:nvGrpSpPr>
          <p:cNvPr id="25" name="Group 24">
            <a:extLst>
              <a:ext uri="{FF2B5EF4-FFF2-40B4-BE49-F238E27FC236}">
                <a16:creationId xmlns:a16="http://schemas.microsoft.com/office/drawing/2014/main" id="{5995CC75-B476-0E49-8E97-E4815442082A}"/>
              </a:ext>
            </a:extLst>
          </p:cNvPr>
          <p:cNvGrpSpPr/>
          <p:nvPr/>
        </p:nvGrpSpPr>
        <p:grpSpPr>
          <a:xfrm>
            <a:off x="5909444" y="3501368"/>
            <a:ext cx="416560" cy="416560"/>
            <a:chOff x="6052888" y="1435897"/>
            <a:chExt cx="416560" cy="416560"/>
          </a:xfrm>
        </p:grpSpPr>
        <p:sp>
          <p:nvSpPr>
            <p:cNvPr id="26" name="Oval 25">
              <a:extLst>
                <a:ext uri="{FF2B5EF4-FFF2-40B4-BE49-F238E27FC236}">
                  <a16:creationId xmlns:a16="http://schemas.microsoft.com/office/drawing/2014/main" id="{B3B5C462-45B6-0B4C-A980-0482B4B74052}"/>
                </a:ext>
              </a:extLst>
            </p:cNvPr>
            <p:cNvSpPr/>
            <p:nvPr/>
          </p:nvSpPr>
          <p:spPr>
            <a:xfrm>
              <a:off x="6052888" y="1435897"/>
              <a:ext cx="416560" cy="41656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entury Gothic" panose="020B0502020202020204" pitchFamily="34" charset="0"/>
              </a:endParaRPr>
            </a:p>
          </p:txBody>
        </p:sp>
        <p:pic>
          <p:nvPicPr>
            <p:cNvPr id="28" name="Picture 27">
              <a:extLst>
                <a:ext uri="{FF2B5EF4-FFF2-40B4-BE49-F238E27FC236}">
                  <a16:creationId xmlns:a16="http://schemas.microsoft.com/office/drawing/2014/main" id="{60BB8AA9-CCB0-D14A-B77E-0DA5E76233F1}"/>
                </a:ext>
              </a:extLst>
            </p:cNvPr>
            <p:cNvPicPr>
              <a:picLocks noChangeAspect="1"/>
            </p:cNvPicPr>
            <p:nvPr/>
          </p:nvPicPr>
          <p:blipFill>
            <a:blip r:embed="rId3" cstate="print">
              <a:lum bright="70000" contrast="-70000"/>
              <a:extLst>
                <a:ext uri="{BEBA8EAE-BF5A-486C-A8C5-ECC9F3942E4B}">
                  <a14:imgProps xmlns:a14="http://schemas.microsoft.com/office/drawing/2010/main">
                    <a14:imgLayer r:embed="rId4">
                      <a14:imgEffect>
                        <a14:colorTemperature colorTemp="1500"/>
                      </a14:imgEffect>
                      <a14:imgEffect>
                        <a14:saturation sat="0"/>
                      </a14:imgEffect>
                    </a14:imgLayer>
                  </a14:imgProps>
                </a:ext>
                <a:ext uri="{28A0092B-C50C-407E-A947-70E740481C1C}">
                  <a14:useLocalDpi xmlns:a14="http://schemas.microsoft.com/office/drawing/2010/main" val="0"/>
                </a:ext>
              </a:extLst>
            </a:blip>
            <a:stretch>
              <a:fillRect/>
            </a:stretch>
          </p:blipFill>
          <p:spPr>
            <a:xfrm>
              <a:off x="6136156" y="1570901"/>
              <a:ext cx="257303" cy="193802"/>
            </a:xfrm>
            <a:prstGeom prst="rect">
              <a:avLst/>
            </a:prstGeom>
          </p:spPr>
        </p:pic>
      </p:grpSp>
      <p:sp>
        <p:nvSpPr>
          <p:cNvPr id="29" name="TextBox 28"/>
          <p:cNvSpPr txBox="1"/>
          <p:nvPr/>
        </p:nvSpPr>
        <p:spPr>
          <a:xfrm>
            <a:off x="6678730" y="4727219"/>
            <a:ext cx="1141338" cy="369332"/>
          </a:xfrm>
          <a:prstGeom prst="rect">
            <a:avLst/>
          </a:prstGeom>
          <a:noFill/>
        </p:spPr>
        <p:txBody>
          <a:bodyPr wrap="none" lIns="0" tIns="45720" rIns="0" bIns="45720" rtlCol="0" anchor="t">
            <a:spAutoFit/>
          </a:bodyPr>
          <a:lstStyle/>
          <a:p>
            <a:r>
              <a:rPr lang="en-US" i="1">
                <a:solidFill>
                  <a:srgbClr val="1E22AA"/>
                </a:solidFill>
                <a:latin typeface="Prometo Medium"/>
                <a:cs typeface="Prometo Medium"/>
              </a:rPr>
              <a:t>Infographic</a:t>
            </a:r>
            <a:endParaRPr lang="en-US">
              <a:latin typeface="Prometo Medium"/>
            </a:endParaRPr>
          </a:p>
        </p:txBody>
      </p:sp>
      <p:sp>
        <p:nvSpPr>
          <p:cNvPr id="8" name="Oval 7">
            <a:extLst>
              <a:ext uri="{FF2B5EF4-FFF2-40B4-BE49-F238E27FC236}">
                <a16:creationId xmlns:a16="http://schemas.microsoft.com/office/drawing/2014/main" id="{8A622368-9FAF-5F28-7B7B-D74F0992EE50}"/>
              </a:ext>
            </a:extLst>
          </p:cNvPr>
          <p:cNvSpPr/>
          <p:nvPr/>
        </p:nvSpPr>
        <p:spPr>
          <a:xfrm>
            <a:off x="5880416" y="5963958"/>
            <a:ext cx="416560" cy="41656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entury Gothic" panose="020B0502020202020204" pitchFamily="34" charset="0"/>
            </a:endParaRPr>
          </a:p>
        </p:txBody>
      </p:sp>
      <p:sp>
        <p:nvSpPr>
          <p:cNvPr id="11" name="TextBox 10">
            <a:extLst>
              <a:ext uri="{FF2B5EF4-FFF2-40B4-BE49-F238E27FC236}">
                <a16:creationId xmlns:a16="http://schemas.microsoft.com/office/drawing/2014/main" id="{8CDDD80C-E70C-5221-93CF-D4DF4D03995D}"/>
              </a:ext>
            </a:extLst>
          </p:cNvPr>
          <p:cNvSpPr txBox="1"/>
          <p:nvPr/>
        </p:nvSpPr>
        <p:spPr>
          <a:xfrm>
            <a:off x="6630348" y="5960932"/>
            <a:ext cx="5026108" cy="369332"/>
          </a:xfrm>
          <a:prstGeom prst="rect">
            <a:avLst/>
          </a:prstGeom>
          <a:noFill/>
        </p:spPr>
        <p:txBody>
          <a:bodyPr wrap="square" lIns="0" tIns="45720" rIns="0" bIns="45720" rtlCol="0" anchor="t">
            <a:spAutoFit/>
          </a:bodyPr>
          <a:lstStyle/>
          <a:p>
            <a:r>
              <a:rPr lang="en-US" i="1">
                <a:solidFill>
                  <a:srgbClr val="1E22AA"/>
                </a:solidFill>
                <a:latin typeface="Prometo Medium"/>
                <a:cs typeface="Prometo Medium"/>
              </a:rPr>
              <a:t>Webinar Presentation</a:t>
            </a:r>
          </a:p>
        </p:txBody>
      </p:sp>
      <p:pic>
        <p:nvPicPr>
          <p:cNvPr id="4" name="Picture 3">
            <a:extLst>
              <a:ext uri="{FF2B5EF4-FFF2-40B4-BE49-F238E27FC236}">
                <a16:creationId xmlns:a16="http://schemas.microsoft.com/office/drawing/2014/main" id="{49C2C769-50D5-53A2-9452-A593505D98B3}"/>
              </a:ext>
            </a:extLst>
          </p:cNvPr>
          <p:cNvPicPr>
            <a:picLocks noChangeAspect="1"/>
          </p:cNvPicPr>
          <p:nvPr/>
        </p:nvPicPr>
        <p:blipFill>
          <a:blip r:embed="rId3" cstate="print">
            <a:lum bright="70000" contrast="-70000"/>
            <a:extLst>
              <a:ext uri="{BEBA8EAE-BF5A-486C-A8C5-ECC9F3942E4B}">
                <a14:imgProps xmlns:a14="http://schemas.microsoft.com/office/drawing/2010/main">
                  <a14:imgLayer r:embed="rId4">
                    <a14:imgEffect>
                      <a14:colorTemperature colorTemp="1500"/>
                    </a14:imgEffect>
                    <a14:imgEffect>
                      <a14:saturation sat="0"/>
                    </a14:imgEffect>
                  </a14:imgLayer>
                </a14:imgProps>
              </a:ext>
              <a:ext uri="{28A0092B-C50C-407E-A947-70E740481C1C}">
                <a14:useLocalDpi xmlns:a14="http://schemas.microsoft.com/office/drawing/2010/main" val="0"/>
              </a:ext>
            </a:extLst>
          </a:blip>
          <a:stretch>
            <a:fillRect/>
          </a:stretch>
        </p:blipFill>
        <p:spPr>
          <a:xfrm>
            <a:off x="5958997" y="6079758"/>
            <a:ext cx="257303" cy="193802"/>
          </a:xfrm>
          <a:prstGeom prst="rect">
            <a:avLst/>
          </a:prstGeom>
        </p:spPr>
      </p:pic>
    </p:spTree>
    <p:extLst>
      <p:ext uri="{BB962C8B-B14F-4D97-AF65-F5344CB8AC3E}">
        <p14:creationId xmlns:p14="http://schemas.microsoft.com/office/powerpoint/2010/main" val="20601618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A6C6A6B-69C3-9EBC-9FDC-51C088EEE432}"/>
              </a:ext>
            </a:extLst>
          </p:cNvPr>
          <p:cNvSpPr>
            <a:spLocks noGrp="1"/>
          </p:cNvSpPr>
          <p:nvPr>
            <p:ph type="sldNum" sz="quarter" idx="4"/>
          </p:nvPr>
        </p:nvSpPr>
        <p:spPr/>
        <p:txBody>
          <a:bodyPr/>
          <a:lstStyle/>
          <a:p>
            <a:fld id="{D8D877B3-D348-4611-9BDB-C5374591D951}" type="slidenum">
              <a:rPr lang="en-US" smtClean="0"/>
              <a:pPr/>
              <a:t>59</a:t>
            </a:fld>
            <a:endParaRPr lang="en-US"/>
          </a:p>
        </p:txBody>
      </p:sp>
      <p:sp>
        <p:nvSpPr>
          <p:cNvPr id="3" name="TextBox 2">
            <a:extLst>
              <a:ext uri="{FF2B5EF4-FFF2-40B4-BE49-F238E27FC236}">
                <a16:creationId xmlns:a16="http://schemas.microsoft.com/office/drawing/2014/main" id="{B14C92CC-83CE-7741-36D4-DC0CA1AE5DD4}"/>
              </a:ext>
            </a:extLst>
          </p:cNvPr>
          <p:cNvSpPr txBox="1"/>
          <p:nvPr/>
        </p:nvSpPr>
        <p:spPr>
          <a:xfrm>
            <a:off x="4440468" y="3013501"/>
            <a:ext cx="3311063" cy="830997"/>
          </a:xfrm>
          <a:prstGeom prst="rect">
            <a:avLst/>
          </a:prstGeom>
          <a:noFill/>
        </p:spPr>
        <p:txBody>
          <a:bodyPr wrap="square" rtlCol="0">
            <a:spAutoFit/>
          </a:bodyPr>
          <a:lstStyle/>
          <a:p>
            <a:r>
              <a:rPr lang="en-US" sz="4800" i="1">
                <a:solidFill>
                  <a:schemeClr val="accent2"/>
                </a:solidFill>
                <a:latin typeface="Prometo Medium" panose="020B0604030203060203" pitchFamily="34" charset="77"/>
              </a:rPr>
              <a:t>Questions?</a:t>
            </a:r>
          </a:p>
        </p:txBody>
      </p:sp>
    </p:spTree>
    <p:extLst>
      <p:ext uri="{BB962C8B-B14F-4D97-AF65-F5344CB8AC3E}">
        <p14:creationId xmlns:p14="http://schemas.microsoft.com/office/powerpoint/2010/main" val="160015229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wrap="none"/>
          <a:lstStyle/>
          <a:p>
            <a:r>
              <a:rPr lang="en-US"/>
              <a:t>Agenda</a:t>
            </a:r>
          </a:p>
        </p:txBody>
      </p:sp>
      <p:sp>
        <p:nvSpPr>
          <p:cNvPr id="3" name="Slide Number Placeholder 2"/>
          <p:cNvSpPr>
            <a:spLocks noGrp="1"/>
          </p:cNvSpPr>
          <p:nvPr>
            <p:ph type="sldNum" sz="quarter" idx="10"/>
          </p:nvPr>
        </p:nvSpPr>
        <p:spPr/>
        <p:txBody>
          <a:bodyPr/>
          <a:lstStyle/>
          <a:p>
            <a:fld id="{D8D877B3-D348-4611-9BDB-C5374591D951}" type="slidenum">
              <a:rPr lang="en-US" smtClean="0"/>
              <a:pPr/>
              <a:t>6</a:t>
            </a:fld>
            <a:endParaRPr lang="en-US"/>
          </a:p>
        </p:txBody>
      </p:sp>
      <p:sp>
        <p:nvSpPr>
          <p:cNvPr id="6" name="Content Placeholder 2">
            <a:extLst>
              <a:ext uri="{FF2B5EF4-FFF2-40B4-BE49-F238E27FC236}">
                <a16:creationId xmlns:a16="http://schemas.microsoft.com/office/drawing/2014/main" id="{2701FDAD-1428-898D-DEF7-852917BE8E12}"/>
              </a:ext>
            </a:extLst>
          </p:cNvPr>
          <p:cNvSpPr txBox="1">
            <a:spLocks/>
          </p:cNvSpPr>
          <p:nvPr/>
        </p:nvSpPr>
        <p:spPr>
          <a:xfrm>
            <a:off x="1062516" y="1855000"/>
            <a:ext cx="9833429" cy="3429000"/>
          </a:xfrm>
          <a:prstGeom prst="rect">
            <a:avLst/>
          </a:prstGeom>
        </p:spPr>
        <p:txBody>
          <a:bodyPr lIns="91440" tIns="45720" rIns="91440" bIns="45720" anchor="t"/>
          <a:lstStyle>
            <a:lvl1pPr marL="0" indent="0" algn="l" defTabSz="914318" rtl="0" eaLnBrk="1" latinLnBrk="0" hangingPunct="1">
              <a:lnSpc>
                <a:spcPct val="100000"/>
              </a:lnSpc>
              <a:spcBef>
                <a:spcPts val="600"/>
              </a:spcBef>
              <a:buFont typeface="Arial" panose="020B0604020202020204" pitchFamily="34" charset="0"/>
              <a:buNone/>
              <a:defRPr sz="2000" b="0" i="0" kern="1200">
                <a:solidFill>
                  <a:srgbClr val="333333"/>
                </a:solidFill>
                <a:latin typeface="Century Gothic" panose="020B0502020202020204" pitchFamily="34" charset="0"/>
                <a:ea typeface="+mn-ea"/>
                <a:cs typeface="+mn-cs"/>
              </a:defRPr>
            </a:lvl1pPr>
            <a:lvl2pPr marL="171450" indent="-171450" algn="l" defTabSz="914318" rtl="0" eaLnBrk="1" latinLnBrk="0" hangingPunct="1">
              <a:lnSpc>
                <a:spcPct val="100000"/>
              </a:lnSpc>
              <a:spcBef>
                <a:spcPts val="600"/>
              </a:spcBef>
              <a:buClr>
                <a:schemeClr val="accent3"/>
              </a:buClr>
              <a:buFont typeface="Arial" panose="020B0604020202020204" pitchFamily="34" charset="0"/>
              <a:buChar char="•"/>
              <a:defRPr sz="1800" kern="1200">
                <a:solidFill>
                  <a:srgbClr val="333333"/>
                </a:solidFill>
                <a:latin typeface="Century Gothic" panose="020B0502020202020204" pitchFamily="34" charset="0"/>
                <a:ea typeface="+mn-ea"/>
                <a:cs typeface="+mn-cs"/>
              </a:defRPr>
            </a:lvl2pPr>
            <a:lvl3pPr marL="406400" indent="-203200" algn="l" defTabSz="914318" rtl="0" eaLnBrk="1" latinLnBrk="0" hangingPunct="1">
              <a:lnSpc>
                <a:spcPct val="100000"/>
              </a:lnSpc>
              <a:spcBef>
                <a:spcPts val="600"/>
              </a:spcBef>
              <a:buClr>
                <a:schemeClr val="accent3"/>
              </a:buClr>
              <a:buFont typeface="Arial" panose="020B0604020202020204" pitchFamily="34" charset="0"/>
              <a:buChar char="•"/>
              <a:tabLst/>
              <a:defRPr sz="1600" b="0" i="0" kern="1200">
                <a:solidFill>
                  <a:srgbClr val="333333"/>
                </a:solidFill>
                <a:latin typeface="Century Gothic" panose="020B0502020202020204" pitchFamily="34" charset="0"/>
                <a:ea typeface="+mn-ea"/>
                <a:cs typeface="+mn-cs"/>
              </a:defRPr>
            </a:lvl3pPr>
            <a:lvl4pPr marL="628650" indent="-203200" algn="l" defTabSz="914318" rtl="0" eaLnBrk="1" latinLnBrk="0" hangingPunct="1">
              <a:lnSpc>
                <a:spcPct val="100000"/>
              </a:lnSpc>
              <a:spcBef>
                <a:spcPts val="600"/>
              </a:spcBef>
              <a:buClr>
                <a:schemeClr val="accent3"/>
              </a:buClr>
              <a:buFont typeface="Arial" panose="020B0604020202020204" pitchFamily="34" charset="0"/>
              <a:buChar char="•"/>
              <a:tabLst/>
              <a:defRPr sz="1400" b="0" i="0" kern="1200">
                <a:solidFill>
                  <a:srgbClr val="333333"/>
                </a:solidFill>
                <a:latin typeface="Century Gothic" panose="020B0502020202020204" pitchFamily="34" charset="0"/>
                <a:ea typeface="+mn-ea"/>
                <a:cs typeface="+mn-cs"/>
              </a:defRPr>
            </a:lvl4pPr>
            <a:lvl5pPr marL="863600" indent="-203200" algn="l" defTabSz="914318" rtl="0" eaLnBrk="1" latinLnBrk="0" hangingPunct="1">
              <a:lnSpc>
                <a:spcPct val="100000"/>
              </a:lnSpc>
              <a:spcBef>
                <a:spcPts val="600"/>
              </a:spcBef>
              <a:buClr>
                <a:schemeClr val="accent3"/>
              </a:buClr>
              <a:buFont typeface="Arial" panose="020B0604020202020204" pitchFamily="34" charset="0"/>
              <a:buChar char="•"/>
              <a:tabLst/>
              <a:defRPr sz="1200" b="0" i="0" kern="1200" baseline="0">
                <a:solidFill>
                  <a:srgbClr val="333333"/>
                </a:solidFill>
                <a:latin typeface="Century Gothic" panose="020B0502020202020204" pitchFamily="34" charset="0"/>
                <a:ea typeface="+mn-ea"/>
                <a:cs typeface="+mn-cs"/>
              </a:defRPr>
            </a:lvl5pPr>
            <a:lvl6pPr marL="2514374"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6pPr>
            <a:lvl7pPr marL="2971534"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7pPr>
            <a:lvl8pPr marL="3428692"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8pPr>
            <a:lvl9pPr marL="3885850"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50000"/>
              </a:lnSpc>
              <a:buClr>
                <a:srgbClr val="FF5A5A"/>
              </a:buClr>
              <a:buChar char="•"/>
            </a:pPr>
            <a:r>
              <a:rPr lang="en-US">
                <a:latin typeface="Century Gothic"/>
              </a:rPr>
              <a:t>Meet the Speakers</a:t>
            </a:r>
          </a:p>
          <a:p>
            <a:pPr marL="342900" indent="-342900">
              <a:lnSpc>
                <a:spcPct val="150000"/>
              </a:lnSpc>
              <a:buClr>
                <a:srgbClr val="FF5A5A"/>
              </a:buClr>
              <a:buChar char="•"/>
            </a:pPr>
            <a:r>
              <a:rPr lang="en-US">
                <a:latin typeface="Century Gothic"/>
              </a:rPr>
              <a:t>Learning Objectives</a:t>
            </a:r>
          </a:p>
          <a:p>
            <a:pPr marL="342900" indent="-342900">
              <a:lnSpc>
                <a:spcPct val="150000"/>
              </a:lnSpc>
              <a:buClr>
                <a:srgbClr val="FF5A5A"/>
              </a:buClr>
              <a:buChar char="•"/>
            </a:pPr>
            <a:r>
              <a:rPr lang="en-US">
                <a:latin typeface="Century Gothic"/>
              </a:rPr>
              <a:t>Background of the HIMSS Nursing Informatics Workforce Survey</a:t>
            </a:r>
          </a:p>
          <a:p>
            <a:pPr marL="342900" indent="-342900">
              <a:lnSpc>
                <a:spcPct val="150000"/>
              </a:lnSpc>
              <a:buClr>
                <a:srgbClr val="FF5A5A"/>
              </a:buClr>
              <a:buChar char="•"/>
            </a:pPr>
            <a:r>
              <a:rPr lang="en-US">
                <a:latin typeface="Century Gothic"/>
              </a:rPr>
              <a:t>NI Workforce Survey Findings &amp; Key Takeaways </a:t>
            </a:r>
            <a:endParaRPr lang="en-US" sz="1800">
              <a:solidFill>
                <a:schemeClr val="accent1"/>
              </a:solidFill>
              <a:latin typeface="Century Gothic"/>
            </a:endParaRPr>
          </a:p>
          <a:p>
            <a:pPr marL="342900" indent="-342900">
              <a:lnSpc>
                <a:spcPct val="150000"/>
              </a:lnSpc>
              <a:buClr>
                <a:srgbClr val="FF5A5A"/>
              </a:buClr>
              <a:buFont typeface="Arial" panose="020B0604020202020204" pitchFamily="34" charset="0"/>
              <a:buChar char="•"/>
            </a:pPr>
            <a:r>
              <a:rPr lang="en-US">
                <a:latin typeface="Century Gothic"/>
              </a:rPr>
              <a:t>What does this mean for the future?</a:t>
            </a:r>
            <a:endParaRPr lang="en-US"/>
          </a:p>
          <a:p>
            <a:pPr marL="342900" indent="-342900">
              <a:lnSpc>
                <a:spcPct val="150000"/>
              </a:lnSpc>
              <a:buClr>
                <a:srgbClr val="FF5A5A"/>
              </a:buClr>
              <a:buFont typeface="Arial" panose="020B0604020202020204" pitchFamily="34" charset="0"/>
              <a:buChar char="•"/>
            </a:pPr>
            <a:r>
              <a:rPr lang="en-US">
                <a:latin typeface="Century Gothic"/>
              </a:rPr>
              <a:t>Wrap-up and Q&amp;A</a:t>
            </a:r>
            <a:endParaRPr lang="en-US"/>
          </a:p>
        </p:txBody>
      </p:sp>
    </p:spTree>
    <p:extLst>
      <p:ext uri="{BB962C8B-B14F-4D97-AF65-F5344CB8AC3E}">
        <p14:creationId xmlns:p14="http://schemas.microsoft.com/office/powerpoint/2010/main" val="301796980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fld id="{D8D877B3-D348-4611-9BDB-C5374591D951}" type="slidenum">
              <a:rPr lang="en-US" dirty="0" smtClean="0"/>
              <a:pPr/>
              <a:t>60</a:t>
            </a:fld>
            <a:endParaRPr lang="en-US"/>
          </a:p>
        </p:txBody>
      </p:sp>
      <p:sp>
        <p:nvSpPr>
          <p:cNvPr id="8" name="TextBox 7">
            <a:extLst>
              <a:ext uri="{FF2B5EF4-FFF2-40B4-BE49-F238E27FC236}">
                <a16:creationId xmlns:a16="http://schemas.microsoft.com/office/drawing/2014/main" id="{A741EF62-155E-9A4F-9D30-C7E6A55533B0}"/>
              </a:ext>
            </a:extLst>
          </p:cNvPr>
          <p:cNvSpPr txBox="1"/>
          <p:nvPr/>
        </p:nvSpPr>
        <p:spPr>
          <a:xfrm>
            <a:off x="2237219" y="2417294"/>
            <a:ext cx="7444627" cy="2313262"/>
          </a:xfrm>
          <a:prstGeom prst="rect">
            <a:avLst/>
          </a:prstGeom>
          <a:noFill/>
        </p:spPr>
        <p:txBody>
          <a:bodyPr wrap="square" lIns="0" tIns="45720" rIns="0" bIns="45720" rtlCol="0" anchor="t">
            <a:spAutoFit/>
          </a:bodyPr>
          <a:lstStyle/>
          <a:p>
            <a:pPr>
              <a:lnSpc>
                <a:spcPts val="2460"/>
              </a:lnSpc>
            </a:pPr>
            <a:r>
              <a:rPr lang="en-US" sz="2000">
                <a:solidFill>
                  <a:schemeClr val="bg1"/>
                </a:solidFill>
                <a:latin typeface="Century Gothic" panose="020B0502020202020204" pitchFamily="34" charset="0"/>
              </a:rPr>
              <a:t>For more information, please contact:</a:t>
            </a:r>
          </a:p>
          <a:p>
            <a:pPr>
              <a:lnSpc>
                <a:spcPts val="2460"/>
              </a:lnSpc>
            </a:pPr>
            <a:r>
              <a:rPr lang="en-US" sz="2000">
                <a:solidFill>
                  <a:schemeClr val="bg1"/>
                </a:solidFill>
                <a:latin typeface="Century Gothic" panose="020B0502020202020204" pitchFamily="34" charset="0"/>
              </a:rPr>
              <a:t> </a:t>
            </a:r>
          </a:p>
          <a:p>
            <a:pPr>
              <a:lnSpc>
                <a:spcPts val="2460"/>
              </a:lnSpc>
            </a:pPr>
            <a:r>
              <a:rPr lang="en-US" sz="2400" b="1">
                <a:solidFill>
                  <a:srgbClr val="55C1E9"/>
                </a:solidFill>
                <a:latin typeface="Century Gothic"/>
              </a:rPr>
              <a:t>Cait Obenauf, MBA</a:t>
            </a:r>
            <a:endParaRPr lang="en-US"/>
          </a:p>
          <a:p>
            <a:pPr>
              <a:lnSpc>
                <a:spcPts val="2460"/>
              </a:lnSpc>
            </a:pPr>
            <a:r>
              <a:rPr lang="en-US" sz="2000">
                <a:solidFill>
                  <a:schemeClr val="bg1"/>
                </a:solidFill>
                <a:latin typeface="Century Gothic"/>
              </a:rPr>
              <a:t>Program Manager, HIMSS</a:t>
            </a:r>
          </a:p>
          <a:p>
            <a:pPr>
              <a:lnSpc>
                <a:spcPts val="2460"/>
              </a:lnSpc>
            </a:pPr>
            <a:r>
              <a:rPr lang="en-US" sz="2000">
                <a:solidFill>
                  <a:schemeClr val="bg1"/>
                </a:solidFill>
                <a:latin typeface="Century Gothic"/>
                <a:hlinkClick r:id="rId3">
                  <a:extLst>
                    <a:ext uri="{A12FA001-AC4F-418D-AE19-62706E023703}">
                      <ahyp:hlinkClr xmlns:ahyp="http://schemas.microsoft.com/office/drawing/2018/hyperlinkcolor" val="tx"/>
                    </a:ext>
                  </a:extLst>
                </a:hlinkClick>
              </a:rPr>
              <a:t>Cait.Obenauf@himss.org</a:t>
            </a:r>
          </a:p>
          <a:p>
            <a:pPr>
              <a:lnSpc>
                <a:spcPts val="2460"/>
              </a:lnSpc>
            </a:pPr>
            <a:endParaRPr lang="en-US" sz="2000">
              <a:solidFill>
                <a:schemeClr val="bg1"/>
              </a:solidFill>
              <a:latin typeface="Century Gothic" panose="020B0502020202020204" pitchFamily="34" charset="0"/>
            </a:endParaRPr>
          </a:p>
          <a:p>
            <a:pPr>
              <a:lnSpc>
                <a:spcPts val="2460"/>
              </a:lnSpc>
            </a:pPr>
            <a:endParaRPr lang="en-US" sz="2000">
              <a:solidFill>
                <a:schemeClr val="bg1"/>
              </a:solidFill>
              <a:latin typeface="Century Gothic" panose="020B0502020202020204" pitchFamily="34" charset="0"/>
            </a:endParaRPr>
          </a:p>
        </p:txBody>
      </p:sp>
      <p:sp>
        <p:nvSpPr>
          <p:cNvPr id="12" name="TextBox 11">
            <a:extLst>
              <a:ext uri="{FF2B5EF4-FFF2-40B4-BE49-F238E27FC236}">
                <a16:creationId xmlns:a16="http://schemas.microsoft.com/office/drawing/2014/main" id="{9F619561-3EDA-CC45-85A4-555951FEFFAB}"/>
              </a:ext>
            </a:extLst>
          </p:cNvPr>
          <p:cNvSpPr txBox="1"/>
          <p:nvPr/>
        </p:nvSpPr>
        <p:spPr>
          <a:xfrm>
            <a:off x="2088940" y="1437020"/>
            <a:ext cx="3174075" cy="830997"/>
          </a:xfrm>
          <a:prstGeom prst="rect">
            <a:avLst/>
          </a:prstGeom>
          <a:noFill/>
        </p:spPr>
        <p:txBody>
          <a:bodyPr wrap="square" rtlCol="0">
            <a:spAutoFit/>
          </a:bodyPr>
          <a:lstStyle/>
          <a:p>
            <a:r>
              <a:rPr lang="en-US" sz="4800" i="1">
                <a:solidFill>
                  <a:schemeClr val="accent2"/>
                </a:solidFill>
                <a:latin typeface="Prometo Medium" panose="020B0604030203060203" pitchFamily="34" charset="77"/>
              </a:rPr>
              <a:t>Thank you</a:t>
            </a:r>
          </a:p>
        </p:txBody>
      </p:sp>
      <p:pic>
        <p:nvPicPr>
          <p:cNvPr id="11" name="Picture Placeholder 6">
            <a:extLst>
              <a:ext uri="{FF2B5EF4-FFF2-40B4-BE49-F238E27FC236}">
                <a16:creationId xmlns:a16="http://schemas.microsoft.com/office/drawing/2014/main" id="{58712663-A0A4-9A4C-BDB3-76025FFA4DE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927" t="32270" r="25074" b="731"/>
          <a:stretch/>
        </p:blipFill>
        <p:spPr>
          <a:xfrm rot="6494833">
            <a:off x="6677625" y="4929943"/>
            <a:ext cx="3369983" cy="3374798"/>
          </a:xfrm>
          <a:prstGeom prst="ellipse">
            <a:avLst/>
          </a:prstGeom>
          <a:noFill/>
          <a:ln>
            <a:noFill/>
          </a:ln>
        </p:spPr>
      </p:pic>
      <p:pic>
        <p:nvPicPr>
          <p:cNvPr id="13" name="Picture Placeholder 6">
            <a:extLst>
              <a:ext uri="{FF2B5EF4-FFF2-40B4-BE49-F238E27FC236}">
                <a16:creationId xmlns:a16="http://schemas.microsoft.com/office/drawing/2014/main" id="{49D6DEE4-4407-D24B-BE27-73BD24EAF55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61905" t="8701" r="13093" b="66296"/>
          <a:stretch/>
        </p:blipFill>
        <p:spPr>
          <a:xfrm>
            <a:off x="3158867" y="4994539"/>
            <a:ext cx="1393648" cy="1395639"/>
          </a:xfrm>
          <a:prstGeom prst="ellipse">
            <a:avLst/>
          </a:prstGeom>
          <a:noFill/>
          <a:ln>
            <a:noFill/>
          </a:ln>
        </p:spPr>
      </p:pic>
      <p:pic>
        <p:nvPicPr>
          <p:cNvPr id="14" name="Picture Placeholder 6">
            <a:extLst>
              <a:ext uri="{FF2B5EF4-FFF2-40B4-BE49-F238E27FC236}">
                <a16:creationId xmlns:a16="http://schemas.microsoft.com/office/drawing/2014/main" id="{19C60F75-50D2-9144-856A-5AE669C42E86}"/>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33852" t="13974" r="16054" b="35931"/>
          <a:stretch/>
        </p:blipFill>
        <p:spPr>
          <a:xfrm rot="5400000">
            <a:off x="4173178" y="-1281920"/>
            <a:ext cx="2612092" cy="2615824"/>
          </a:xfrm>
          <a:prstGeom prst="ellipse">
            <a:avLst/>
          </a:prstGeom>
          <a:noFill/>
          <a:ln>
            <a:noFill/>
          </a:ln>
        </p:spPr>
      </p:pic>
      <p:pic>
        <p:nvPicPr>
          <p:cNvPr id="15" name="Picture Placeholder 6">
            <a:extLst>
              <a:ext uri="{FF2B5EF4-FFF2-40B4-BE49-F238E27FC236}">
                <a16:creationId xmlns:a16="http://schemas.microsoft.com/office/drawing/2014/main" id="{36265AF8-15C8-5C46-842E-CAEC310FD674}"/>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20875" r="20875"/>
          <a:stretch/>
        </p:blipFill>
        <p:spPr>
          <a:xfrm rot="2700000">
            <a:off x="-2102942" y="-738879"/>
            <a:ext cx="3878838" cy="3884379"/>
          </a:xfrm>
          <a:prstGeom prst="ellipse">
            <a:avLst/>
          </a:prstGeom>
          <a:noFill/>
          <a:ln>
            <a:noFill/>
          </a:ln>
        </p:spPr>
      </p:pic>
      <p:pic>
        <p:nvPicPr>
          <p:cNvPr id="16" name="Picture Placeholder 6">
            <a:extLst>
              <a:ext uri="{FF2B5EF4-FFF2-40B4-BE49-F238E27FC236}">
                <a16:creationId xmlns:a16="http://schemas.microsoft.com/office/drawing/2014/main" id="{D24752E2-4E24-0649-9A56-B264D49C4E12}"/>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28178" t="28178"/>
          <a:stretch/>
        </p:blipFill>
        <p:spPr>
          <a:xfrm rot="20179082">
            <a:off x="10384498" y="317075"/>
            <a:ext cx="3878838" cy="3884380"/>
          </a:xfrm>
          <a:prstGeom prst="ellipse">
            <a:avLst/>
          </a:prstGeom>
          <a:noFill/>
          <a:ln>
            <a:noFill/>
          </a:ln>
        </p:spPr>
      </p:pic>
    </p:spTree>
    <p:extLst>
      <p:ext uri="{BB962C8B-B14F-4D97-AF65-F5344CB8AC3E}">
        <p14:creationId xmlns:p14="http://schemas.microsoft.com/office/powerpoint/2010/main" val="111351354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0B91C91-F1C8-434E-9F3B-B15A99D4B278}"/>
              </a:ext>
            </a:extLst>
          </p:cNvPr>
          <p:cNvSpPr/>
          <p:nvPr/>
        </p:nvSpPr>
        <p:spPr>
          <a:xfrm>
            <a:off x="287079" y="6220047"/>
            <a:ext cx="1669312" cy="542260"/>
          </a:xfrm>
          <a:prstGeom prst="rect">
            <a:avLst/>
          </a:prstGeom>
          <a:solidFill>
            <a:srgbClr val="1E22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CA872682-DA14-D041-A064-D9EB293A4BE3}"/>
              </a:ext>
            </a:extLst>
          </p:cNvPr>
          <p:cNvSpPr/>
          <p:nvPr/>
        </p:nvSpPr>
        <p:spPr>
          <a:xfrm>
            <a:off x="10451804" y="6220047"/>
            <a:ext cx="1669312" cy="542260"/>
          </a:xfrm>
          <a:prstGeom prst="rect">
            <a:avLst/>
          </a:prstGeom>
          <a:solidFill>
            <a:srgbClr val="1E22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0" name="Group 19">
            <a:extLst>
              <a:ext uri="{FF2B5EF4-FFF2-40B4-BE49-F238E27FC236}">
                <a16:creationId xmlns:a16="http://schemas.microsoft.com/office/drawing/2014/main" id="{B15ED1B1-E5A8-FA4E-B990-987BD713B384}"/>
              </a:ext>
            </a:extLst>
          </p:cNvPr>
          <p:cNvGrpSpPr/>
          <p:nvPr/>
        </p:nvGrpSpPr>
        <p:grpSpPr>
          <a:xfrm>
            <a:off x="10752013" y="10633"/>
            <a:ext cx="1439987" cy="6858000"/>
            <a:chOff x="1650797" y="10633"/>
            <a:chExt cx="1439987" cy="6858000"/>
          </a:xfrm>
        </p:grpSpPr>
        <p:pic>
          <p:nvPicPr>
            <p:cNvPr id="21" name="Picture Placeholder 4">
              <a:extLst>
                <a:ext uri="{FF2B5EF4-FFF2-40B4-BE49-F238E27FC236}">
                  <a16:creationId xmlns:a16="http://schemas.microsoft.com/office/drawing/2014/main" id="{299D73CA-A2E6-7A44-A68F-3D064F9FCA7B}"/>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7848" t="34591" r="58597"/>
            <a:stretch/>
          </p:blipFill>
          <p:spPr>
            <a:xfrm>
              <a:off x="1650797" y="4097799"/>
              <a:ext cx="1418909" cy="2770834"/>
            </a:xfrm>
            <a:prstGeom prst="rect">
              <a:avLst/>
            </a:prstGeom>
            <a:noFill/>
          </p:spPr>
        </p:pic>
        <p:pic>
          <p:nvPicPr>
            <p:cNvPr id="22" name="Picture Placeholder 4">
              <a:extLst>
                <a:ext uri="{FF2B5EF4-FFF2-40B4-BE49-F238E27FC236}">
                  <a16:creationId xmlns:a16="http://schemas.microsoft.com/office/drawing/2014/main" id="{A71C2BC1-4156-8E43-B54E-90999A9E2DF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7848" t="34591" r="58098"/>
            <a:stretch/>
          </p:blipFill>
          <p:spPr>
            <a:xfrm>
              <a:off x="1650797" y="1345455"/>
              <a:ext cx="1439987" cy="2770834"/>
            </a:xfrm>
            <a:prstGeom prst="rect">
              <a:avLst/>
            </a:prstGeom>
            <a:noFill/>
          </p:spPr>
        </p:pic>
        <p:pic>
          <p:nvPicPr>
            <p:cNvPr id="23" name="Picture Placeholder 4">
              <a:extLst>
                <a:ext uri="{FF2B5EF4-FFF2-40B4-BE49-F238E27FC236}">
                  <a16:creationId xmlns:a16="http://schemas.microsoft.com/office/drawing/2014/main" id="{22CF91D4-4B2D-574B-92FC-60E3600F5C0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7848" t="68147" r="58098"/>
            <a:stretch/>
          </p:blipFill>
          <p:spPr>
            <a:xfrm>
              <a:off x="1650797" y="10633"/>
              <a:ext cx="1439987" cy="1349350"/>
            </a:xfrm>
            <a:prstGeom prst="rect">
              <a:avLst/>
            </a:prstGeom>
            <a:noFill/>
          </p:spPr>
        </p:pic>
      </p:grpSp>
      <p:grpSp>
        <p:nvGrpSpPr>
          <p:cNvPr id="24" name="Group 23">
            <a:extLst>
              <a:ext uri="{FF2B5EF4-FFF2-40B4-BE49-F238E27FC236}">
                <a16:creationId xmlns:a16="http://schemas.microsoft.com/office/drawing/2014/main" id="{229878DD-B768-934C-AA5A-46893C2EA9E1}"/>
              </a:ext>
            </a:extLst>
          </p:cNvPr>
          <p:cNvGrpSpPr/>
          <p:nvPr/>
        </p:nvGrpSpPr>
        <p:grpSpPr>
          <a:xfrm>
            <a:off x="8391839" y="10633"/>
            <a:ext cx="2331719" cy="6858000"/>
            <a:chOff x="1650797" y="10633"/>
            <a:chExt cx="2331719" cy="6858000"/>
          </a:xfrm>
        </p:grpSpPr>
        <p:pic>
          <p:nvPicPr>
            <p:cNvPr id="25" name="Picture Placeholder 4">
              <a:extLst>
                <a:ext uri="{FF2B5EF4-FFF2-40B4-BE49-F238E27FC236}">
                  <a16:creationId xmlns:a16="http://schemas.microsoft.com/office/drawing/2014/main" id="{1BAC1E0A-0907-1A4D-9422-90F2149911E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7848" t="34591" r="37010"/>
            <a:stretch/>
          </p:blipFill>
          <p:spPr>
            <a:xfrm>
              <a:off x="1650797" y="4097799"/>
              <a:ext cx="2331719" cy="2770834"/>
            </a:xfrm>
            <a:prstGeom prst="rect">
              <a:avLst/>
            </a:prstGeom>
            <a:noFill/>
          </p:spPr>
        </p:pic>
        <p:pic>
          <p:nvPicPr>
            <p:cNvPr id="26" name="Picture Placeholder 4">
              <a:extLst>
                <a:ext uri="{FF2B5EF4-FFF2-40B4-BE49-F238E27FC236}">
                  <a16:creationId xmlns:a16="http://schemas.microsoft.com/office/drawing/2014/main" id="{E65B9CA3-2FDA-E442-915E-9C16ECDA1BE3}"/>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7848" t="34591" r="37010"/>
            <a:stretch/>
          </p:blipFill>
          <p:spPr>
            <a:xfrm>
              <a:off x="1650797" y="1345455"/>
              <a:ext cx="2331719" cy="2770834"/>
            </a:xfrm>
            <a:prstGeom prst="rect">
              <a:avLst/>
            </a:prstGeom>
            <a:noFill/>
          </p:spPr>
        </p:pic>
        <p:pic>
          <p:nvPicPr>
            <p:cNvPr id="27" name="Picture Placeholder 4">
              <a:extLst>
                <a:ext uri="{FF2B5EF4-FFF2-40B4-BE49-F238E27FC236}">
                  <a16:creationId xmlns:a16="http://schemas.microsoft.com/office/drawing/2014/main" id="{A524B5C4-0ADA-9345-9014-50D5F9DAAD72}"/>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7848" t="68147" r="37010"/>
            <a:stretch/>
          </p:blipFill>
          <p:spPr>
            <a:xfrm>
              <a:off x="1650797" y="10633"/>
              <a:ext cx="2331719" cy="1349350"/>
            </a:xfrm>
            <a:prstGeom prst="rect">
              <a:avLst/>
            </a:prstGeom>
            <a:noFill/>
          </p:spPr>
        </p:pic>
      </p:grpSp>
      <p:grpSp>
        <p:nvGrpSpPr>
          <p:cNvPr id="5" name="Group 4">
            <a:extLst>
              <a:ext uri="{FF2B5EF4-FFF2-40B4-BE49-F238E27FC236}">
                <a16:creationId xmlns:a16="http://schemas.microsoft.com/office/drawing/2014/main" id="{771D0EE8-6CA4-E442-8E7A-5149D9099E5E}"/>
              </a:ext>
            </a:extLst>
          </p:cNvPr>
          <p:cNvGrpSpPr/>
          <p:nvPr/>
        </p:nvGrpSpPr>
        <p:grpSpPr>
          <a:xfrm>
            <a:off x="1650797" y="10633"/>
            <a:ext cx="2331719" cy="6858000"/>
            <a:chOff x="1650797" y="10633"/>
            <a:chExt cx="2331719" cy="6858000"/>
          </a:xfrm>
        </p:grpSpPr>
        <p:pic>
          <p:nvPicPr>
            <p:cNvPr id="13" name="Picture Placeholder 4">
              <a:extLst>
                <a:ext uri="{FF2B5EF4-FFF2-40B4-BE49-F238E27FC236}">
                  <a16:creationId xmlns:a16="http://schemas.microsoft.com/office/drawing/2014/main" id="{E9D235FA-A84C-D646-9627-308AEFCB1F5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7848" t="34591" r="37010"/>
            <a:stretch/>
          </p:blipFill>
          <p:spPr>
            <a:xfrm>
              <a:off x="1650797" y="4097799"/>
              <a:ext cx="2331719" cy="2770834"/>
            </a:xfrm>
            <a:prstGeom prst="rect">
              <a:avLst/>
            </a:prstGeom>
            <a:noFill/>
          </p:spPr>
        </p:pic>
        <p:pic>
          <p:nvPicPr>
            <p:cNvPr id="14" name="Picture Placeholder 4">
              <a:extLst>
                <a:ext uri="{FF2B5EF4-FFF2-40B4-BE49-F238E27FC236}">
                  <a16:creationId xmlns:a16="http://schemas.microsoft.com/office/drawing/2014/main" id="{45222D79-89AF-EE42-BA83-7E6D13E00DE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7848" t="34591" r="37010"/>
            <a:stretch/>
          </p:blipFill>
          <p:spPr>
            <a:xfrm>
              <a:off x="1650797" y="1345455"/>
              <a:ext cx="2331719" cy="2770834"/>
            </a:xfrm>
            <a:prstGeom prst="rect">
              <a:avLst/>
            </a:prstGeom>
            <a:noFill/>
          </p:spPr>
        </p:pic>
        <p:pic>
          <p:nvPicPr>
            <p:cNvPr id="15" name="Picture Placeholder 4">
              <a:extLst>
                <a:ext uri="{FF2B5EF4-FFF2-40B4-BE49-F238E27FC236}">
                  <a16:creationId xmlns:a16="http://schemas.microsoft.com/office/drawing/2014/main" id="{B207D0BE-F6D3-A740-B4E7-273D5B55138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7848" t="68147" r="37010"/>
            <a:stretch/>
          </p:blipFill>
          <p:spPr>
            <a:xfrm>
              <a:off x="1650797" y="10633"/>
              <a:ext cx="2331719" cy="1349350"/>
            </a:xfrm>
            <a:prstGeom prst="rect">
              <a:avLst/>
            </a:prstGeom>
            <a:noFill/>
          </p:spPr>
        </p:pic>
      </p:grpSp>
      <p:sp>
        <p:nvSpPr>
          <p:cNvPr id="2" name="Oval 1">
            <a:extLst>
              <a:ext uri="{FF2B5EF4-FFF2-40B4-BE49-F238E27FC236}">
                <a16:creationId xmlns:a16="http://schemas.microsoft.com/office/drawing/2014/main" id="{05958384-DE00-AF43-9E00-9814BC223DB7}"/>
              </a:ext>
            </a:extLst>
          </p:cNvPr>
          <p:cNvSpPr/>
          <p:nvPr/>
        </p:nvSpPr>
        <p:spPr>
          <a:xfrm>
            <a:off x="1873016" y="-663864"/>
            <a:ext cx="8578788" cy="8578788"/>
          </a:xfrm>
          <a:prstGeom prst="ellipse">
            <a:avLst/>
          </a:prstGeom>
          <a:solidFill>
            <a:srgbClr val="1E22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6">
            <a:extLst>
              <a:ext uri="{FF2B5EF4-FFF2-40B4-BE49-F238E27FC236}">
                <a16:creationId xmlns:a16="http://schemas.microsoft.com/office/drawing/2014/main" id="{E13BDEFF-F01B-BA4B-B2E7-D1118058303B}"/>
              </a:ext>
            </a:extLst>
          </p:cNvPr>
          <p:cNvSpPr>
            <a:spLocks noGrp="1"/>
          </p:cNvSpPr>
          <p:nvPr>
            <p:ph type="title"/>
          </p:nvPr>
        </p:nvSpPr>
        <p:spPr>
          <a:xfrm>
            <a:off x="1873016" y="2733809"/>
            <a:ext cx="8578788" cy="1783443"/>
          </a:xfrm>
        </p:spPr>
        <p:txBody>
          <a:bodyPr lIns="457200" tIns="0" rIns="457200" anchor="ctr"/>
          <a:lstStyle/>
          <a:p>
            <a:pPr algn="ctr"/>
            <a:r>
              <a:rPr lang="en-US" sz="7200">
                <a:solidFill>
                  <a:srgbClr val="FFFFFF"/>
                </a:solidFill>
              </a:rPr>
              <a:t>Appendix</a:t>
            </a:r>
          </a:p>
        </p:txBody>
      </p:sp>
      <p:grpSp>
        <p:nvGrpSpPr>
          <p:cNvPr id="16" name="Group 15">
            <a:extLst>
              <a:ext uri="{FF2B5EF4-FFF2-40B4-BE49-F238E27FC236}">
                <a16:creationId xmlns:a16="http://schemas.microsoft.com/office/drawing/2014/main" id="{E8E6D081-9F02-644F-8A86-DDF3E5542BE8}"/>
              </a:ext>
            </a:extLst>
          </p:cNvPr>
          <p:cNvGrpSpPr/>
          <p:nvPr/>
        </p:nvGrpSpPr>
        <p:grpSpPr>
          <a:xfrm>
            <a:off x="0" y="10633"/>
            <a:ext cx="1611456" cy="6858000"/>
            <a:chOff x="2371060" y="10633"/>
            <a:chExt cx="1611456" cy="6858000"/>
          </a:xfrm>
        </p:grpSpPr>
        <p:pic>
          <p:nvPicPr>
            <p:cNvPr id="17" name="Picture Placeholder 4">
              <a:extLst>
                <a:ext uri="{FF2B5EF4-FFF2-40B4-BE49-F238E27FC236}">
                  <a16:creationId xmlns:a16="http://schemas.microsoft.com/office/drawing/2014/main" id="{97CF828B-39D8-7942-A5E0-C908A6D010D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4881" t="34591" r="37010"/>
            <a:stretch/>
          </p:blipFill>
          <p:spPr>
            <a:xfrm>
              <a:off x="2371060" y="4097799"/>
              <a:ext cx="1611456" cy="2770834"/>
            </a:xfrm>
            <a:prstGeom prst="rect">
              <a:avLst/>
            </a:prstGeom>
            <a:noFill/>
          </p:spPr>
        </p:pic>
        <p:pic>
          <p:nvPicPr>
            <p:cNvPr id="18" name="Picture Placeholder 4">
              <a:extLst>
                <a:ext uri="{FF2B5EF4-FFF2-40B4-BE49-F238E27FC236}">
                  <a16:creationId xmlns:a16="http://schemas.microsoft.com/office/drawing/2014/main" id="{187C1FE0-F7A4-E242-BB3D-D9E897C272E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4881" t="34591" r="37010"/>
            <a:stretch/>
          </p:blipFill>
          <p:spPr>
            <a:xfrm>
              <a:off x="2371060" y="1345455"/>
              <a:ext cx="1611456" cy="2770834"/>
            </a:xfrm>
            <a:prstGeom prst="rect">
              <a:avLst/>
            </a:prstGeom>
            <a:noFill/>
          </p:spPr>
        </p:pic>
        <p:pic>
          <p:nvPicPr>
            <p:cNvPr id="19" name="Picture Placeholder 4">
              <a:extLst>
                <a:ext uri="{FF2B5EF4-FFF2-40B4-BE49-F238E27FC236}">
                  <a16:creationId xmlns:a16="http://schemas.microsoft.com/office/drawing/2014/main" id="{63EB2BD3-B093-7845-9673-F03B3F1871A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4881" t="68147" r="37010"/>
            <a:stretch/>
          </p:blipFill>
          <p:spPr>
            <a:xfrm>
              <a:off x="2371060" y="10633"/>
              <a:ext cx="1611456" cy="1349350"/>
            </a:xfrm>
            <a:prstGeom prst="rect">
              <a:avLst/>
            </a:prstGeom>
            <a:noFill/>
          </p:spPr>
        </p:pic>
      </p:grpSp>
      <p:grpSp>
        <p:nvGrpSpPr>
          <p:cNvPr id="3" name="Group 2">
            <a:extLst>
              <a:ext uri="{FF2B5EF4-FFF2-40B4-BE49-F238E27FC236}">
                <a16:creationId xmlns:a16="http://schemas.microsoft.com/office/drawing/2014/main" id="{54C3A8D3-5F65-0E41-9074-0D4007937608}"/>
              </a:ext>
            </a:extLst>
          </p:cNvPr>
          <p:cNvGrpSpPr/>
          <p:nvPr/>
        </p:nvGrpSpPr>
        <p:grpSpPr>
          <a:xfrm>
            <a:off x="5294450" y="6188662"/>
            <a:ext cx="1378271" cy="643459"/>
            <a:chOff x="261430" y="6188662"/>
            <a:chExt cx="1378271" cy="643459"/>
          </a:xfrm>
        </p:grpSpPr>
        <p:pic>
          <p:nvPicPr>
            <p:cNvPr id="29" name="Picture 28">
              <a:extLst>
                <a:ext uri="{FF2B5EF4-FFF2-40B4-BE49-F238E27FC236}">
                  <a16:creationId xmlns:a16="http://schemas.microsoft.com/office/drawing/2014/main" id="{A74D111D-BA7B-0F45-9B47-555311211FA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1430" y="6188662"/>
              <a:ext cx="1378271" cy="643459"/>
            </a:xfrm>
            <a:prstGeom prst="rect">
              <a:avLst/>
            </a:prstGeom>
          </p:spPr>
        </p:pic>
        <p:pic>
          <p:nvPicPr>
            <p:cNvPr id="30" name="Picture 29">
              <a:extLst>
                <a:ext uri="{FF2B5EF4-FFF2-40B4-BE49-F238E27FC236}">
                  <a16:creationId xmlns:a16="http://schemas.microsoft.com/office/drawing/2014/main" id="{6EA4F826-00C4-B24B-B263-74F66AF78E6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9866"/>
            <a:stretch/>
          </p:blipFill>
          <p:spPr>
            <a:xfrm>
              <a:off x="810883" y="6188663"/>
              <a:ext cx="828818" cy="643457"/>
            </a:xfrm>
            <a:prstGeom prst="rect">
              <a:avLst/>
            </a:prstGeom>
          </p:spPr>
        </p:pic>
      </p:grpSp>
      <p:sp>
        <p:nvSpPr>
          <p:cNvPr id="33" name="Oval 32">
            <a:extLst>
              <a:ext uri="{FF2B5EF4-FFF2-40B4-BE49-F238E27FC236}">
                <a16:creationId xmlns:a16="http://schemas.microsoft.com/office/drawing/2014/main" id="{78615911-F4EE-8B4F-9188-C4BDD198939A}"/>
              </a:ext>
            </a:extLst>
          </p:cNvPr>
          <p:cNvSpPr/>
          <p:nvPr/>
        </p:nvSpPr>
        <p:spPr>
          <a:xfrm>
            <a:off x="11425930" y="6321878"/>
            <a:ext cx="370114" cy="37011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Slide Number Placeholder 3">
            <a:extLst>
              <a:ext uri="{FF2B5EF4-FFF2-40B4-BE49-F238E27FC236}">
                <a16:creationId xmlns:a16="http://schemas.microsoft.com/office/drawing/2014/main" id="{AD32F7D9-4369-F049-A2C1-18EB47D2C7A7}"/>
              </a:ext>
            </a:extLst>
          </p:cNvPr>
          <p:cNvSpPr>
            <a:spLocks noGrp="1"/>
          </p:cNvSpPr>
          <p:nvPr>
            <p:ph type="sldNum" sz="quarter" idx="4"/>
          </p:nvPr>
        </p:nvSpPr>
        <p:spPr>
          <a:xfrm>
            <a:off x="11360517" y="6390178"/>
            <a:ext cx="513735" cy="227164"/>
          </a:xfrm>
          <a:noFill/>
          <a:ln>
            <a:noFill/>
          </a:ln>
        </p:spPr>
        <p:txBody>
          <a:bodyPr>
            <a:normAutofit/>
          </a:bodyPr>
          <a:lstStyle/>
          <a:p>
            <a:fld id="{2F8AF2E6-64A8-0F46-AF27-0A96D82A033B}" type="slidenum">
              <a:rPr lang="en-US" smtClean="0"/>
              <a:t>61</a:t>
            </a:fld>
            <a:endParaRPr lang="en-US"/>
          </a:p>
        </p:txBody>
      </p:sp>
    </p:spTree>
    <p:extLst>
      <p:ext uri="{BB962C8B-B14F-4D97-AF65-F5344CB8AC3E}">
        <p14:creationId xmlns:p14="http://schemas.microsoft.com/office/powerpoint/2010/main" val="241185166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A885D5A-CA72-904D-A32A-49CE37FE4063}"/>
              </a:ext>
            </a:extLst>
          </p:cNvPr>
          <p:cNvSpPr>
            <a:spLocks noGrp="1"/>
          </p:cNvSpPr>
          <p:nvPr>
            <p:ph type="title"/>
          </p:nvPr>
        </p:nvSpPr>
        <p:spPr>
          <a:xfrm>
            <a:off x="833433" y="2008616"/>
            <a:ext cx="4187371" cy="2390677"/>
          </a:xfrm>
        </p:spPr>
        <p:txBody>
          <a:bodyPr/>
          <a:lstStyle/>
          <a:p>
            <a:r>
              <a:rPr lang="en-US"/>
              <a:t>U.S. Salary </a:t>
            </a:r>
          </a:p>
        </p:txBody>
      </p:sp>
      <p:sp>
        <p:nvSpPr>
          <p:cNvPr id="3" name="Slide Number Placeholder 2"/>
          <p:cNvSpPr>
            <a:spLocks noGrp="1"/>
          </p:cNvSpPr>
          <p:nvPr>
            <p:ph type="sldNum" sz="quarter"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D8D877B3-D348-4611-9BDB-C5374591D951}" type="slidenum">
              <a:rPr kumimoji="0" lang="en-US" sz="803" b="0" i="0" u="none" strike="noStrike" kern="1200" cap="none" spc="0" normalizeH="0" baseline="0" noProof="0" smtClean="0">
                <a:ln>
                  <a:noFill/>
                </a:ln>
                <a:solidFill>
                  <a:srgbClr val="FFFFFF"/>
                </a:solidFill>
                <a:effectLst/>
                <a:uLnTx/>
                <a:uFillTx/>
                <a:latin typeface="Century Gothic" panose="020B0502020202020204" pitchFamily="34" charset="0"/>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62</a:t>
            </a:fld>
            <a:endParaRPr kumimoji="0" lang="en-US" sz="803" b="0" i="0" u="none" strike="noStrike" kern="1200" cap="none" spc="0" normalizeH="0" baseline="0" noProof="0">
              <a:ln>
                <a:noFill/>
              </a:ln>
              <a:solidFill>
                <a:srgbClr val="FFFFFF"/>
              </a:solidFill>
              <a:effectLst/>
              <a:uLnTx/>
              <a:uFillTx/>
              <a:latin typeface="Century Gothic" panose="020B0502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D0E680F2-41A1-BB4C-83A7-6C0348CF2227}"/>
              </a:ext>
            </a:extLst>
          </p:cNvPr>
          <p:cNvSpPr txBox="1"/>
          <p:nvPr/>
        </p:nvSpPr>
        <p:spPr>
          <a:xfrm>
            <a:off x="833433" y="4060739"/>
            <a:ext cx="2620910" cy="338554"/>
          </a:xfrm>
          <a:prstGeom prst="rect">
            <a:avLst/>
          </a:prstGeom>
          <a:noFill/>
        </p:spPr>
        <p:txBody>
          <a:bodyPr wrap="none" lIns="0" r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FF5A5A"/>
                </a:solidFill>
                <a:effectLst/>
                <a:uLnTx/>
                <a:uFillTx/>
                <a:latin typeface="Century Gothic" panose="020B0502020202020204" pitchFamily="34" charset="0"/>
                <a:ea typeface="+mn-ea"/>
                <a:cs typeface="+mn-cs"/>
              </a:rPr>
              <a:t>SALARIES ARE INCREASING</a:t>
            </a:r>
          </a:p>
        </p:txBody>
      </p:sp>
      <p:sp>
        <p:nvSpPr>
          <p:cNvPr id="9" name="TextBox 8">
            <a:extLst>
              <a:ext uri="{FF2B5EF4-FFF2-40B4-BE49-F238E27FC236}">
                <a16:creationId xmlns:a16="http://schemas.microsoft.com/office/drawing/2014/main" id="{8C234B45-E9FA-7841-AEA7-60E575C648A5}"/>
              </a:ext>
            </a:extLst>
          </p:cNvPr>
          <p:cNvSpPr txBox="1"/>
          <p:nvPr/>
        </p:nvSpPr>
        <p:spPr>
          <a:xfrm>
            <a:off x="833433" y="4525019"/>
            <a:ext cx="3180273" cy="1015663"/>
          </a:xfrm>
          <a:prstGeom prst="rect">
            <a:avLst/>
          </a:prstGeom>
          <a:noFill/>
        </p:spPr>
        <p:txBody>
          <a:bodyPr wrap="square" lIns="0" rIns="0" rtlCol="0">
            <a:spAutoFit/>
          </a:bodyPr>
          <a:lstStyle/>
          <a:p>
            <a:pPr>
              <a:lnSpc>
                <a:spcPts val="1800"/>
              </a:lnSpc>
            </a:pPr>
            <a:r>
              <a:rPr lang="en-US" sz="1400">
                <a:solidFill>
                  <a:schemeClr val="bg2"/>
                </a:solidFill>
                <a:latin typeface="Century Gothic" panose="020B0502020202020204" pitchFamily="34" charset="0"/>
              </a:rPr>
              <a:t>In 2020, 49% of nurse informaticists report a salary greater than $100,000. This is up from 45% in 2017 and 33% in 2014.</a:t>
            </a:r>
          </a:p>
        </p:txBody>
      </p:sp>
      <p:graphicFrame>
        <p:nvGraphicFramePr>
          <p:cNvPr id="2" name="Chart 1">
            <a:extLst>
              <a:ext uri="{FF2B5EF4-FFF2-40B4-BE49-F238E27FC236}">
                <a16:creationId xmlns:a16="http://schemas.microsoft.com/office/drawing/2014/main" id="{2C0554EE-F2BF-31A5-E3DC-507A0786FF43}"/>
              </a:ext>
            </a:extLst>
          </p:cNvPr>
          <p:cNvGraphicFramePr/>
          <p:nvPr>
            <p:extLst>
              <p:ext uri="{D42A27DB-BD31-4B8C-83A1-F6EECF244321}">
                <p14:modId xmlns:p14="http://schemas.microsoft.com/office/powerpoint/2010/main" val="918694601"/>
              </p:ext>
            </p:extLst>
          </p:nvPr>
        </p:nvGraphicFramePr>
        <p:xfrm>
          <a:off x="6096000" y="1772907"/>
          <a:ext cx="4636996" cy="4575664"/>
        </p:xfrm>
        <a:graphic>
          <a:graphicData uri="http://schemas.openxmlformats.org/drawingml/2006/chart">
            <c:chart xmlns:c="http://schemas.openxmlformats.org/drawingml/2006/chart" xmlns:r="http://schemas.openxmlformats.org/officeDocument/2006/relationships" r:id="rId3"/>
          </a:graphicData>
        </a:graphic>
      </p:graphicFrame>
      <p:sp>
        <p:nvSpPr>
          <p:cNvPr id="4" name="TextBox 3">
            <a:extLst>
              <a:ext uri="{FF2B5EF4-FFF2-40B4-BE49-F238E27FC236}">
                <a16:creationId xmlns:a16="http://schemas.microsoft.com/office/drawing/2014/main" id="{32D89798-93E8-8D08-B291-EDD9FC66806E}"/>
              </a:ext>
            </a:extLst>
          </p:cNvPr>
          <p:cNvSpPr txBox="1"/>
          <p:nvPr/>
        </p:nvSpPr>
        <p:spPr>
          <a:xfrm>
            <a:off x="7519315" y="6359650"/>
            <a:ext cx="2476500" cy="288220"/>
          </a:xfrm>
          <a:prstGeom prst="rect">
            <a:avLst/>
          </a:prstGeom>
          <a:noFill/>
        </p:spPr>
        <p:txBody>
          <a:bodyPr wrap="square" lIns="0" rIns="0" rtlCol="0">
            <a:spAutoFit/>
          </a:bodyPr>
          <a:lstStyle/>
          <a:p>
            <a:pPr marL="0" marR="0" lvl="0" indent="0" algn="l" defTabSz="914400" rtl="0" eaLnBrk="1" fontAlgn="auto" latinLnBrk="0" hangingPunct="1">
              <a:lnSpc>
                <a:spcPts val="1800"/>
              </a:lnSpc>
              <a:spcBef>
                <a:spcPts val="0"/>
              </a:spcBef>
              <a:spcAft>
                <a:spcPts val="0"/>
              </a:spcAft>
              <a:buClrTx/>
              <a:buSzTx/>
              <a:buFontTx/>
              <a:buNone/>
              <a:tabLst/>
              <a:defRPr/>
            </a:pPr>
            <a:r>
              <a:rPr kumimoji="0" lang="en-US" sz="800" b="0" i="0" u="none" strike="noStrike" kern="1200" cap="none" spc="0" normalizeH="0" baseline="0" noProof="0">
                <a:ln>
                  <a:noFill/>
                </a:ln>
                <a:solidFill>
                  <a:srgbClr val="333333"/>
                </a:solidFill>
                <a:effectLst/>
                <a:uLnTx/>
                <a:uFillTx/>
                <a:latin typeface="Century Gothic" panose="020B0502020202020204" pitchFamily="34" charset="0"/>
                <a:ea typeface="+mn-ea"/>
                <a:cs typeface="+mn-cs"/>
              </a:rPr>
              <a:t>‘Prefer not to answer’ 2%, not shown</a:t>
            </a:r>
          </a:p>
        </p:txBody>
      </p:sp>
    </p:spTree>
    <p:extLst>
      <p:ext uri="{BB962C8B-B14F-4D97-AF65-F5344CB8AC3E}">
        <p14:creationId xmlns:p14="http://schemas.microsoft.com/office/powerpoint/2010/main" val="12253365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A885D5A-CA72-904D-A32A-49CE37FE4063}"/>
              </a:ext>
            </a:extLst>
          </p:cNvPr>
          <p:cNvSpPr>
            <a:spLocks noGrp="1"/>
          </p:cNvSpPr>
          <p:nvPr>
            <p:ph type="title"/>
          </p:nvPr>
        </p:nvSpPr>
        <p:spPr>
          <a:xfrm>
            <a:off x="658376" y="39287"/>
            <a:ext cx="7119720" cy="2390677"/>
          </a:xfrm>
        </p:spPr>
        <p:txBody>
          <a:bodyPr/>
          <a:lstStyle/>
          <a:p>
            <a:r>
              <a:rPr lang="en-US"/>
              <a:t>Time Spent on Clinical Care</a:t>
            </a:r>
          </a:p>
        </p:txBody>
      </p:sp>
      <p:sp>
        <p:nvSpPr>
          <p:cNvPr id="3" name="Slide Number Placeholder 2"/>
          <p:cNvSpPr>
            <a:spLocks noGrp="1"/>
          </p:cNvSpPr>
          <p:nvPr>
            <p:ph type="sldNum" sz="quarter" idx="10"/>
          </p:nvPr>
        </p:nvSpPr>
        <p:spPr/>
        <p:txBody>
          <a:bodyPr/>
          <a:lstStyle/>
          <a:p>
            <a:fld id="{D8D877B3-D348-4611-9BDB-C5374591D951}" type="slidenum">
              <a:rPr lang="en-US" smtClean="0"/>
              <a:pPr/>
              <a:t>63</a:t>
            </a:fld>
            <a:endParaRPr lang="en-US"/>
          </a:p>
        </p:txBody>
      </p:sp>
      <p:graphicFrame>
        <p:nvGraphicFramePr>
          <p:cNvPr id="6" name="Chart 5"/>
          <p:cNvGraphicFramePr/>
          <p:nvPr/>
        </p:nvGraphicFramePr>
        <p:xfrm>
          <a:off x="469566" y="1906670"/>
          <a:ext cx="5189028" cy="4165889"/>
        </p:xfrm>
        <a:graphic>
          <a:graphicData uri="http://schemas.openxmlformats.org/drawingml/2006/chart">
            <c:chart xmlns:c="http://schemas.openxmlformats.org/drawingml/2006/chart" xmlns:r="http://schemas.openxmlformats.org/officeDocument/2006/relationships" r:id="rId3"/>
          </a:graphicData>
        </a:graphic>
      </p:graphicFrame>
      <p:sp>
        <p:nvSpPr>
          <p:cNvPr id="8" name="TextBox 7">
            <a:extLst>
              <a:ext uri="{FF2B5EF4-FFF2-40B4-BE49-F238E27FC236}">
                <a16:creationId xmlns:a16="http://schemas.microsoft.com/office/drawing/2014/main" id="{D0E680F2-41A1-BB4C-83A7-6C0348CF2227}"/>
              </a:ext>
            </a:extLst>
          </p:cNvPr>
          <p:cNvSpPr txBox="1"/>
          <p:nvPr/>
        </p:nvSpPr>
        <p:spPr>
          <a:xfrm>
            <a:off x="658376" y="1598938"/>
            <a:ext cx="7315539" cy="338554"/>
          </a:xfrm>
          <a:prstGeom prst="rect">
            <a:avLst/>
          </a:prstGeom>
          <a:noFill/>
        </p:spPr>
        <p:txBody>
          <a:bodyPr wrap="square" lIns="0" rIns="0" rtlCol="0">
            <a:spAutoFit/>
          </a:bodyPr>
          <a:lstStyle/>
          <a:p>
            <a:r>
              <a:rPr lang="en-US" sz="1600">
                <a:solidFill>
                  <a:srgbClr val="FF5A5A"/>
                </a:solidFill>
                <a:latin typeface="Century Gothic" panose="020B0502020202020204" pitchFamily="34" charset="0"/>
              </a:rPr>
              <a:t>OVER 6-IN-10 DO NOT PARTICIPATE IN CLINICAL CARE</a:t>
            </a:r>
          </a:p>
        </p:txBody>
      </p:sp>
      <p:sp>
        <p:nvSpPr>
          <p:cNvPr id="9" name="TextBox 8">
            <a:extLst>
              <a:ext uri="{FF2B5EF4-FFF2-40B4-BE49-F238E27FC236}">
                <a16:creationId xmlns:a16="http://schemas.microsoft.com/office/drawing/2014/main" id="{8C234B45-E9FA-7841-AEA7-60E575C648A5}"/>
              </a:ext>
            </a:extLst>
          </p:cNvPr>
          <p:cNvSpPr txBox="1"/>
          <p:nvPr/>
        </p:nvSpPr>
        <p:spPr>
          <a:xfrm>
            <a:off x="1721804" y="5731081"/>
            <a:ext cx="3180273" cy="766941"/>
          </a:xfrm>
          <a:prstGeom prst="rect">
            <a:avLst/>
          </a:prstGeom>
          <a:noFill/>
        </p:spPr>
        <p:txBody>
          <a:bodyPr wrap="square" lIns="0" rIns="0" rtlCol="0">
            <a:spAutoFit/>
          </a:bodyPr>
          <a:lstStyle/>
          <a:p>
            <a:pPr>
              <a:lnSpc>
                <a:spcPts val="1800"/>
              </a:lnSpc>
            </a:pPr>
            <a:r>
              <a:rPr lang="en-US" sz="1400">
                <a:solidFill>
                  <a:schemeClr val="bg2"/>
                </a:solidFill>
                <a:latin typeface="Century Gothic" panose="020B0502020202020204" pitchFamily="34" charset="0"/>
              </a:rPr>
              <a:t>Clinical care is increasing slightly, although 65% do not spend</a:t>
            </a:r>
            <a:r>
              <a:rPr lang="en-US" sz="1400">
                <a:solidFill>
                  <a:srgbClr val="C00000"/>
                </a:solidFill>
                <a:latin typeface="Century Gothic" panose="020B0502020202020204" pitchFamily="34" charset="0"/>
              </a:rPr>
              <a:t> </a:t>
            </a:r>
            <a:r>
              <a:rPr lang="en-US" sz="1400">
                <a:solidFill>
                  <a:schemeClr val="bg2"/>
                </a:solidFill>
                <a:latin typeface="Century Gothic" panose="020B0502020202020204" pitchFamily="34" charset="0"/>
              </a:rPr>
              <a:t>work time in clinical care. </a:t>
            </a:r>
          </a:p>
        </p:txBody>
      </p:sp>
      <p:sp>
        <p:nvSpPr>
          <p:cNvPr id="2" name="TextBox 1">
            <a:extLst>
              <a:ext uri="{FF2B5EF4-FFF2-40B4-BE49-F238E27FC236}">
                <a16:creationId xmlns:a16="http://schemas.microsoft.com/office/drawing/2014/main" id="{47130C80-1495-3A3D-1EC1-A6B84E83B6EB}"/>
              </a:ext>
            </a:extLst>
          </p:cNvPr>
          <p:cNvSpPr txBox="1"/>
          <p:nvPr/>
        </p:nvSpPr>
        <p:spPr>
          <a:xfrm>
            <a:off x="6964417" y="1598938"/>
            <a:ext cx="4909835" cy="338554"/>
          </a:xfrm>
          <a:prstGeom prst="rect">
            <a:avLst/>
          </a:prstGeom>
          <a:noFill/>
        </p:spPr>
        <p:txBody>
          <a:bodyPr wrap="square" lIns="0" r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FF5A5A"/>
                </a:solidFill>
                <a:effectLst/>
                <a:uLnTx/>
                <a:uFillTx/>
                <a:latin typeface="Century Gothic" panose="020B0502020202020204" pitchFamily="34" charset="0"/>
                <a:ea typeface="+mn-ea"/>
                <a:cs typeface="+mn-cs"/>
              </a:rPr>
              <a:t>A THIRD ARE INVOLVED IN DIRECT PATIENT CARE</a:t>
            </a:r>
          </a:p>
        </p:txBody>
      </p:sp>
      <p:graphicFrame>
        <p:nvGraphicFramePr>
          <p:cNvPr id="4" name="Chart 3">
            <a:extLst>
              <a:ext uri="{FF2B5EF4-FFF2-40B4-BE49-F238E27FC236}">
                <a16:creationId xmlns:a16="http://schemas.microsoft.com/office/drawing/2014/main" id="{702BA952-0880-1479-C622-D97BBA04AA39}"/>
              </a:ext>
            </a:extLst>
          </p:cNvPr>
          <p:cNvGraphicFramePr/>
          <p:nvPr/>
        </p:nvGraphicFramePr>
        <p:xfrm>
          <a:off x="6533408" y="1948983"/>
          <a:ext cx="4747736" cy="4123575"/>
        </p:xfrm>
        <a:graphic>
          <a:graphicData uri="http://schemas.openxmlformats.org/drawingml/2006/chart">
            <c:chart xmlns:c="http://schemas.openxmlformats.org/drawingml/2006/chart" xmlns:r="http://schemas.openxmlformats.org/officeDocument/2006/relationships" r:id="rId4"/>
          </a:graphicData>
        </a:graphic>
      </p:graphicFrame>
      <p:sp>
        <p:nvSpPr>
          <p:cNvPr id="7" name="TextBox 6">
            <a:extLst>
              <a:ext uri="{FF2B5EF4-FFF2-40B4-BE49-F238E27FC236}">
                <a16:creationId xmlns:a16="http://schemas.microsoft.com/office/drawing/2014/main" id="{EFCF4444-FE20-8ACF-F247-B5F8AAFC174A}"/>
              </a:ext>
            </a:extLst>
          </p:cNvPr>
          <p:cNvSpPr txBox="1"/>
          <p:nvPr/>
        </p:nvSpPr>
        <p:spPr>
          <a:xfrm>
            <a:off x="7325832" y="5731081"/>
            <a:ext cx="3643169" cy="997774"/>
          </a:xfrm>
          <a:prstGeom prst="rect">
            <a:avLst/>
          </a:prstGeom>
          <a:noFill/>
        </p:spPr>
        <p:txBody>
          <a:bodyPr wrap="square" lIns="0" rIns="0" rtlCol="0">
            <a:spAutoFit/>
          </a:bodyPr>
          <a:lstStyle/>
          <a:p>
            <a:pPr marL="0" marR="0" lvl="0" indent="0" algn="l" defTabSz="914400" rtl="0" eaLnBrk="1" fontAlgn="auto" latinLnBrk="0" hangingPunct="1">
              <a:lnSpc>
                <a:spcPts val="1800"/>
              </a:lnSpc>
              <a:spcBef>
                <a:spcPts val="0"/>
              </a:spcBef>
              <a:spcAft>
                <a:spcPts val="0"/>
              </a:spcAft>
              <a:buClrTx/>
              <a:buSzTx/>
              <a:buFontTx/>
              <a:buNone/>
              <a:tabLst/>
              <a:defRPr/>
            </a:pPr>
            <a:r>
              <a:rPr kumimoji="0" lang="en-US" sz="1400" b="0" i="0" u="none" strike="noStrike" kern="1200" cap="none" spc="0" normalizeH="0" baseline="0" noProof="0">
                <a:ln>
                  <a:noFill/>
                </a:ln>
                <a:solidFill>
                  <a:srgbClr val="333333"/>
                </a:solidFill>
                <a:effectLst/>
                <a:uLnTx/>
                <a:uFillTx/>
                <a:latin typeface="Century Gothic" panose="020B0502020202020204" pitchFamily="34" charset="0"/>
                <a:ea typeface="+mn-ea"/>
                <a:cs typeface="+mn-cs"/>
              </a:rPr>
              <a:t>Among those that perform patient care activities, 65% either assist with or take direct care patient assignments.  1-in-5 only support administrative tasks.</a:t>
            </a:r>
          </a:p>
        </p:txBody>
      </p:sp>
    </p:spTree>
    <p:extLst>
      <p:ext uri="{BB962C8B-B14F-4D97-AF65-F5344CB8AC3E}">
        <p14:creationId xmlns:p14="http://schemas.microsoft.com/office/powerpoint/2010/main" val="132929058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A885D5A-CA72-904D-A32A-49CE37FE4063}"/>
              </a:ext>
            </a:extLst>
          </p:cNvPr>
          <p:cNvSpPr>
            <a:spLocks noGrp="1"/>
          </p:cNvSpPr>
          <p:nvPr>
            <p:ph type="title"/>
          </p:nvPr>
        </p:nvSpPr>
        <p:spPr>
          <a:xfrm>
            <a:off x="616574" y="1826986"/>
            <a:ext cx="4187371" cy="2390677"/>
          </a:xfrm>
        </p:spPr>
        <p:txBody>
          <a:bodyPr/>
          <a:lstStyle/>
          <a:p>
            <a:r>
              <a:rPr lang="en-US"/>
              <a:t>Job Title and Job Responsibilities </a:t>
            </a:r>
          </a:p>
        </p:txBody>
      </p:sp>
      <p:sp>
        <p:nvSpPr>
          <p:cNvPr id="3" name="Slide Number Placeholder 2"/>
          <p:cNvSpPr>
            <a:spLocks noGrp="1"/>
          </p:cNvSpPr>
          <p:nvPr>
            <p:ph type="sldNum" sz="quarter"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D8D877B3-D348-4611-9BDB-C5374591D951}" type="slidenum">
              <a:rPr kumimoji="0" lang="en-US" sz="803" b="0" i="0" u="none" strike="noStrike" kern="1200" cap="none" spc="0" normalizeH="0" baseline="0" noProof="0" smtClean="0">
                <a:ln>
                  <a:noFill/>
                </a:ln>
                <a:solidFill>
                  <a:srgbClr val="FFFFFF"/>
                </a:solidFill>
                <a:effectLst/>
                <a:uLnTx/>
                <a:uFillTx/>
                <a:latin typeface="Century Gothic" panose="020B0502020202020204" pitchFamily="34" charset="0"/>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64</a:t>
            </a:fld>
            <a:endParaRPr kumimoji="0" lang="en-US" sz="803" b="0" i="0" u="none" strike="noStrike" kern="1200" cap="none" spc="0" normalizeH="0" baseline="0" noProof="0">
              <a:ln>
                <a:noFill/>
              </a:ln>
              <a:solidFill>
                <a:srgbClr val="FFFFFF"/>
              </a:solidFill>
              <a:effectLst/>
              <a:uLnTx/>
              <a:uFillTx/>
              <a:latin typeface="Century Gothic" panose="020B0502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D0E680F2-41A1-BB4C-83A7-6C0348CF2227}"/>
              </a:ext>
            </a:extLst>
          </p:cNvPr>
          <p:cNvSpPr txBox="1"/>
          <p:nvPr/>
        </p:nvSpPr>
        <p:spPr>
          <a:xfrm>
            <a:off x="616574" y="3795342"/>
            <a:ext cx="4089261" cy="584775"/>
          </a:xfrm>
          <a:prstGeom prst="rect">
            <a:avLst/>
          </a:prstGeom>
          <a:noFill/>
        </p:spPr>
        <p:txBody>
          <a:bodyPr wrap="none" lIns="0" r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a:solidFill>
                  <a:srgbClr val="FF5A5A"/>
                </a:solidFill>
                <a:latin typeface="Century Gothic" panose="020B0502020202020204" pitchFamily="34" charset="0"/>
              </a:rPr>
              <a:t>NURSING INFORMATICS SPECIALISTS HAVE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a:solidFill>
                  <a:srgbClr val="FF5A5A"/>
                </a:solidFill>
                <a:latin typeface="Century Gothic" panose="020B0502020202020204" pitchFamily="34" charset="0"/>
              </a:rPr>
              <a:t>A WIDE VARIETY OF RESPONSIBILITES</a:t>
            </a:r>
            <a:endParaRPr kumimoji="0" lang="en-US" sz="1600" b="0" i="0" u="none" strike="noStrike" kern="1200" cap="none" spc="0" normalizeH="0" baseline="0" noProof="0">
              <a:ln>
                <a:noFill/>
              </a:ln>
              <a:solidFill>
                <a:srgbClr val="FF5A5A"/>
              </a:solidFill>
              <a:effectLst/>
              <a:uLnTx/>
              <a:uFillTx/>
              <a:latin typeface="Century Gothic" panose="020B0502020202020204" pitchFamily="34" charset="0"/>
              <a:ea typeface="+mn-ea"/>
              <a:cs typeface="+mn-cs"/>
            </a:endParaRPr>
          </a:p>
        </p:txBody>
      </p:sp>
      <p:sp>
        <p:nvSpPr>
          <p:cNvPr id="9" name="TextBox 8">
            <a:extLst>
              <a:ext uri="{FF2B5EF4-FFF2-40B4-BE49-F238E27FC236}">
                <a16:creationId xmlns:a16="http://schemas.microsoft.com/office/drawing/2014/main" id="{8C234B45-E9FA-7841-AEA7-60E575C648A5}"/>
              </a:ext>
            </a:extLst>
          </p:cNvPr>
          <p:cNvSpPr txBox="1"/>
          <p:nvPr/>
        </p:nvSpPr>
        <p:spPr>
          <a:xfrm>
            <a:off x="616574" y="4454628"/>
            <a:ext cx="3180273" cy="1459438"/>
          </a:xfrm>
          <a:prstGeom prst="rect">
            <a:avLst/>
          </a:prstGeom>
          <a:noFill/>
        </p:spPr>
        <p:txBody>
          <a:bodyPr wrap="square" lIns="0" rIns="0" rtlCol="0">
            <a:spAutoFit/>
          </a:bodyPr>
          <a:lstStyle/>
          <a:p>
            <a:pPr marL="0" marR="0" lvl="0" indent="0" algn="l" defTabSz="914400" rtl="0" eaLnBrk="1" fontAlgn="auto" latinLnBrk="0" hangingPunct="1">
              <a:lnSpc>
                <a:spcPts val="1800"/>
              </a:lnSpc>
              <a:spcBef>
                <a:spcPts val="0"/>
              </a:spcBef>
              <a:spcAft>
                <a:spcPts val="0"/>
              </a:spcAft>
              <a:buClrTx/>
              <a:buSzTx/>
              <a:buFontTx/>
              <a:buNone/>
              <a:tabLst/>
              <a:defRPr/>
            </a:pPr>
            <a:r>
              <a:rPr kumimoji="0" lang="en-US" sz="1400" b="0" i="0" u="none" strike="noStrike" kern="1200" cap="none" spc="0" normalizeH="0" baseline="0" noProof="0">
                <a:ln>
                  <a:noFill/>
                </a:ln>
                <a:solidFill>
                  <a:srgbClr val="333333"/>
                </a:solidFill>
                <a:effectLst/>
                <a:uLnTx/>
                <a:uFillTx/>
                <a:latin typeface="Century Gothic" panose="020B0502020202020204" pitchFamily="34" charset="0"/>
                <a:ea typeface="+mn-ea"/>
                <a:cs typeface="+mn-cs"/>
              </a:rPr>
              <a:t>The most common job responsibilities are </a:t>
            </a:r>
            <a:r>
              <a:rPr lang="en-US" sz="1400">
                <a:solidFill>
                  <a:schemeClr val="bg2"/>
                </a:solidFill>
                <a:latin typeface="Century Gothic" panose="020B0502020202020204" pitchFamily="34" charset="0"/>
              </a:rPr>
              <a:t>Systems Development,</a:t>
            </a:r>
            <a:endParaRPr kumimoji="0" lang="en-US" sz="1400" b="0" i="0" u="none" strike="noStrike" kern="1200" cap="none" spc="0" normalizeH="0" baseline="0" noProof="0">
              <a:ln>
                <a:noFill/>
              </a:ln>
              <a:solidFill>
                <a:srgbClr val="333333"/>
              </a:solidFill>
              <a:effectLst/>
              <a:uLnTx/>
              <a:uFillTx/>
              <a:latin typeface="Century Gothic" panose="020B0502020202020204" pitchFamily="34" charset="0"/>
              <a:ea typeface="+mn-ea"/>
              <a:cs typeface="+mn-cs"/>
            </a:endParaRPr>
          </a:p>
          <a:p>
            <a:pPr>
              <a:lnSpc>
                <a:spcPts val="1800"/>
              </a:lnSpc>
              <a:defRPr/>
            </a:pPr>
            <a:r>
              <a:rPr lang="en-US" sz="1400">
                <a:solidFill>
                  <a:schemeClr val="bg2"/>
                </a:solidFill>
                <a:latin typeface="Century Gothic" panose="020B0502020202020204" pitchFamily="34" charset="0"/>
              </a:rPr>
              <a:t>Systems Implementation, System Optimization/Utilization, Quality Initiatives/Reporting and Liaison/Communicator.</a:t>
            </a:r>
          </a:p>
        </p:txBody>
      </p:sp>
      <p:graphicFrame>
        <p:nvGraphicFramePr>
          <p:cNvPr id="4" name="Chart 3">
            <a:extLst>
              <a:ext uri="{FF2B5EF4-FFF2-40B4-BE49-F238E27FC236}">
                <a16:creationId xmlns:a16="http://schemas.microsoft.com/office/drawing/2014/main" id="{4FB38A57-74E8-E440-0BE7-374D8DFC4FD2}"/>
              </a:ext>
            </a:extLst>
          </p:cNvPr>
          <p:cNvGraphicFramePr/>
          <p:nvPr>
            <p:extLst>
              <p:ext uri="{D42A27DB-BD31-4B8C-83A1-F6EECF244321}">
                <p14:modId xmlns:p14="http://schemas.microsoft.com/office/powerpoint/2010/main" val="4208706046"/>
              </p:ext>
            </p:extLst>
          </p:nvPr>
        </p:nvGraphicFramePr>
        <p:xfrm>
          <a:off x="4625496" y="982378"/>
          <a:ext cx="7539318" cy="6038076"/>
        </p:xfrm>
        <a:graphic>
          <a:graphicData uri="http://schemas.openxmlformats.org/drawingml/2006/chart">
            <c:chart xmlns:c="http://schemas.openxmlformats.org/drawingml/2006/chart" xmlns:r="http://schemas.openxmlformats.org/officeDocument/2006/relationships" r:id="rId3"/>
          </a:graphicData>
        </a:graphic>
      </p:graphicFrame>
      <p:sp>
        <p:nvSpPr>
          <p:cNvPr id="7" name="TextBox 6">
            <a:extLst>
              <a:ext uri="{FF2B5EF4-FFF2-40B4-BE49-F238E27FC236}">
                <a16:creationId xmlns:a16="http://schemas.microsoft.com/office/drawing/2014/main" id="{7E2A1EE8-82AC-4C92-BA2D-5817EA14AC98}"/>
              </a:ext>
            </a:extLst>
          </p:cNvPr>
          <p:cNvSpPr txBox="1"/>
          <p:nvPr/>
        </p:nvSpPr>
        <p:spPr>
          <a:xfrm>
            <a:off x="6889624" y="6390178"/>
            <a:ext cx="3510801" cy="288220"/>
          </a:xfrm>
          <a:prstGeom prst="rect">
            <a:avLst/>
          </a:prstGeom>
          <a:noFill/>
        </p:spPr>
        <p:txBody>
          <a:bodyPr wrap="square" lIns="0" rIns="0" rtlCol="0">
            <a:spAutoFit/>
          </a:bodyPr>
          <a:lstStyle/>
          <a:p>
            <a:pPr>
              <a:lnSpc>
                <a:spcPts val="1800"/>
              </a:lnSpc>
              <a:defRPr/>
            </a:pPr>
            <a:r>
              <a:rPr lang="en-US" sz="800">
                <a:solidFill>
                  <a:srgbClr val="333333"/>
                </a:solidFill>
                <a:latin typeface="Century Gothic" panose="020B0502020202020204" pitchFamily="34" charset="0"/>
              </a:rPr>
              <a:t>Respondents were asked to select up to their top 5 responsibilities </a:t>
            </a:r>
            <a:endParaRPr kumimoji="0" lang="en-US" sz="800" b="0" i="0" u="none" strike="noStrike" kern="1200" cap="none" spc="0" normalizeH="0" baseline="0" noProof="0">
              <a:ln>
                <a:noFill/>
              </a:ln>
              <a:solidFill>
                <a:srgbClr val="333333"/>
              </a:solidFill>
              <a:effectLst/>
              <a:uLnTx/>
              <a:uFillTx/>
              <a:latin typeface="Century Gothic" panose="020B0502020202020204" pitchFamily="34" charset="0"/>
              <a:ea typeface="+mn-ea"/>
              <a:cs typeface="+mn-cs"/>
            </a:endParaRPr>
          </a:p>
        </p:txBody>
      </p:sp>
      <p:sp>
        <p:nvSpPr>
          <p:cNvPr id="11" name="TextBox 10">
            <a:extLst>
              <a:ext uri="{FF2B5EF4-FFF2-40B4-BE49-F238E27FC236}">
                <a16:creationId xmlns:a16="http://schemas.microsoft.com/office/drawing/2014/main" id="{D7514D3E-6905-C4D2-F62E-CD3DDAA9AF0D}"/>
              </a:ext>
            </a:extLst>
          </p:cNvPr>
          <p:cNvSpPr txBox="1"/>
          <p:nvPr/>
        </p:nvSpPr>
        <p:spPr>
          <a:xfrm>
            <a:off x="8225100" y="542925"/>
            <a:ext cx="1600200" cy="276999"/>
          </a:xfrm>
          <a:prstGeom prst="rect">
            <a:avLst/>
          </a:prstGeom>
          <a:noFill/>
        </p:spPr>
        <p:txBody>
          <a:bodyPr wrap="square" rtlCol="0">
            <a:spAutoFit/>
          </a:bodyPr>
          <a:lstStyle/>
          <a:p>
            <a:r>
              <a:rPr lang="en-US" sz="1200"/>
              <a:t>2022 Results</a:t>
            </a:r>
          </a:p>
        </p:txBody>
      </p:sp>
    </p:spTree>
    <p:extLst>
      <p:ext uri="{BB962C8B-B14F-4D97-AF65-F5344CB8AC3E}">
        <p14:creationId xmlns:p14="http://schemas.microsoft.com/office/powerpoint/2010/main" val="246052351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A885D5A-CA72-904D-A32A-49CE37FE4063}"/>
              </a:ext>
            </a:extLst>
          </p:cNvPr>
          <p:cNvSpPr>
            <a:spLocks noGrp="1"/>
          </p:cNvSpPr>
          <p:nvPr>
            <p:ph type="title"/>
          </p:nvPr>
        </p:nvSpPr>
        <p:spPr>
          <a:xfrm>
            <a:off x="266700" y="1789240"/>
            <a:ext cx="4496963" cy="2390677"/>
          </a:xfrm>
        </p:spPr>
        <p:txBody>
          <a:bodyPr/>
          <a:lstStyle/>
          <a:p>
            <a:r>
              <a:rPr lang="en-US"/>
              <a:t>Barriers/Challenges Preventing a Successful Career</a:t>
            </a:r>
          </a:p>
        </p:txBody>
      </p:sp>
      <p:sp>
        <p:nvSpPr>
          <p:cNvPr id="3" name="Slide Number Placeholder 2"/>
          <p:cNvSpPr>
            <a:spLocks noGrp="1"/>
          </p:cNvSpPr>
          <p:nvPr>
            <p:ph type="sldNum" sz="quarter"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D8D877B3-D348-4611-9BDB-C5374591D951}" type="slidenum">
              <a:rPr kumimoji="0" lang="en-US" sz="803" b="0" i="0" u="none" strike="noStrike" kern="1200" cap="none" spc="0" normalizeH="0" baseline="0" noProof="0" smtClean="0">
                <a:ln>
                  <a:noFill/>
                </a:ln>
                <a:solidFill>
                  <a:srgbClr val="FFFFFF"/>
                </a:solidFill>
                <a:effectLst/>
                <a:uLnTx/>
                <a:uFillTx/>
                <a:latin typeface="Century Gothic" panose="020B0502020202020204" pitchFamily="34" charset="0"/>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65</a:t>
            </a:fld>
            <a:endParaRPr kumimoji="0" lang="en-US" sz="803" b="0" i="0" u="none" strike="noStrike" kern="1200" cap="none" spc="0" normalizeH="0" baseline="0" noProof="0">
              <a:ln>
                <a:noFill/>
              </a:ln>
              <a:solidFill>
                <a:srgbClr val="FFFFFF"/>
              </a:solidFill>
              <a:effectLst/>
              <a:uLnTx/>
              <a:uFillTx/>
              <a:latin typeface="Century Gothic" panose="020B0502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D0E680F2-41A1-BB4C-83A7-6C0348CF2227}"/>
              </a:ext>
            </a:extLst>
          </p:cNvPr>
          <p:cNvSpPr txBox="1"/>
          <p:nvPr/>
        </p:nvSpPr>
        <p:spPr>
          <a:xfrm>
            <a:off x="266700" y="4025984"/>
            <a:ext cx="4286430" cy="584775"/>
          </a:xfrm>
          <a:prstGeom prst="rect">
            <a:avLst/>
          </a:prstGeom>
          <a:noFill/>
        </p:spPr>
        <p:txBody>
          <a:bodyPr wrap="square" lIns="0" r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FF5A5A"/>
                </a:solidFill>
                <a:effectLst/>
                <a:uLnTx/>
                <a:uFillTx/>
                <a:latin typeface="Century Gothic" panose="020B0502020202020204" pitchFamily="34" charset="0"/>
                <a:ea typeface="+mn-ea"/>
                <a:cs typeface="+mn-cs"/>
              </a:rPr>
              <a:t>TOP CHALLENGE:  CAREER ADVANCEMENT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FF5A5A"/>
                </a:solidFill>
                <a:effectLst/>
                <a:uLnTx/>
                <a:uFillTx/>
                <a:latin typeface="Century Gothic" panose="020B0502020202020204" pitchFamily="34" charset="0"/>
                <a:ea typeface="+mn-ea"/>
                <a:cs typeface="+mn-cs"/>
              </a:rPr>
              <a:t>OPPORTUNITIES</a:t>
            </a:r>
          </a:p>
        </p:txBody>
      </p:sp>
      <p:sp>
        <p:nvSpPr>
          <p:cNvPr id="9" name="TextBox 8">
            <a:extLst>
              <a:ext uri="{FF2B5EF4-FFF2-40B4-BE49-F238E27FC236}">
                <a16:creationId xmlns:a16="http://schemas.microsoft.com/office/drawing/2014/main" id="{8C234B45-E9FA-7841-AEA7-60E575C648A5}"/>
              </a:ext>
            </a:extLst>
          </p:cNvPr>
          <p:cNvSpPr txBox="1"/>
          <p:nvPr/>
        </p:nvSpPr>
        <p:spPr>
          <a:xfrm>
            <a:off x="320363" y="4621338"/>
            <a:ext cx="3683222" cy="1459438"/>
          </a:xfrm>
          <a:prstGeom prst="rect">
            <a:avLst/>
          </a:prstGeom>
          <a:noFill/>
        </p:spPr>
        <p:txBody>
          <a:bodyPr wrap="square" lIns="0" rIns="0" rtlCol="0">
            <a:spAutoFit/>
          </a:bodyPr>
          <a:lstStyle/>
          <a:p>
            <a:pPr marL="0" marR="0" lvl="0" indent="0" algn="l" defTabSz="914400" rtl="0" eaLnBrk="1" fontAlgn="auto" latinLnBrk="0" hangingPunct="1">
              <a:lnSpc>
                <a:spcPts val="1800"/>
              </a:lnSpc>
              <a:spcBef>
                <a:spcPts val="0"/>
              </a:spcBef>
              <a:spcAft>
                <a:spcPts val="0"/>
              </a:spcAft>
              <a:buClrTx/>
              <a:buSzTx/>
              <a:buFontTx/>
              <a:buNone/>
              <a:tabLst/>
              <a:defRPr/>
            </a:pPr>
            <a:r>
              <a:rPr lang="en-US" sz="1400">
                <a:solidFill>
                  <a:srgbClr val="333333"/>
                </a:solidFill>
                <a:latin typeface="Century Gothic" panose="020B0502020202020204" pitchFamily="34" charset="0"/>
              </a:rPr>
              <a:t>Lack of career advancement/promotion opportunities (48%), achieving/sustaining a work/life balance (38%) and lack of coaches, mentors or sponsors (33%) were ranked as the top challenges preventing career achievements.</a:t>
            </a:r>
            <a:endParaRPr kumimoji="0" lang="en-US" sz="1400" b="0" i="0" u="none" strike="noStrike" kern="1200" cap="none" spc="0" normalizeH="0" baseline="0" noProof="0">
              <a:ln>
                <a:noFill/>
              </a:ln>
              <a:solidFill>
                <a:srgbClr val="333333"/>
              </a:solidFill>
              <a:effectLst/>
              <a:uLnTx/>
              <a:uFillTx/>
              <a:latin typeface="Century Gothic" panose="020B0502020202020204" pitchFamily="34" charset="0"/>
              <a:ea typeface="+mn-ea"/>
              <a:cs typeface="+mn-cs"/>
            </a:endParaRPr>
          </a:p>
        </p:txBody>
      </p:sp>
      <p:graphicFrame>
        <p:nvGraphicFramePr>
          <p:cNvPr id="7" name="Chart 6" descr="d665190c-9597-4e11-a9d0-c491fe1f7367">
            <a:extLst>
              <a:ext uri="{FF2B5EF4-FFF2-40B4-BE49-F238E27FC236}">
                <a16:creationId xmlns:a16="http://schemas.microsoft.com/office/drawing/2014/main" id="{41768EE7-BF88-96C6-F7E0-03B99D44C476}"/>
              </a:ext>
            </a:extLst>
          </p:cNvPr>
          <p:cNvGraphicFramePr/>
          <p:nvPr>
            <p:extLst>
              <p:ext uri="{D42A27DB-BD31-4B8C-83A1-F6EECF244321}">
                <p14:modId xmlns:p14="http://schemas.microsoft.com/office/powerpoint/2010/main" val="142535150"/>
              </p:ext>
            </p:extLst>
          </p:nvPr>
        </p:nvGraphicFramePr>
        <p:xfrm>
          <a:off x="4343400" y="1812943"/>
          <a:ext cx="10007549" cy="4607360"/>
        </p:xfrm>
        <a:graphic>
          <a:graphicData uri="http://schemas.openxmlformats.org/drawingml/2006/chart">
            <c:chart xmlns:c="http://schemas.openxmlformats.org/drawingml/2006/chart" xmlns:r="http://schemas.openxmlformats.org/officeDocument/2006/relationships" r:id="rId4"/>
          </a:graphicData>
        </a:graphic>
      </p:graphicFrame>
      <p:sp>
        <p:nvSpPr>
          <p:cNvPr id="13" name="TextBox 12">
            <a:extLst>
              <a:ext uri="{FF2B5EF4-FFF2-40B4-BE49-F238E27FC236}">
                <a16:creationId xmlns:a16="http://schemas.microsoft.com/office/drawing/2014/main" id="{90D7D71B-319C-D3EC-C695-A6D42C8C41FF}"/>
              </a:ext>
            </a:extLst>
          </p:cNvPr>
          <p:cNvSpPr txBox="1"/>
          <p:nvPr/>
        </p:nvSpPr>
        <p:spPr>
          <a:xfrm>
            <a:off x="11356127" y="2334371"/>
            <a:ext cx="515510" cy="261610"/>
          </a:xfrm>
          <a:prstGeom prst="rect">
            <a:avLst/>
          </a:prstGeom>
          <a:noFill/>
          <a:ln w="19050">
            <a:solidFill>
              <a:schemeClr val="tx1"/>
            </a:solidFill>
            <a:prstDash val="sysDot"/>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1">
                <a:solidFill>
                  <a:srgbClr val="000000"/>
                </a:solidFill>
                <a:latin typeface="Calibri" panose="020F0502020204030204" pitchFamily="34" charset="0"/>
              </a:rPr>
              <a:t>48</a:t>
            </a:r>
            <a:r>
              <a:rPr kumimoji="0" lang="en-US" sz="1100" b="1" i="0" u="none" strike="noStrike" kern="1200" cap="none" spc="0" normalizeH="0" baseline="0" noProof="0">
                <a:ln>
                  <a:noFill/>
                </a:ln>
                <a:solidFill>
                  <a:srgbClr val="000000"/>
                </a:solidFill>
                <a:effectLst/>
                <a:uLnTx/>
                <a:uFillTx/>
                <a:latin typeface="Calibri" panose="020F0502020204030204" pitchFamily="34" charset="0"/>
                <a:ea typeface="+mn-ea"/>
                <a:cs typeface="+mn-cs"/>
              </a:rPr>
              <a:t>%</a:t>
            </a:r>
            <a:endParaRPr kumimoji="0" lang="en-US" sz="1100" b="1" i="0" u="none" strike="noStrike" kern="1200" cap="none" spc="0" normalizeH="0" baseline="0" noProof="0">
              <a:ln>
                <a:noFill/>
              </a:ln>
              <a:solidFill>
                <a:srgbClr val="000000"/>
              </a:solidFill>
              <a:effectLst/>
              <a:uLnTx/>
              <a:uFillTx/>
              <a:latin typeface="Century Gothic" panose="020B0502020202020204" pitchFamily="34" charset="0"/>
              <a:ea typeface="+mn-ea"/>
              <a:cs typeface="+mn-cs"/>
            </a:endParaRPr>
          </a:p>
        </p:txBody>
      </p:sp>
      <p:sp>
        <p:nvSpPr>
          <p:cNvPr id="14" name="TextBox 13">
            <a:extLst>
              <a:ext uri="{FF2B5EF4-FFF2-40B4-BE49-F238E27FC236}">
                <a16:creationId xmlns:a16="http://schemas.microsoft.com/office/drawing/2014/main" id="{2C1207FF-934E-9199-2CE2-B349D44B813B}"/>
              </a:ext>
            </a:extLst>
          </p:cNvPr>
          <p:cNvSpPr txBox="1"/>
          <p:nvPr/>
        </p:nvSpPr>
        <p:spPr>
          <a:xfrm>
            <a:off x="11358742" y="2853773"/>
            <a:ext cx="515510" cy="261610"/>
          </a:xfrm>
          <a:prstGeom prst="rect">
            <a:avLst/>
          </a:prstGeom>
          <a:noFill/>
          <a:ln w="19050">
            <a:solidFill>
              <a:schemeClr val="tx1"/>
            </a:solidFill>
            <a:prstDash val="sysDot"/>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000000"/>
                </a:solidFill>
                <a:effectLst/>
                <a:uLnTx/>
                <a:uFillTx/>
                <a:latin typeface="Calibri" panose="020F0502020204030204" pitchFamily="34" charset="0"/>
                <a:ea typeface="+mn-ea"/>
                <a:cs typeface="+mn-cs"/>
              </a:rPr>
              <a:t>3</a:t>
            </a:r>
            <a:r>
              <a:rPr lang="en-US" sz="1100" b="1">
                <a:solidFill>
                  <a:srgbClr val="000000"/>
                </a:solidFill>
                <a:latin typeface="Calibri" panose="020F0502020204030204" pitchFamily="34" charset="0"/>
              </a:rPr>
              <a:t>8</a:t>
            </a:r>
            <a:r>
              <a:rPr kumimoji="0" lang="en-US" sz="1100" b="1" i="0" u="none" strike="noStrike" kern="1200" cap="none" spc="0" normalizeH="0" baseline="0" noProof="0">
                <a:ln>
                  <a:noFill/>
                </a:ln>
                <a:solidFill>
                  <a:srgbClr val="000000"/>
                </a:solidFill>
                <a:effectLst/>
                <a:uLnTx/>
                <a:uFillTx/>
                <a:latin typeface="Calibri" panose="020F0502020204030204" pitchFamily="34" charset="0"/>
                <a:ea typeface="+mn-ea"/>
                <a:cs typeface="+mn-cs"/>
              </a:rPr>
              <a:t>%</a:t>
            </a:r>
            <a:endParaRPr kumimoji="0" lang="en-US" sz="1100" b="1" i="0" u="none" strike="noStrike" kern="1200" cap="none" spc="0" normalizeH="0" baseline="0" noProof="0">
              <a:ln>
                <a:noFill/>
              </a:ln>
              <a:solidFill>
                <a:srgbClr val="000000"/>
              </a:solidFill>
              <a:effectLst/>
              <a:uLnTx/>
              <a:uFillTx/>
              <a:latin typeface="Century Gothic" panose="020B0502020202020204" pitchFamily="34" charset="0"/>
              <a:ea typeface="+mn-ea"/>
              <a:cs typeface="+mn-cs"/>
            </a:endParaRPr>
          </a:p>
        </p:txBody>
      </p:sp>
      <p:sp>
        <p:nvSpPr>
          <p:cNvPr id="15" name="TextBox 14">
            <a:extLst>
              <a:ext uri="{FF2B5EF4-FFF2-40B4-BE49-F238E27FC236}">
                <a16:creationId xmlns:a16="http://schemas.microsoft.com/office/drawing/2014/main" id="{FCC0B5DD-3645-0E63-40B9-D1C6E63EEC00}"/>
              </a:ext>
            </a:extLst>
          </p:cNvPr>
          <p:cNvSpPr txBox="1"/>
          <p:nvPr/>
        </p:nvSpPr>
        <p:spPr>
          <a:xfrm>
            <a:off x="11356127" y="3298195"/>
            <a:ext cx="515510" cy="261610"/>
          </a:xfrm>
          <a:prstGeom prst="rect">
            <a:avLst/>
          </a:prstGeom>
          <a:noFill/>
          <a:ln w="19050">
            <a:solidFill>
              <a:schemeClr val="tx1"/>
            </a:solidFill>
            <a:prstDash val="sysDot"/>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000000"/>
                </a:solidFill>
                <a:effectLst/>
                <a:uLnTx/>
                <a:uFillTx/>
                <a:latin typeface="Calibri" panose="020F0502020204030204" pitchFamily="34" charset="0"/>
                <a:ea typeface="+mn-ea"/>
                <a:cs typeface="+mn-cs"/>
              </a:rPr>
              <a:t>3</a:t>
            </a:r>
            <a:r>
              <a:rPr lang="en-US" sz="1100" b="1">
                <a:solidFill>
                  <a:srgbClr val="000000"/>
                </a:solidFill>
                <a:latin typeface="Calibri" panose="020F0502020204030204" pitchFamily="34" charset="0"/>
              </a:rPr>
              <a:t>3</a:t>
            </a:r>
            <a:r>
              <a:rPr kumimoji="0" lang="en-US" sz="1100" b="1" i="0" u="none" strike="noStrike" kern="1200" cap="none" spc="0" normalizeH="0" baseline="0" noProof="0">
                <a:ln>
                  <a:noFill/>
                </a:ln>
                <a:solidFill>
                  <a:srgbClr val="000000"/>
                </a:solidFill>
                <a:effectLst/>
                <a:uLnTx/>
                <a:uFillTx/>
                <a:latin typeface="Calibri" panose="020F0502020204030204" pitchFamily="34" charset="0"/>
                <a:ea typeface="+mn-ea"/>
                <a:cs typeface="+mn-cs"/>
              </a:rPr>
              <a:t>%</a:t>
            </a:r>
            <a:endParaRPr kumimoji="0" lang="en-US" sz="1100" b="1" i="0" u="none" strike="noStrike" kern="1200" cap="none" spc="0" normalizeH="0" baseline="0" noProof="0">
              <a:ln>
                <a:noFill/>
              </a:ln>
              <a:solidFill>
                <a:srgbClr val="000000"/>
              </a:solidFill>
              <a:effectLst/>
              <a:uLnTx/>
              <a:uFillTx/>
              <a:latin typeface="Century Gothic" panose="020B0502020202020204" pitchFamily="34" charset="0"/>
              <a:ea typeface="+mn-ea"/>
              <a:cs typeface="+mn-cs"/>
            </a:endParaRPr>
          </a:p>
        </p:txBody>
      </p:sp>
      <p:sp>
        <p:nvSpPr>
          <p:cNvPr id="16" name="TextBox 15">
            <a:extLst>
              <a:ext uri="{FF2B5EF4-FFF2-40B4-BE49-F238E27FC236}">
                <a16:creationId xmlns:a16="http://schemas.microsoft.com/office/drawing/2014/main" id="{DAC1BC18-2756-BD79-7AB9-FE1A97ECDD9F}"/>
              </a:ext>
            </a:extLst>
          </p:cNvPr>
          <p:cNvSpPr txBox="1"/>
          <p:nvPr/>
        </p:nvSpPr>
        <p:spPr>
          <a:xfrm>
            <a:off x="11356127" y="3765361"/>
            <a:ext cx="515510" cy="261610"/>
          </a:xfrm>
          <a:prstGeom prst="rect">
            <a:avLst/>
          </a:prstGeom>
          <a:noFill/>
          <a:ln w="19050">
            <a:solidFill>
              <a:schemeClr val="tx1"/>
            </a:solidFill>
            <a:prstDash val="sysDot"/>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000000"/>
                </a:solidFill>
                <a:effectLst/>
                <a:uLnTx/>
                <a:uFillTx/>
                <a:latin typeface="Calibri" panose="020F0502020204030204" pitchFamily="34" charset="0"/>
                <a:ea typeface="+mn-ea"/>
                <a:cs typeface="+mn-cs"/>
              </a:rPr>
              <a:t>31%</a:t>
            </a:r>
            <a:endParaRPr kumimoji="0" lang="en-US" sz="1100" b="1" i="0" u="none" strike="noStrike" kern="1200" cap="none" spc="0" normalizeH="0" baseline="0" noProof="0">
              <a:ln>
                <a:noFill/>
              </a:ln>
              <a:solidFill>
                <a:srgbClr val="000000"/>
              </a:solidFill>
              <a:effectLst/>
              <a:uLnTx/>
              <a:uFillTx/>
              <a:latin typeface="Century Gothic" panose="020B0502020202020204" pitchFamily="34" charset="0"/>
              <a:ea typeface="+mn-ea"/>
              <a:cs typeface="+mn-cs"/>
            </a:endParaRPr>
          </a:p>
        </p:txBody>
      </p:sp>
      <p:sp>
        <p:nvSpPr>
          <p:cNvPr id="17" name="TextBox 16">
            <a:extLst>
              <a:ext uri="{FF2B5EF4-FFF2-40B4-BE49-F238E27FC236}">
                <a16:creationId xmlns:a16="http://schemas.microsoft.com/office/drawing/2014/main" id="{BC461A75-F0A5-C556-6FE8-EA7B48088357}"/>
              </a:ext>
            </a:extLst>
          </p:cNvPr>
          <p:cNvSpPr txBox="1"/>
          <p:nvPr/>
        </p:nvSpPr>
        <p:spPr>
          <a:xfrm>
            <a:off x="11356127" y="4220731"/>
            <a:ext cx="515510" cy="261610"/>
          </a:xfrm>
          <a:prstGeom prst="rect">
            <a:avLst/>
          </a:prstGeom>
          <a:noFill/>
          <a:ln w="19050">
            <a:solidFill>
              <a:schemeClr val="tx1"/>
            </a:solidFill>
            <a:prstDash val="sysDot"/>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000000"/>
                </a:solidFill>
                <a:effectLst/>
                <a:uLnTx/>
                <a:uFillTx/>
                <a:latin typeface="Calibri" panose="020F0502020204030204" pitchFamily="34" charset="0"/>
                <a:ea typeface="+mn-ea"/>
                <a:cs typeface="+mn-cs"/>
              </a:rPr>
              <a:t>25%</a:t>
            </a:r>
            <a:endParaRPr kumimoji="0" lang="en-US" sz="1100" b="1" i="0" u="none" strike="noStrike" kern="1200" cap="none" spc="0" normalizeH="0" baseline="0" noProof="0">
              <a:ln>
                <a:noFill/>
              </a:ln>
              <a:solidFill>
                <a:srgbClr val="000000"/>
              </a:solidFill>
              <a:effectLst/>
              <a:uLnTx/>
              <a:uFillTx/>
              <a:latin typeface="Century Gothic" panose="020B0502020202020204" pitchFamily="34" charset="0"/>
              <a:ea typeface="+mn-ea"/>
              <a:cs typeface="+mn-cs"/>
            </a:endParaRPr>
          </a:p>
        </p:txBody>
      </p:sp>
      <p:sp>
        <p:nvSpPr>
          <p:cNvPr id="18" name="TextBox 17">
            <a:extLst>
              <a:ext uri="{FF2B5EF4-FFF2-40B4-BE49-F238E27FC236}">
                <a16:creationId xmlns:a16="http://schemas.microsoft.com/office/drawing/2014/main" id="{1D35E4C7-D9CC-8C5D-5C67-CB15A42E93FE}"/>
              </a:ext>
            </a:extLst>
          </p:cNvPr>
          <p:cNvSpPr txBox="1"/>
          <p:nvPr/>
        </p:nvSpPr>
        <p:spPr>
          <a:xfrm>
            <a:off x="11356127" y="4670572"/>
            <a:ext cx="515510" cy="261610"/>
          </a:xfrm>
          <a:prstGeom prst="rect">
            <a:avLst/>
          </a:prstGeom>
          <a:noFill/>
          <a:ln w="19050">
            <a:solidFill>
              <a:schemeClr val="tx1"/>
            </a:solidFill>
            <a:prstDash val="sysDot"/>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000000"/>
                </a:solidFill>
                <a:effectLst/>
                <a:uLnTx/>
                <a:uFillTx/>
                <a:latin typeface="Calibri" panose="020F0502020204030204" pitchFamily="34" charset="0"/>
                <a:ea typeface="+mn-ea"/>
                <a:cs typeface="+mn-cs"/>
              </a:rPr>
              <a:t>2</a:t>
            </a:r>
            <a:r>
              <a:rPr lang="en-US" sz="1100" b="1">
                <a:solidFill>
                  <a:srgbClr val="000000"/>
                </a:solidFill>
                <a:latin typeface="Calibri" panose="020F0502020204030204" pitchFamily="34" charset="0"/>
              </a:rPr>
              <a:t>3</a:t>
            </a:r>
            <a:r>
              <a:rPr kumimoji="0" lang="en-US" sz="1100" b="1" i="0" u="none" strike="noStrike" kern="1200" cap="none" spc="0" normalizeH="0" baseline="0" noProof="0">
                <a:ln>
                  <a:noFill/>
                </a:ln>
                <a:solidFill>
                  <a:srgbClr val="000000"/>
                </a:solidFill>
                <a:effectLst/>
                <a:uLnTx/>
                <a:uFillTx/>
                <a:latin typeface="Calibri" panose="020F0502020204030204" pitchFamily="34" charset="0"/>
                <a:ea typeface="+mn-ea"/>
                <a:cs typeface="+mn-cs"/>
              </a:rPr>
              <a:t>%</a:t>
            </a:r>
            <a:endParaRPr kumimoji="0" lang="en-US" sz="1100" b="1" i="0" u="none" strike="noStrike" kern="1200" cap="none" spc="0" normalizeH="0" baseline="0" noProof="0">
              <a:ln>
                <a:noFill/>
              </a:ln>
              <a:solidFill>
                <a:srgbClr val="000000"/>
              </a:solidFill>
              <a:effectLst/>
              <a:uLnTx/>
              <a:uFillTx/>
              <a:latin typeface="Century Gothic" panose="020B0502020202020204" pitchFamily="34" charset="0"/>
              <a:ea typeface="+mn-ea"/>
              <a:cs typeface="+mn-cs"/>
            </a:endParaRPr>
          </a:p>
        </p:txBody>
      </p:sp>
      <p:sp>
        <p:nvSpPr>
          <p:cNvPr id="19" name="TextBox 18">
            <a:extLst>
              <a:ext uri="{FF2B5EF4-FFF2-40B4-BE49-F238E27FC236}">
                <a16:creationId xmlns:a16="http://schemas.microsoft.com/office/drawing/2014/main" id="{AB8C64E2-87BE-FC63-F781-1D5DFA4FB5EA}"/>
              </a:ext>
            </a:extLst>
          </p:cNvPr>
          <p:cNvSpPr txBox="1"/>
          <p:nvPr/>
        </p:nvSpPr>
        <p:spPr>
          <a:xfrm>
            <a:off x="11356127" y="5164744"/>
            <a:ext cx="515510" cy="261610"/>
          </a:xfrm>
          <a:prstGeom prst="rect">
            <a:avLst/>
          </a:prstGeom>
          <a:noFill/>
          <a:ln w="19050">
            <a:solidFill>
              <a:schemeClr val="tx1"/>
            </a:solidFill>
            <a:prstDash val="sysDot"/>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000000"/>
                </a:solidFill>
                <a:effectLst/>
                <a:uLnTx/>
                <a:uFillTx/>
                <a:latin typeface="Calibri" panose="020F0502020204030204" pitchFamily="34" charset="0"/>
                <a:ea typeface="+mn-ea"/>
                <a:cs typeface="+mn-cs"/>
              </a:rPr>
              <a:t>2</a:t>
            </a:r>
            <a:r>
              <a:rPr lang="en-US" sz="1100" b="1">
                <a:solidFill>
                  <a:srgbClr val="000000"/>
                </a:solidFill>
                <a:latin typeface="Calibri" panose="020F0502020204030204" pitchFamily="34" charset="0"/>
              </a:rPr>
              <a:t>1</a:t>
            </a:r>
            <a:r>
              <a:rPr kumimoji="0" lang="en-US" sz="1100" b="1" i="0" u="none" strike="noStrike" kern="1200" cap="none" spc="0" normalizeH="0" baseline="0" noProof="0">
                <a:ln>
                  <a:noFill/>
                </a:ln>
                <a:solidFill>
                  <a:srgbClr val="000000"/>
                </a:solidFill>
                <a:effectLst/>
                <a:uLnTx/>
                <a:uFillTx/>
                <a:latin typeface="Calibri" panose="020F0502020204030204" pitchFamily="34" charset="0"/>
                <a:ea typeface="+mn-ea"/>
                <a:cs typeface="+mn-cs"/>
              </a:rPr>
              <a:t>%</a:t>
            </a:r>
            <a:endParaRPr kumimoji="0" lang="en-US" sz="1100" b="1" i="0" u="none" strike="noStrike" kern="1200" cap="none" spc="0" normalizeH="0" baseline="0" noProof="0">
              <a:ln>
                <a:noFill/>
              </a:ln>
              <a:solidFill>
                <a:srgbClr val="000000"/>
              </a:solidFill>
              <a:effectLst/>
              <a:uLnTx/>
              <a:uFillTx/>
              <a:latin typeface="Century Gothic" panose="020B0502020202020204" pitchFamily="34" charset="0"/>
              <a:ea typeface="+mn-ea"/>
              <a:cs typeface="+mn-cs"/>
            </a:endParaRPr>
          </a:p>
        </p:txBody>
      </p:sp>
      <p:sp>
        <p:nvSpPr>
          <p:cNvPr id="2" name="TextBox 1">
            <a:extLst>
              <a:ext uri="{FF2B5EF4-FFF2-40B4-BE49-F238E27FC236}">
                <a16:creationId xmlns:a16="http://schemas.microsoft.com/office/drawing/2014/main" id="{8CFB34FA-1355-7474-B052-95C500FEF794}"/>
              </a:ext>
            </a:extLst>
          </p:cNvPr>
          <p:cNvSpPr txBox="1"/>
          <p:nvPr/>
        </p:nvSpPr>
        <p:spPr>
          <a:xfrm>
            <a:off x="8750880" y="1338905"/>
            <a:ext cx="1600200"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i="0" u="none" strike="noStrike" kern="1200" cap="none" spc="0" normalizeH="0" baseline="0" noProof="0">
                <a:ln>
                  <a:noFill/>
                </a:ln>
                <a:solidFill>
                  <a:srgbClr val="000000"/>
                </a:solidFill>
                <a:effectLst/>
                <a:uLnTx/>
                <a:uFillTx/>
                <a:latin typeface="Century Gothic"/>
                <a:ea typeface="+mn-ea"/>
                <a:cs typeface="+mn-cs"/>
              </a:rPr>
              <a:t>2022 Results</a:t>
            </a:r>
          </a:p>
        </p:txBody>
      </p:sp>
      <p:sp>
        <p:nvSpPr>
          <p:cNvPr id="4" name="TextBox 3">
            <a:extLst>
              <a:ext uri="{FF2B5EF4-FFF2-40B4-BE49-F238E27FC236}">
                <a16:creationId xmlns:a16="http://schemas.microsoft.com/office/drawing/2014/main" id="{BAC623AC-D01A-4CE0-8AE9-05A921388722}"/>
              </a:ext>
            </a:extLst>
          </p:cNvPr>
          <p:cNvSpPr txBox="1"/>
          <p:nvPr/>
        </p:nvSpPr>
        <p:spPr>
          <a:xfrm>
            <a:off x="11368737" y="5609166"/>
            <a:ext cx="515510" cy="261610"/>
          </a:xfrm>
          <a:prstGeom prst="rect">
            <a:avLst/>
          </a:prstGeom>
          <a:noFill/>
          <a:ln w="19050">
            <a:solidFill>
              <a:schemeClr val="tx1"/>
            </a:solidFill>
            <a:prstDash val="sysDot"/>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1">
                <a:solidFill>
                  <a:srgbClr val="000000"/>
                </a:solidFill>
                <a:latin typeface="Calibri" panose="020F0502020204030204" pitchFamily="34" charset="0"/>
              </a:rPr>
              <a:t>15</a:t>
            </a:r>
            <a:r>
              <a:rPr kumimoji="0" lang="en-US" sz="1100" b="1" i="0" u="none" strike="noStrike" kern="1200" cap="none" spc="0" normalizeH="0" baseline="0" noProof="0">
                <a:ln>
                  <a:noFill/>
                </a:ln>
                <a:solidFill>
                  <a:srgbClr val="000000"/>
                </a:solidFill>
                <a:effectLst/>
                <a:uLnTx/>
                <a:uFillTx/>
                <a:latin typeface="Calibri" panose="020F0502020204030204" pitchFamily="34" charset="0"/>
                <a:ea typeface="+mn-ea"/>
                <a:cs typeface="+mn-cs"/>
              </a:rPr>
              <a:t>%</a:t>
            </a:r>
            <a:endParaRPr kumimoji="0" lang="en-US" sz="1100" b="1" i="0" u="none" strike="noStrike" kern="1200" cap="none" spc="0" normalizeH="0" baseline="0" noProof="0">
              <a:ln>
                <a:noFill/>
              </a:ln>
              <a:solidFill>
                <a:srgbClr val="000000"/>
              </a:solidFill>
              <a:effectLst/>
              <a:uLnTx/>
              <a:uFillTx/>
              <a:latin typeface="Century Gothic" panose="020B0502020202020204" pitchFamily="34" charset="0"/>
              <a:ea typeface="+mn-ea"/>
              <a:cs typeface="+mn-cs"/>
            </a:endParaRPr>
          </a:p>
        </p:txBody>
      </p:sp>
      <p:sp>
        <p:nvSpPr>
          <p:cNvPr id="10" name="TextBox 9">
            <a:extLst>
              <a:ext uri="{FF2B5EF4-FFF2-40B4-BE49-F238E27FC236}">
                <a16:creationId xmlns:a16="http://schemas.microsoft.com/office/drawing/2014/main" id="{FA11C77B-7BEE-616F-9719-92F80875A256}"/>
              </a:ext>
            </a:extLst>
          </p:cNvPr>
          <p:cNvSpPr txBox="1"/>
          <p:nvPr/>
        </p:nvSpPr>
        <p:spPr>
          <a:xfrm>
            <a:off x="11368737" y="6056870"/>
            <a:ext cx="515510" cy="261610"/>
          </a:xfrm>
          <a:prstGeom prst="rect">
            <a:avLst/>
          </a:prstGeom>
          <a:noFill/>
          <a:ln w="19050">
            <a:solidFill>
              <a:schemeClr val="tx1"/>
            </a:solidFill>
            <a:prstDash val="sysDot"/>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1">
                <a:solidFill>
                  <a:srgbClr val="000000"/>
                </a:solidFill>
                <a:latin typeface="Calibri" panose="020F0502020204030204" pitchFamily="34" charset="0"/>
              </a:rPr>
              <a:t>11</a:t>
            </a:r>
            <a:r>
              <a:rPr kumimoji="0" lang="en-US" sz="1100" b="1" i="0" u="none" strike="noStrike" kern="1200" cap="none" spc="0" normalizeH="0" baseline="0" noProof="0">
                <a:ln>
                  <a:noFill/>
                </a:ln>
                <a:solidFill>
                  <a:srgbClr val="000000"/>
                </a:solidFill>
                <a:effectLst/>
                <a:uLnTx/>
                <a:uFillTx/>
                <a:latin typeface="Calibri" panose="020F0502020204030204" pitchFamily="34" charset="0"/>
                <a:ea typeface="+mn-ea"/>
                <a:cs typeface="+mn-cs"/>
              </a:rPr>
              <a:t>%</a:t>
            </a:r>
            <a:endParaRPr kumimoji="0" lang="en-US" sz="1100" b="1" i="0" u="none" strike="noStrike" kern="1200" cap="none" spc="0" normalizeH="0" baseline="0" noProof="0">
              <a:ln>
                <a:noFill/>
              </a:ln>
              <a:solidFill>
                <a:srgbClr val="000000"/>
              </a:solidFill>
              <a:effectLst/>
              <a:uLnTx/>
              <a:uFillTx/>
              <a:latin typeface="Century Gothic" panose="020B0502020202020204" pitchFamily="34" charset="0"/>
              <a:ea typeface="+mn-ea"/>
              <a:cs typeface="+mn-cs"/>
            </a:endParaRPr>
          </a:p>
        </p:txBody>
      </p:sp>
      <p:sp>
        <p:nvSpPr>
          <p:cNvPr id="11" name="TextBox 10">
            <a:extLst>
              <a:ext uri="{FF2B5EF4-FFF2-40B4-BE49-F238E27FC236}">
                <a16:creationId xmlns:a16="http://schemas.microsoft.com/office/drawing/2014/main" id="{BBD5635D-2A57-AFD5-6C65-A185AFCA38F7}"/>
              </a:ext>
            </a:extLst>
          </p:cNvPr>
          <p:cNvSpPr txBox="1"/>
          <p:nvPr/>
        </p:nvSpPr>
        <p:spPr>
          <a:xfrm>
            <a:off x="7428339" y="6514377"/>
            <a:ext cx="4141012" cy="288220"/>
          </a:xfrm>
          <a:prstGeom prst="rect">
            <a:avLst/>
          </a:prstGeom>
          <a:noFill/>
        </p:spPr>
        <p:txBody>
          <a:bodyPr wrap="square" lIns="0" rIns="0" rtlCol="0">
            <a:spAutoFit/>
          </a:bodyPr>
          <a:lstStyle/>
          <a:p>
            <a:pPr marL="0" marR="0" lvl="0" indent="0" algn="l" defTabSz="914400" rtl="0" eaLnBrk="1" fontAlgn="auto" latinLnBrk="0" hangingPunct="1">
              <a:lnSpc>
                <a:spcPts val="1800"/>
              </a:lnSpc>
              <a:spcBef>
                <a:spcPts val="0"/>
              </a:spcBef>
              <a:spcAft>
                <a:spcPts val="0"/>
              </a:spcAft>
              <a:buClrTx/>
              <a:buSzTx/>
              <a:buFontTx/>
              <a:buNone/>
              <a:tabLst/>
              <a:defRPr/>
            </a:pPr>
            <a:r>
              <a:rPr kumimoji="0" lang="en-US" sz="800" b="0" i="0" u="none" strike="noStrike" kern="1200" cap="none" spc="0" normalizeH="0" baseline="0" noProof="0">
                <a:ln>
                  <a:noFill/>
                </a:ln>
                <a:solidFill>
                  <a:srgbClr val="333333"/>
                </a:solidFill>
                <a:effectLst/>
                <a:uLnTx/>
                <a:uFillTx/>
                <a:latin typeface="Century Gothic" panose="020B0502020202020204" pitchFamily="34" charset="0"/>
                <a:ea typeface="+mn-ea"/>
                <a:cs typeface="+mn-cs"/>
              </a:rPr>
              <a:t>‘Other’ 6% &amp; ‘None of the above’ 9%,</a:t>
            </a:r>
            <a:r>
              <a:rPr lang="en-US" sz="800">
                <a:solidFill>
                  <a:srgbClr val="333333"/>
                </a:solidFill>
                <a:latin typeface="Century Gothic" panose="020B0502020202020204" pitchFamily="34" charset="0"/>
              </a:rPr>
              <a:t> </a:t>
            </a:r>
            <a:r>
              <a:rPr kumimoji="0" lang="en-US" sz="800" b="0" i="0" u="none" strike="noStrike" kern="1200" cap="none" spc="0" normalizeH="0" baseline="0" noProof="0">
                <a:ln>
                  <a:noFill/>
                </a:ln>
                <a:solidFill>
                  <a:srgbClr val="333333"/>
                </a:solidFill>
                <a:effectLst/>
                <a:uLnTx/>
                <a:uFillTx/>
                <a:latin typeface="Century Gothic" panose="020B0502020202020204" pitchFamily="34" charset="0"/>
                <a:ea typeface="+mn-ea"/>
                <a:cs typeface="+mn-cs"/>
              </a:rPr>
              <a:t>not shown</a:t>
            </a:r>
          </a:p>
        </p:txBody>
      </p:sp>
      <p:sp>
        <p:nvSpPr>
          <p:cNvPr id="12" name="TextBox 11">
            <a:extLst>
              <a:ext uri="{FF2B5EF4-FFF2-40B4-BE49-F238E27FC236}">
                <a16:creationId xmlns:a16="http://schemas.microsoft.com/office/drawing/2014/main" id="{0F3330C7-8E2C-3AF4-1FD7-B10DD6EFB665}"/>
              </a:ext>
            </a:extLst>
          </p:cNvPr>
          <p:cNvSpPr txBox="1"/>
          <p:nvPr/>
        </p:nvSpPr>
        <p:spPr>
          <a:xfrm>
            <a:off x="3501320" y="6473232"/>
            <a:ext cx="1262343" cy="291042"/>
          </a:xfrm>
          <a:prstGeom prst="rect">
            <a:avLst/>
          </a:prstGeom>
          <a:noFill/>
        </p:spPr>
        <p:txBody>
          <a:bodyPr wrap="square" lIns="0" rIns="0" rtlCol="0">
            <a:spAutoFit/>
          </a:bodyPr>
          <a:lstStyle/>
          <a:p>
            <a:pPr marL="0" marR="0" lvl="0" indent="0" algn="l" defTabSz="914400" rtl="0" eaLnBrk="1" fontAlgn="auto" latinLnBrk="0" hangingPunct="1">
              <a:lnSpc>
                <a:spcPts val="1800"/>
              </a:lnSpc>
              <a:spcBef>
                <a:spcPts val="0"/>
              </a:spcBef>
              <a:spcAft>
                <a:spcPts val="0"/>
              </a:spcAft>
              <a:buClrTx/>
              <a:buSzTx/>
              <a:buFontTx/>
              <a:buNone/>
              <a:tabLst/>
              <a:defRPr/>
            </a:pPr>
            <a:r>
              <a:rPr kumimoji="0" lang="en-US" sz="900" b="0" i="0" u="none" strike="noStrike" kern="1200" cap="none" spc="0" normalizeH="0" baseline="0" noProof="0">
                <a:ln>
                  <a:noFill/>
                </a:ln>
                <a:solidFill>
                  <a:srgbClr val="333333"/>
                </a:solidFill>
                <a:effectLst/>
                <a:uLnTx/>
                <a:uFillTx/>
                <a:latin typeface="Century Gothic" panose="020B0502020202020204" pitchFamily="34" charset="0"/>
                <a:ea typeface="+mn-ea"/>
                <a:cs typeface="+mn-cs"/>
              </a:rPr>
              <a:t>New question in 2022</a:t>
            </a:r>
          </a:p>
        </p:txBody>
      </p:sp>
    </p:spTree>
    <p:extLst>
      <p:ext uri="{BB962C8B-B14F-4D97-AF65-F5344CB8AC3E}">
        <p14:creationId xmlns:p14="http://schemas.microsoft.com/office/powerpoint/2010/main" val="3514339328"/>
      </p:ext>
    </p:extLst>
  </p:cSld>
  <p:clrMapOvr>
    <a:masterClrMapping/>
  </p:clrMapOvr>
  <p:extLst>
    <p:ext uri="{6950BFC3-D8DA-4A85-94F7-54DA5524770B}">
      <p188:commentRel xmlns:p188="http://schemas.microsoft.com/office/powerpoint/2018/8/main" r:id="rId3"/>
    </p:ext>
  </p:extLs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A885D5A-CA72-904D-A32A-49CE37FE4063}"/>
              </a:ext>
            </a:extLst>
          </p:cNvPr>
          <p:cNvSpPr>
            <a:spLocks noGrp="1"/>
          </p:cNvSpPr>
          <p:nvPr>
            <p:ph type="title"/>
          </p:nvPr>
        </p:nvSpPr>
        <p:spPr>
          <a:xfrm>
            <a:off x="300314" y="1472872"/>
            <a:ext cx="4058873" cy="2390677"/>
          </a:xfrm>
        </p:spPr>
        <p:txBody>
          <a:bodyPr/>
          <a:lstStyle/>
          <a:p>
            <a:r>
              <a:rPr lang="en-US" sz="3600"/>
              <a:t>Barriers/Challenges Preventing a Successful Career</a:t>
            </a:r>
          </a:p>
        </p:txBody>
      </p:sp>
      <p:sp>
        <p:nvSpPr>
          <p:cNvPr id="3" name="Slide Number Placeholder 2"/>
          <p:cNvSpPr>
            <a:spLocks noGrp="1"/>
          </p:cNvSpPr>
          <p:nvPr>
            <p:ph type="sldNum" sz="quarter"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D8D877B3-D348-4611-9BDB-C5374591D951}" type="slidenum">
              <a:rPr kumimoji="0" lang="en-US" sz="803" b="0" i="0" u="none" strike="noStrike" kern="1200" cap="none" spc="0" normalizeH="0" baseline="0" noProof="0" smtClean="0">
                <a:ln>
                  <a:noFill/>
                </a:ln>
                <a:solidFill>
                  <a:srgbClr val="FFFFFF"/>
                </a:solidFill>
                <a:effectLst/>
                <a:uLnTx/>
                <a:uFillTx/>
                <a:latin typeface="Century Gothic" panose="020B0502020202020204" pitchFamily="34" charset="0"/>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66</a:t>
            </a:fld>
            <a:endParaRPr kumimoji="0" lang="en-US" sz="803" b="0" i="0" u="none" strike="noStrike" kern="1200" cap="none" spc="0" normalizeH="0" baseline="0" noProof="0">
              <a:ln>
                <a:noFill/>
              </a:ln>
              <a:solidFill>
                <a:srgbClr val="FFFFFF"/>
              </a:solidFill>
              <a:effectLst/>
              <a:uLnTx/>
              <a:uFillTx/>
              <a:latin typeface="Century Gothic" panose="020B0502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D0E680F2-41A1-BB4C-83A7-6C0348CF2227}"/>
              </a:ext>
            </a:extLst>
          </p:cNvPr>
          <p:cNvSpPr txBox="1"/>
          <p:nvPr/>
        </p:nvSpPr>
        <p:spPr>
          <a:xfrm>
            <a:off x="356247" y="3694272"/>
            <a:ext cx="3072957" cy="338554"/>
          </a:xfrm>
          <a:prstGeom prst="rect">
            <a:avLst/>
          </a:prstGeom>
          <a:noFill/>
        </p:spPr>
        <p:txBody>
          <a:bodyPr wrap="none" lIns="0" r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FF5A5A"/>
                </a:solidFill>
                <a:effectLst/>
                <a:uLnTx/>
                <a:uFillTx/>
                <a:latin typeface="Century Gothic" panose="020B0502020202020204" pitchFamily="34" charset="0"/>
                <a:ea typeface="+mn-ea"/>
                <a:cs typeface="+mn-cs"/>
              </a:rPr>
              <a:t>CAREER ADVANCEMENT ISSUES</a:t>
            </a:r>
          </a:p>
        </p:txBody>
      </p:sp>
      <p:sp>
        <p:nvSpPr>
          <p:cNvPr id="9" name="TextBox 8">
            <a:extLst>
              <a:ext uri="{FF2B5EF4-FFF2-40B4-BE49-F238E27FC236}">
                <a16:creationId xmlns:a16="http://schemas.microsoft.com/office/drawing/2014/main" id="{8C234B45-E9FA-7841-AEA7-60E575C648A5}"/>
              </a:ext>
            </a:extLst>
          </p:cNvPr>
          <p:cNvSpPr txBox="1"/>
          <p:nvPr/>
        </p:nvSpPr>
        <p:spPr>
          <a:xfrm>
            <a:off x="356247" y="4178503"/>
            <a:ext cx="3578421" cy="2151936"/>
          </a:xfrm>
          <a:prstGeom prst="rect">
            <a:avLst/>
          </a:prstGeom>
          <a:noFill/>
        </p:spPr>
        <p:txBody>
          <a:bodyPr wrap="square" lIns="0" rIns="0" rtlCol="0">
            <a:spAutoFit/>
          </a:bodyPr>
          <a:lstStyle/>
          <a:p>
            <a:pPr marL="0" marR="0" lvl="0" indent="0" algn="l" defTabSz="914400" rtl="0" eaLnBrk="1" fontAlgn="auto" latinLnBrk="0" hangingPunct="1">
              <a:lnSpc>
                <a:spcPts val="1800"/>
              </a:lnSpc>
              <a:spcBef>
                <a:spcPts val="0"/>
              </a:spcBef>
              <a:spcAft>
                <a:spcPts val="0"/>
              </a:spcAft>
              <a:buClrTx/>
              <a:buSzTx/>
              <a:buFontTx/>
              <a:buNone/>
              <a:tabLst/>
              <a:defRPr/>
            </a:pPr>
            <a:r>
              <a:rPr lang="en-US" sz="1400">
                <a:solidFill>
                  <a:schemeClr val="bg2"/>
                </a:solidFill>
                <a:latin typeface="Century Gothic" panose="020B0502020202020204" pitchFamily="34" charset="0"/>
              </a:rPr>
              <a:t>Nurse informaticists with a PhD/DNP/Doctor degree are significantly more likely to believe that Lack of high profile/visible projects is a barrier to a successful career.  While those living in the West region are significantly more likely to believe that Lack of diversity among management is a bigger challenge.</a:t>
            </a:r>
            <a:endParaRPr kumimoji="0" lang="en-US" sz="1400" b="0" i="0" u="none" strike="noStrike" kern="1200" cap="none" spc="0" normalizeH="0" baseline="0" noProof="0">
              <a:ln>
                <a:noFill/>
              </a:ln>
              <a:solidFill>
                <a:srgbClr val="333333"/>
              </a:solidFill>
              <a:effectLst/>
              <a:uLnTx/>
              <a:uFillTx/>
              <a:latin typeface="Century Gothic" panose="020B0502020202020204" pitchFamily="34" charset="0"/>
              <a:ea typeface="+mn-ea"/>
              <a:cs typeface="+mn-cs"/>
            </a:endParaRPr>
          </a:p>
        </p:txBody>
      </p:sp>
      <p:grpSp>
        <p:nvGrpSpPr>
          <p:cNvPr id="4" name="Group 3">
            <a:extLst>
              <a:ext uri="{FF2B5EF4-FFF2-40B4-BE49-F238E27FC236}">
                <a16:creationId xmlns:a16="http://schemas.microsoft.com/office/drawing/2014/main" id="{8AC3265F-9971-1393-C27F-91EE9F9D224B}"/>
              </a:ext>
            </a:extLst>
          </p:cNvPr>
          <p:cNvGrpSpPr/>
          <p:nvPr/>
        </p:nvGrpSpPr>
        <p:grpSpPr>
          <a:xfrm>
            <a:off x="9206846" y="3886466"/>
            <a:ext cx="2713283" cy="1063223"/>
            <a:chOff x="8688793" y="4786539"/>
            <a:chExt cx="3095517" cy="1748373"/>
          </a:xfrm>
          <a:solidFill>
            <a:schemeClr val="accent2">
              <a:lumMod val="20000"/>
              <a:lumOff val="80000"/>
            </a:schemeClr>
          </a:solidFill>
        </p:grpSpPr>
        <p:sp>
          <p:nvSpPr>
            <p:cNvPr id="7" name="Rounded Rectangle 3">
              <a:extLst>
                <a:ext uri="{FF2B5EF4-FFF2-40B4-BE49-F238E27FC236}">
                  <a16:creationId xmlns:a16="http://schemas.microsoft.com/office/drawing/2014/main" id="{697E534F-C79B-E788-7109-445FCA2F79B5}"/>
                </a:ext>
              </a:extLst>
            </p:cNvPr>
            <p:cNvSpPr/>
            <p:nvPr/>
          </p:nvSpPr>
          <p:spPr>
            <a:xfrm>
              <a:off x="8688793" y="4786539"/>
              <a:ext cx="3095517" cy="1748373"/>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entury Gothic" panose="020F0302020204030204"/>
                <a:ea typeface="+mn-ea"/>
                <a:cs typeface="+mn-cs"/>
              </a:endParaRPr>
            </a:p>
          </p:txBody>
        </p:sp>
        <p:sp>
          <p:nvSpPr>
            <p:cNvPr id="10" name="TextBox 9">
              <a:extLst>
                <a:ext uri="{FF2B5EF4-FFF2-40B4-BE49-F238E27FC236}">
                  <a16:creationId xmlns:a16="http://schemas.microsoft.com/office/drawing/2014/main" id="{9B183627-BC37-AB6D-F2EF-C20C02877852}"/>
                </a:ext>
              </a:extLst>
            </p:cNvPr>
            <p:cNvSpPr txBox="1"/>
            <p:nvPr/>
          </p:nvSpPr>
          <p:spPr>
            <a:xfrm>
              <a:off x="8785059" y="4868325"/>
              <a:ext cx="2902987" cy="1619553"/>
            </a:xfrm>
            <a:prstGeom prst="rect">
              <a:avLst/>
            </a:prstGeom>
            <a:grpFill/>
            <a:ln>
              <a:noFill/>
              <a:prstDash val="sysDot"/>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a:solidFill>
                    <a:schemeClr val="accent2"/>
                  </a:solidFill>
                  <a:latin typeface="Century Gothic" panose="020B0502020202020204" pitchFamily="34" charset="0"/>
                </a:rPr>
                <a:t>33</a:t>
              </a:r>
              <a:r>
                <a:rPr kumimoji="0" lang="en-US" sz="1400" b="1" i="0" u="none" strike="noStrike" kern="1200" cap="none" spc="0" normalizeH="0" baseline="0" noProof="0">
                  <a:ln>
                    <a:noFill/>
                  </a:ln>
                  <a:solidFill>
                    <a:schemeClr val="accent2"/>
                  </a:solidFill>
                  <a:effectLst/>
                  <a:uLnTx/>
                  <a:uFillTx/>
                  <a:latin typeface="Century Gothic" panose="020B0502020202020204" pitchFamily="34" charset="0"/>
                  <a:ea typeface="+mn-ea"/>
                  <a:cs typeface="+mn-cs"/>
                </a:rPr>
                <a:t>% </a:t>
              </a:r>
              <a:r>
                <a:rPr kumimoji="0" lang="en-US" sz="11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of those with a PhD/DNP/Doctor degree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vs. 19%-20% of all other degrees/certifications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endParaRPr>
            </a:p>
          </p:txBody>
        </p:sp>
      </p:grpSp>
      <p:grpSp>
        <p:nvGrpSpPr>
          <p:cNvPr id="11" name="Group 10">
            <a:extLst>
              <a:ext uri="{FF2B5EF4-FFF2-40B4-BE49-F238E27FC236}">
                <a16:creationId xmlns:a16="http://schemas.microsoft.com/office/drawing/2014/main" id="{E1DE3AA3-307C-B22B-588A-17F4B9652D6C}"/>
              </a:ext>
            </a:extLst>
          </p:cNvPr>
          <p:cNvGrpSpPr/>
          <p:nvPr/>
        </p:nvGrpSpPr>
        <p:grpSpPr>
          <a:xfrm>
            <a:off x="9206847" y="5077972"/>
            <a:ext cx="2713283" cy="864395"/>
            <a:chOff x="8688793" y="4860781"/>
            <a:chExt cx="3095517" cy="1049057"/>
          </a:xfrm>
          <a:solidFill>
            <a:schemeClr val="accent4">
              <a:lumMod val="20000"/>
              <a:lumOff val="80000"/>
            </a:schemeClr>
          </a:solidFill>
        </p:grpSpPr>
        <p:sp>
          <p:nvSpPr>
            <p:cNvPr id="12" name="Rounded Rectangle 8">
              <a:extLst>
                <a:ext uri="{FF2B5EF4-FFF2-40B4-BE49-F238E27FC236}">
                  <a16:creationId xmlns:a16="http://schemas.microsoft.com/office/drawing/2014/main" id="{97F72910-5BBE-B3C1-B437-3EAE1431EB7E}"/>
                </a:ext>
              </a:extLst>
            </p:cNvPr>
            <p:cNvSpPr/>
            <p:nvPr/>
          </p:nvSpPr>
          <p:spPr>
            <a:xfrm>
              <a:off x="8688793" y="4860781"/>
              <a:ext cx="3095517" cy="1049057"/>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entury Gothic" panose="020F0302020204030204"/>
                <a:ea typeface="+mn-ea"/>
                <a:cs typeface="+mn-cs"/>
              </a:endParaRPr>
            </a:p>
          </p:txBody>
        </p:sp>
        <p:sp>
          <p:nvSpPr>
            <p:cNvPr id="13" name="TextBox 12">
              <a:extLst>
                <a:ext uri="{FF2B5EF4-FFF2-40B4-BE49-F238E27FC236}">
                  <a16:creationId xmlns:a16="http://schemas.microsoft.com/office/drawing/2014/main" id="{418C1A42-CCC3-ACBF-0010-E0271491C091}"/>
                </a:ext>
              </a:extLst>
            </p:cNvPr>
            <p:cNvSpPr txBox="1"/>
            <p:nvPr/>
          </p:nvSpPr>
          <p:spPr>
            <a:xfrm>
              <a:off x="8785059" y="4893725"/>
              <a:ext cx="2902987" cy="784408"/>
            </a:xfrm>
            <a:prstGeom prst="rect">
              <a:avLst/>
            </a:prstGeom>
            <a:grpFill/>
            <a:ln>
              <a:noFill/>
              <a:prstDash val="sysDot"/>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chemeClr val="accent4"/>
                  </a:solidFill>
                  <a:effectLst/>
                  <a:uLnTx/>
                  <a:uFillTx/>
                  <a:latin typeface="Century Gothic" panose="020B0502020202020204" pitchFamily="34" charset="0"/>
                  <a:ea typeface="+mn-ea"/>
                  <a:cs typeface="+mn-cs"/>
                </a:rPr>
                <a:t>23% </a:t>
              </a:r>
              <a:r>
                <a:rPr lang="en-US" sz="1100" kern="0">
                  <a:solidFill>
                    <a:srgbClr val="000000"/>
                  </a:solidFill>
                  <a:latin typeface="Century Gothic"/>
                </a:rPr>
                <a:t>amongst those l</a:t>
              </a:r>
              <a:r>
                <a:rPr kumimoji="0" lang="en-US" sz="1100" b="0" i="0" u="none" strike="noStrike" kern="0" cap="none" spc="0" normalizeH="0" baseline="0" noProof="0">
                  <a:ln>
                    <a:noFill/>
                  </a:ln>
                  <a:solidFill>
                    <a:srgbClr val="000000"/>
                  </a:solidFill>
                  <a:effectLst/>
                  <a:uLnTx/>
                  <a:uFillTx/>
                  <a:latin typeface="Century Gothic"/>
                  <a:ea typeface="+mn-ea"/>
                  <a:cs typeface="+mn-cs"/>
                </a:rPr>
                <a:t>iving in the </a:t>
              </a:r>
              <a:r>
                <a:rPr lang="en-US" sz="1100" kern="0">
                  <a:solidFill>
                    <a:srgbClr val="000000"/>
                  </a:solidFill>
                  <a:latin typeface="Century Gothic"/>
                </a:rPr>
                <a:t>W</a:t>
              </a:r>
              <a:r>
                <a:rPr kumimoji="0" lang="en-US" sz="1100" b="0" i="0" u="none" strike="noStrike" kern="0" cap="none" spc="0" normalizeH="0" baseline="0" noProof="0">
                  <a:ln>
                    <a:noFill/>
                  </a:ln>
                  <a:solidFill>
                    <a:srgbClr val="000000"/>
                  </a:solidFill>
                  <a:effectLst/>
                  <a:uLnTx/>
                  <a:uFillTx/>
                  <a:latin typeface="Century Gothic"/>
                  <a:ea typeface="+mn-ea"/>
                  <a:cs typeface="+mn-cs"/>
                </a:rPr>
                <a:t>est region vs. 12%-14% amongst those living in other regions</a:t>
              </a:r>
              <a:endParaRPr kumimoji="0" lang="en-US" sz="11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endParaRPr>
            </a:p>
          </p:txBody>
        </p:sp>
      </p:grpSp>
      <p:graphicFrame>
        <p:nvGraphicFramePr>
          <p:cNvPr id="14" name="Chart 13">
            <a:extLst>
              <a:ext uri="{FF2B5EF4-FFF2-40B4-BE49-F238E27FC236}">
                <a16:creationId xmlns:a16="http://schemas.microsoft.com/office/drawing/2014/main" id="{6A516F9A-89CE-E6B9-E727-380A99AAFAD5}"/>
              </a:ext>
            </a:extLst>
          </p:cNvPr>
          <p:cNvGraphicFramePr/>
          <p:nvPr>
            <p:extLst>
              <p:ext uri="{D42A27DB-BD31-4B8C-83A1-F6EECF244321}">
                <p14:modId xmlns:p14="http://schemas.microsoft.com/office/powerpoint/2010/main" val="1137425706"/>
              </p:ext>
            </p:extLst>
          </p:nvPr>
        </p:nvGraphicFramePr>
        <p:xfrm>
          <a:off x="4589930" y="1493687"/>
          <a:ext cx="7165488" cy="4739724"/>
        </p:xfrm>
        <a:graphic>
          <a:graphicData uri="http://schemas.openxmlformats.org/drawingml/2006/chart">
            <c:chart xmlns:c="http://schemas.openxmlformats.org/drawingml/2006/chart" xmlns:r="http://schemas.openxmlformats.org/officeDocument/2006/relationships" r:id="rId4"/>
          </a:graphicData>
        </a:graphic>
      </p:graphicFrame>
      <p:sp>
        <p:nvSpPr>
          <p:cNvPr id="2" name="TextBox 1">
            <a:extLst>
              <a:ext uri="{FF2B5EF4-FFF2-40B4-BE49-F238E27FC236}">
                <a16:creationId xmlns:a16="http://schemas.microsoft.com/office/drawing/2014/main" id="{B2795D06-17AE-B72F-18A7-A13A7CAF5221}"/>
              </a:ext>
            </a:extLst>
          </p:cNvPr>
          <p:cNvSpPr txBox="1"/>
          <p:nvPr/>
        </p:nvSpPr>
        <p:spPr>
          <a:xfrm>
            <a:off x="7372574" y="1615888"/>
            <a:ext cx="1600200" cy="276999"/>
          </a:xfrm>
          <a:prstGeom prst="rect">
            <a:avLst/>
          </a:prstGeom>
          <a:noFill/>
        </p:spPr>
        <p:txBody>
          <a:bodyPr wrap="square" rtlCol="0">
            <a:spAutoFit/>
          </a:bodyPr>
          <a:lstStyle/>
          <a:p>
            <a:r>
              <a:rPr lang="en-US" sz="1200"/>
              <a:t>2022 Results</a:t>
            </a:r>
          </a:p>
        </p:txBody>
      </p:sp>
    </p:spTree>
    <p:extLst>
      <p:ext uri="{BB962C8B-B14F-4D97-AF65-F5344CB8AC3E}">
        <p14:creationId xmlns:p14="http://schemas.microsoft.com/office/powerpoint/2010/main" val="462223397"/>
      </p:ext>
    </p:extLst>
  </p:cSld>
  <p:clrMapOvr>
    <a:masterClrMapping/>
  </p:clrMapOvr>
  <p:extLst>
    <p:ext uri="{6950BFC3-D8DA-4A85-94F7-54DA5524770B}">
      <p188:commentRel xmlns:p188="http://schemas.microsoft.com/office/powerpoint/2018/8/main" r:id="rId3"/>
    </p:ext>
  </p:extLs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A885D5A-CA72-904D-A32A-49CE37FE4063}"/>
              </a:ext>
            </a:extLst>
          </p:cNvPr>
          <p:cNvSpPr>
            <a:spLocks noGrp="1"/>
          </p:cNvSpPr>
          <p:nvPr>
            <p:ph type="title"/>
          </p:nvPr>
        </p:nvSpPr>
        <p:spPr>
          <a:xfrm>
            <a:off x="833433" y="2008616"/>
            <a:ext cx="4187371" cy="2390677"/>
          </a:xfrm>
        </p:spPr>
        <p:txBody>
          <a:bodyPr/>
          <a:lstStyle/>
          <a:p>
            <a:r>
              <a:rPr lang="en-US"/>
              <a:t>Job Change in Near Future?</a:t>
            </a:r>
          </a:p>
        </p:txBody>
      </p:sp>
      <p:sp>
        <p:nvSpPr>
          <p:cNvPr id="3" name="Slide Number Placeholder 2"/>
          <p:cNvSpPr>
            <a:spLocks noGrp="1"/>
          </p:cNvSpPr>
          <p:nvPr>
            <p:ph type="sldNum" sz="quarter"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D8D877B3-D348-4611-9BDB-C5374591D951}" type="slidenum">
              <a:rPr kumimoji="0" lang="en-US" sz="803" b="0" i="0" u="none" strike="noStrike" kern="1200" cap="none" spc="0" normalizeH="0" baseline="0" noProof="0" smtClean="0">
                <a:ln>
                  <a:noFill/>
                </a:ln>
                <a:solidFill>
                  <a:srgbClr val="FFFFFF"/>
                </a:solidFill>
                <a:effectLst/>
                <a:uLnTx/>
                <a:uFillTx/>
                <a:latin typeface="Century Gothic" panose="020B0502020202020204" pitchFamily="34" charset="0"/>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67</a:t>
            </a:fld>
            <a:endParaRPr kumimoji="0" lang="en-US" sz="803" b="0" i="0" u="none" strike="noStrike" kern="1200" cap="none" spc="0" normalizeH="0" baseline="0" noProof="0">
              <a:ln>
                <a:noFill/>
              </a:ln>
              <a:solidFill>
                <a:srgbClr val="FFFFFF"/>
              </a:solidFill>
              <a:effectLst/>
              <a:uLnTx/>
              <a:uFillTx/>
              <a:latin typeface="Century Gothic" panose="020B0502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D0E680F2-41A1-BB4C-83A7-6C0348CF2227}"/>
              </a:ext>
            </a:extLst>
          </p:cNvPr>
          <p:cNvSpPr txBox="1"/>
          <p:nvPr/>
        </p:nvSpPr>
        <p:spPr>
          <a:xfrm>
            <a:off x="861068" y="4155936"/>
            <a:ext cx="3145092" cy="584775"/>
          </a:xfrm>
          <a:prstGeom prst="rect">
            <a:avLst/>
          </a:prstGeom>
          <a:noFill/>
        </p:spPr>
        <p:txBody>
          <a:bodyPr wrap="none" lIns="0" r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FF5A5A"/>
                </a:solidFill>
                <a:effectLst/>
                <a:uLnTx/>
                <a:uFillTx/>
                <a:latin typeface="Century Gothic" panose="020B0502020202020204" pitchFamily="34" charset="0"/>
                <a:ea typeface="+mn-ea"/>
                <a:cs typeface="+mn-cs"/>
              </a:rPr>
              <a:t>JOB SATISFACTION AND SALARY</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a:solidFill>
                  <a:srgbClr val="FF5A5A"/>
                </a:solidFill>
                <a:latin typeface="Century Gothic" panose="020B0502020202020204" pitchFamily="34" charset="0"/>
              </a:rPr>
              <a:t>ARE MOTIVATORS</a:t>
            </a:r>
            <a:endParaRPr kumimoji="0" lang="en-US" sz="1600" b="0" i="0" u="none" strike="noStrike" kern="1200" cap="none" spc="0" normalizeH="0" baseline="0" noProof="0">
              <a:ln>
                <a:noFill/>
              </a:ln>
              <a:solidFill>
                <a:srgbClr val="FF5A5A"/>
              </a:solidFill>
              <a:effectLst/>
              <a:uLnTx/>
              <a:uFillTx/>
              <a:latin typeface="Century Gothic" panose="020B0502020202020204" pitchFamily="34" charset="0"/>
              <a:ea typeface="+mn-ea"/>
              <a:cs typeface="+mn-cs"/>
            </a:endParaRPr>
          </a:p>
        </p:txBody>
      </p:sp>
      <p:sp>
        <p:nvSpPr>
          <p:cNvPr id="9" name="TextBox 8">
            <a:extLst>
              <a:ext uri="{FF2B5EF4-FFF2-40B4-BE49-F238E27FC236}">
                <a16:creationId xmlns:a16="http://schemas.microsoft.com/office/drawing/2014/main" id="{8C234B45-E9FA-7841-AEA7-60E575C648A5}"/>
              </a:ext>
            </a:extLst>
          </p:cNvPr>
          <p:cNvSpPr txBox="1"/>
          <p:nvPr/>
        </p:nvSpPr>
        <p:spPr>
          <a:xfrm>
            <a:off x="854699" y="4916905"/>
            <a:ext cx="3180273" cy="1228606"/>
          </a:xfrm>
          <a:prstGeom prst="rect">
            <a:avLst/>
          </a:prstGeom>
          <a:noFill/>
        </p:spPr>
        <p:txBody>
          <a:bodyPr wrap="square" lIns="0" rIns="0" rtlCol="0">
            <a:spAutoFit/>
          </a:bodyPr>
          <a:lstStyle/>
          <a:p>
            <a:pPr marL="0" marR="0" lvl="0" indent="0" algn="l" defTabSz="914400" rtl="0" eaLnBrk="1" fontAlgn="auto" latinLnBrk="0" hangingPunct="1">
              <a:lnSpc>
                <a:spcPts val="1800"/>
              </a:lnSpc>
              <a:spcBef>
                <a:spcPts val="0"/>
              </a:spcBef>
              <a:spcAft>
                <a:spcPts val="0"/>
              </a:spcAft>
              <a:buClrTx/>
              <a:buSzTx/>
              <a:buFontTx/>
              <a:buNone/>
              <a:tabLst/>
              <a:defRPr/>
            </a:pPr>
            <a:r>
              <a:rPr kumimoji="0" lang="en-US" sz="1400" b="0" i="0" u="none" strike="noStrike" kern="1200" cap="none" spc="0" normalizeH="0" baseline="0" noProof="0">
                <a:ln>
                  <a:noFill/>
                </a:ln>
                <a:solidFill>
                  <a:srgbClr val="333333"/>
                </a:solidFill>
                <a:effectLst/>
                <a:uLnTx/>
                <a:uFillTx/>
                <a:latin typeface="Century Gothic" panose="020B0502020202020204" pitchFamily="34" charset="0"/>
                <a:ea typeface="+mn-ea"/>
                <a:cs typeface="+mn-cs"/>
              </a:rPr>
              <a:t>Among those that have plans to change jobs within the next year, employees with a low job satisfaction level and/or a low salary, are significantly more likely to do so.</a:t>
            </a:r>
          </a:p>
        </p:txBody>
      </p:sp>
      <p:graphicFrame>
        <p:nvGraphicFramePr>
          <p:cNvPr id="4" name="Chart 3">
            <a:extLst>
              <a:ext uri="{FF2B5EF4-FFF2-40B4-BE49-F238E27FC236}">
                <a16:creationId xmlns:a16="http://schemas.microsoft.com/office/drawing/2014/main" id="{FAAB9181-609C-B040-0999-E2B416F19D68}"/>
              </a:ext>
            </a:extLst>
          </p:cNvPr>
          <p:cNvGraphicFramePr/>
          <p:nvPr>
            <p:extLst>
              <p:ext uri="{D42A27DB-BD31-4B8C-83A1-F6EECF244321}">
                <p14:modId xmlns:p14="http://schemas.microsoft.com/office/powerpoint/2010/main" val="141493142"/>
              </p:ext>
            </p:extLst>
          </p:nvPr>
        </p:nvGraphicFramePr>
        <p:xfrm>
          <a:off x="4541127" y="1925204"/>
          <a:ext cx="5674659" cy="4251553"/>
        </p:xfrm>
        <a:graphic>
          <a:graphicData uri="http://schemas.openxmlformats.org/drawingml/2006/chart">
            <c:chart xmlns:c="http://schemas.openxmlformats.org/drawingml/2006/chart" xmlns:r="http://schemas.openxmlformats.org/officeDocument/2006/relationships" r:id="rId3"/>
          </a:graphicData>
        </a:graphic>
      </p:graphicFrame>
      <p:grpSp>
        <p:nvGrpSpPr>
          <p:cNvPr id="12" name="Group 11">
            <a:extLst>
              <a:ext uri="{FF2B5EF4-FFF2-40B4-BE49-F238E27FC236}">
                <a16:creationId xmlns:a16="http://schemas.microsoft.com/office/drawing/2014/main" id="{1145F481-5FCA-68C2-E98E-8217E6792CCB}"/>
              </a:ext>
            </a:extLst>
          </p:cNvPr>
          <p:cNvGrpSpPr/>
          <p:nvPr/>
        </p:nvGrpSpPr>
        <p:grpSpPr>
          <a:xfrm>
            <a:off x="8978501" y="2565274"/>
            <a:ext cx="2958504" cy="1990165"/>
            <a:chOff x="8688793" y="4763172"/>
            <a:chExt cx="3375284" cy="2328705"/>
          </a:xfrm>
          <a:solidFill>
            <a:srgbClr val="1E22AA"/>
          </a:solidFill>
        </p:grpSpPr>
        <p:sp>
          <p:nvSpPr>
            <p:cNvPr id="13" name="Rounded Rectangle 13">
              <a:extLst>
                <a:ext uri="{FF2B5EF4-FFF2-40B4-BE49-F238E27FC236}">
                  <a16:creationId xmlns:a16="http://schemas.microsoft.com/office/drawing/2014/main" id="{553FC1BE-7C44-7352-DAA4-2054CD15C9EE}"/>
                </a:ext>
              </a:extLst>
            </p:cNvPr>
            <p:cNvSpPr/>
            <p:nvPr/>
          </p:nvSpPr>
          <p:spPr>
            <a:xfrm>
              <a:off x="8688793" y="4763172"/>
              <a:ext cx="3375284" cy="2328705"/>
            </a:xfrm>
            <a:prstGeom prst="roundRect">
              <a:avLst/>
            </a:prstGeom>
            <a:solidFill>
              <a:srgbClr val="CF63CD">
                <a:lumMod val="40000"/>
                <a:lumOff val="60000"/>
                <a:alpha val="2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entury Gothic" panose="020F0302020204030204"/>
                <a:ea typeface="+mn-ea"/>
                <a:cs typeface="+mn-cs"/>
              </a:endParaRPr>
            </a:p>
          </p:txBody>
        </p:sp>
        <p:sp>
          <p:nvSpPr>
            <p:cNvPr id="14" name="TextBox 13">
              <a:extLst>
                <a:ext uri="{FF2B5EF4-FFF2-40B4-BE49-F238E27FC236}">
                  <a16:creationId xmlns:a16="http://schemas.microsoft.com/office/drawing/2014/main" id="{DC52708D-65A6-C956-2F0A-E29BE7427ABE}"/>
                </a:ext>
              </a:extLst>
            </p:cNvPr>
            <p:cNvSpPr txBox="1"/>
            <p:nvPr/>
          </p:nvSpPr>
          <p:spPr>
            <a:xfrm>
              <a:off x="8876809" y="4834016"/>
              <a:ext cx="2999252" cy="2196801"/>
            </a:xfrm>
            <a:prstGeom prst="rect">
              <a:avLst/>
            </a:prstGeom>
            <a:noFill/>
            <a:ln>
              <a:noFill/>
              <a:prstDash val="sysDot"/>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1400" b="1" kern="0">
                  <a:solidFill>
                    <a:srgbClr val="CF63CD"/>
                  </a:solidFill>
                </a:rPr>
                <a:t>65</a:t>
              </a:r>
              <a:r>
                <a:rPr kumimoji="0" lang="en-US" sz="1400" b="1" i="0" u="none" strike="noStrike" kern="0" cap="none" spc="0" normalizeH="0" baseline="0" noProof="0">
                  <a:ln>
                    <a:noFill/>
                  </a:ln>
                  <a:solidFill>
                    <a:srgbClr val="CF63CD"/>
                  </a:solidFill>
                  <a:effectLst/>
                  <a:uLnTx/>
                  <a:uFillTx/>
                </a:rPr>
                <a:t>% </a:t>
              </a:r>
              <a:r>
                <a:rPr kumimoji="0" lang="en-US" sz="1100" b="0" i="0" u="none" strike="noStrike" kern="0" cap="none" spc="0" normalizeH="0" baseline="0" noProof="0">
                  <a:ln>
                    <a:noFill/>
                  </a:ln>
                  <a:solidFill>
                    <a:srgbClr val="000000"/>
                  </a:solidFill>
                  <a:effectLst/>
                  <a:uLnTx/>
                  <a:uFillTx/>
                </a:rPr>
                <a:t>of employees with a low job satisfaction vs. 27% amongst those with less a moderate job satisfaction vs. 5% amongst those with a high job satisfaction </a:t>
              </a: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rgbClr val="000000"/>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r>
                <a:rPr lang="en-US" sz="1400" b="1" kern="0">
                  <a:solidFill>
                    <a:srgbClr val="CF63CD"/>
                  </a:solidFill>
                </a:rPr>
                <a:t>37</a:t>
              </a:r>
              <a:r>
                <a:rPr kumimoji="0" lang="en-US" sz="1400" b="1" i="0" u="none" strike="noStrike" kern="0" cap="none" spc="0" normalizeH="0" baseline="0" noProof="0">
                  <a:ln>
                    <a:noFill/>
                  </a:ln>
                  <a:solidFill>
                    <a:srgbClr val="CF63CD"/>
                  </a:solidFill>
                  <a:effectLst/>
                  <a:uLnTx/>
                  <a:uFillTx/>
                </a:rPr>
                <a:t>% </a:t>
              </a:r>
              <a:r>
                <a:rPr kumimoji="0" lang="en-US" sz="1100" b="0" i="0" u="none" strike="noStrike" kern="0" cap="none" spc="0" normalizeH="0" baseline="0" noProof="0">
                  <a:ln>
                    <a:noFill/>
                  </a:ln>
                  <a:solidFill>
                    <a:srgbClr val="000000"/>
                  </a:solidFill>
                  <a:effectLst/>
                  <a:uLnTx/>
                  <a:uFillTx/>
                </a:rPr>
                <a:t>of those </a:t>
              </a:r>
              <a:r>
                <a:rPr lang="en-US" sz="1100" kern="0">
                  <a:solidFill>
                    <a:srgbClr val="000000"/>
                  </a:solidFill>
                </a:rPr>
                <a:t>with a salary of $75k or less</a:t>
              </a:r>
              <a:r>
                <a:rPr kumimoji="0" lang="en-US" sz="1100" b="0" i="0" u="none" strike="noStrike" kern="0" cap="none" spc="0" normalizeH="0" baseline="0" noProof="0">
                  <a:ln>
                    <a:noFill/>
                  </a:ln>
                  <a:solidFill>
                    <a:srgbClr val="000000"/>
                  </a:solidFill>
                  <a:effectLst/>
                  <a:uLnTx/>
                  <a:uFillTx/>
                </a:rPr>
                <a:t> vs. </a:t>
              </a:r>
              <a:r>
                <a:rPr lang="en-US" sz="1100" kern="0">
                  <a:solidFill>
                    <a:srgbClr val="000000"/>
                  </a:solidFill>
                </a:rPr>
                <a:t>11</a:t>
              </a:r>
              <a:r>
                <a:rPr kumimoji="0" lang="en-US" sz="1100" b="0" i="0" u="none" strike="noStrike" kern="0" cap="none" spc="0" normalizeH="0" baseline="0" noProof="0">
                  <a:ln>
                    <a:noFill/>
                  </a:ln>
                  <a:solidFill>
                    <a:srgbClr val="000000"/>
                  </a:solidFill>
                  <a:effectLst/>
                  <a:uLnTx/>
                  <a:uFillTx/>
                </a:rPr>
                <a:t>%-16% all salary ranges of $76k+</a:t>
              </a: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rgbClr val="000000"/>
                </a:solidFill>
                <a:effectLst/>
                <a:uLnTx/>
                <a:uFillTx/>
              </a:endParaRPr>
            </a:p>
          </p:txBody>
        </p:sp>
      </p:grpSp>
      <p:sp>
        <p:nvSpPr>
          <p:cNvPr id="6" name="TextBox 5">
            <a:extLst>
              <a:ext uri="{FF2B5EF4-FFF2-40B4-BE49-F238E27FC236}">
                <a16:creationId xmlns:a16="http://schemas.microsoft.com/office/drawing/2014/main" id="{0AA7A646-978F-58F9-9D29-490FC0F42D8A}"/>
              </a:ext>
            </a:extLst>
          </p:cNvPr>
          <p:cNvSpPr txBox="1"/>
          <p:nvPr/>
        </p:nvSpPr>
        <p:spPr>
          <a:xfrm>
            <a:off x="5526959" y="1994785"/>
            <a:ext cx="3833738"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Century Gothic" panose="020F0302020204030204"/>
                <a:ea typeface="+mn-ea"/>
                <a:cs typeface="+mn-cs"/>
              </a:rPr>
              <a:t>2022 Results</a:t>
            </a:r>
          </a:p>
        </p:txBody>
      </p:sp>
    </p:spTree>
    <p:extLst>
      <p:ext uri="{BB962C8B-B14F-4D97-AF65-F5344CB8AC3E}">
        <p14:creationId xmlns:p14="http://schemas.microsoft.com/office/powerpoint/2010/main" val="321415531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A885D5A-CA72-904D-A32A-49CE37FE4063}"/>
              </a:ext>
            </a:extLst>
          </p:cNvPr>
          <p:cNvSpPr>
            <a:spLocks noGrp="1"/>
          </p:cNvSpPr>
          <p:nvPr>
            <p:ph type="title"/>
          </p:nvPr>
        </p:nvSpPr>
        <p:spPr>
          <a:xfrm>
            <a:off x="689993" y="1278551"/>
            <a:ext cx="4187371" cy="2390677"/>
          </a:xfrm>
        </p:spPr>
        <p:txBody>
          <a:bodyPr/>
          <a:lstStyle/>
          <a:p>
            <a:r>
              <a:rPr lang="en-US"/>
              <a:t>Reasons for a </a:t>
            </a:r>
            <a:br>
              <a:rPr lang="en-US"/>
            </a:br>
            <a:r>
              <a:rPr lang="en-US"/>
              <a:t>Job Change</a:t>
            </a:r>
          </a:p>
        </p:txBody>
      </p:sp>
      <p:sp>
        <p:nvSpPr>
          <p:cNvPr id="3" name="Slide Number Placeholder 2"/>
          <p:cNvSpPr>
            <a:spLocks noGrp="1"/>
          </p:cNvSpPr>
          <p:nvPr>
            <p:ph type="sldNum" sz="quarter"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D8D877B3-D348-4611-9BDB-C5374591D951}" type="slidenum">
              <a:rPr kumimoji="0" lang="en-US" sz="803" b="0" i="0" u="none" strike="noStrike" kern="1200" cap="none" spc="0" normalizeH="0" baseline="0" noProof="0" smtClean="0">
                <a:ln>
                  <a:noFill/>
                </a:ln>
                <a:solidFill>
                  <a:srgbClr val="FFFFFF"/>
                </a:solidFill>
                <a:effectLst/>
                <a:uLnTx/>
                <a:uFillTx/>
                <a:latin typeface="Century Gothic" panose="020B0502020202020204" pitchFamily="34" charset="0"/>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68</a:t>
            </a:fld>
            <a:endParaRPr kumimoji="0" lang="en-US" sz="803" b="0" i="0" u="none" strike="noStrike" kern="1200" cap="none" spc="0" normalizeH="0" baseline="0" noProof="0">
              <a:ln>
                <a:noFill/>
              </a:ln>
              <a:solidFill>
                <a:srgbClr val="FFFFFF"/>
              </a:solidFill>
              <a:effectLst/>
              <a:uLnTx/>
              <a:uFillTx/>
              <a:latin typeface="Century Gothic" panose="020B0502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D0E680F2-41A1-BB4C-83A7-6C0348CF2227}"/>
              </a:ext>
            </a:extLst>
          </p:cNvPr>
          <p:cNvSpPr txBox="1"/>
          <p:nvPr/>
        </p:nvSpPr>
        <p:spPr>
          <a:xfrm>
            <a:off x="632305" y="3277522"/>
            <a:ext cx="3401572" cy="584775"/>
          </a:xfrm>
          <a:prstGeom prst="rect">
            <a:avLst/>
          </a:prstGeom>
          <a:noFill/>
        </p:spPr>
        <p:txBody>
          <a:bodyPr wrap="none" lIns="0" r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a:solidFill>
                  <a:srgbClr val="FF5A5A"/>
                </a:solidFill>
                <a:latin typeface="Century Gothic" panose="020B0502020202020204" pitchFamily="34" charset="0"/>
              </a:rPr>
              <a:t>REGION, JOB SATISFACTION AND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a:solidFill>
                  <a:srgbClr val="FF5A5A"/>
                </a:solidFill>
                <a:latin typeface="Century Gothic" panose="020B0502020202020204" pitchFamily="34" charset="0"/>
              </a:rPr>
              <a:t>SALARY AFFECT EMPLOYEE NEEDS</a:t>
            </a:r>
            <a:endParaRPr kumimoji="0" lang="en-US" sz="1600" b="0" i="0" u="none" strike="noStrike" kern="1200" cap="none" spc="0" normalizeH="0" baseline="0" noProof="0">
              <a:ln>
                <a:noFill/>
              </a:ln>
              <a:solidFill>
                <a:srgbClr val="FF5A5A"/>
              </a:solidFill>
              <a:effectLst/>
              <a:uLnTx/>
              <a:uFillTx/>
              <a:latin typeface="Century Gothic" panose="020B0502020202020204" pitchFamily="34" charset="0"/>
              <a:ea typeface="+mn-ea"/>
              <a:cs typeface="+mn-cs"/>
            </a:endParaRPr>
          </a:p>
        </p:txBody>
      </p:sp>
      <p:sp>
        <p:nvSpPr>
          <p:cNvPr id="9" name="TextBox 8">
            <a:extLst>
              <a:ext uri="{FF2B5EF4-FFF2-40B4-BE49-F238E27FC236}">
                <a16:creationId xmlns:a16="http://schemas.microsoft.com/office/drawing/2014/main" id="{8C234B45-E9FA-7841-AEA7-60E575C648A5}"/>
              </a:ext>
            </a:extLst>
          </p:cNvPr>
          <p:cNvSpPr txBox="1"/>
          <p:nvPr/>
        </p:nvSpPr>
        <p:spPr>
          <a:xfrm>
            <a:off x="661418" y="4011264"/>
            <a:ext cx="3180273" cy="1921103"/>
          </a:xfrm>
          <a:prstGeom prst="rect">
            <a:avLst/>
          </a:prstGeom>
          <a:noFill/>
        </p:spPr>
        <p:txBody>
          <a:bodyPr wrap="square" lIns="0" rIns="0" rtlCol="0">
            <a:spAutoFit/>
          </a:bodyPr>
          <a:lstStyle/>
          <a:p>
            <a:pPr marL="0" marR="0" lvl="0" indent="0" algn="l" defTabSz="914400" rtl="0" eaLnBrk="1" fontAlgn="auto" latinLnBrk="0" hangingPunct="1">
              <a:lnSpc>
                <a:spcPts val="1800"/>
              </a:lnSpc>
              <a:spcBef>
                <a:spcPts val="0"/>
              </a:spcBef>
              <a:spcAft>
                <a:spcPts val="0"/>
              </a:spcAft>
              <a:buClrTx/>
              <a:buSzTx/>
              <a:buFontTx/>
              <a:buNone/>
              <a:tabLst/>
              <a:defRPr/>
            </a:pPr>
            <a:r>
              <a:rPr lang="en-US" sz="1400">
                <a:solidFill>
                  <a:srgbClr val="333333"/>
                </a:solidFill>
                <a:latin typeface="Century Gothic" panose="020B0502020202020204" pitchFamily="34" charset="0"/>
              </a:rPr>
              <a:t>Among those seeking a promotion/expanded role, those that live in the Midwest are significantly more likely to search for one.  While those with a low job satisfaction or higher salary, are significantly more likely to report having leadership challenges. </a:t>
            </a:r>
            <a:endParaRPr kumimoji="0" lang="en-US" sz="1400" b="0" i="0" u="none" strike="noStrike" kern="1200" cap="none" spc="0" normalizeH="0" baseline="0" noProof="0">
              <a:ln>
                <a:noFill/>
              </a:ln>
              <a:solidFill>
                <a:srgbClr val="333333"/>
              </a:solidFill>
              <a:effectLst/>
              <a:uLnTx/>
              <a:uFillTx/>
              <a:latin typeface="Century Gothic" panose="020B0502020202020204" pitchFamily="34" charset="0"/>
              <a:ea typeface="+mn-ea"/>
              <a:cs typeface="+mn-cs"/>
            </a:endParaRPr>
          </a:p>
        </p:txBody>
      </p:sp>
      <p:graphicFrame>
        <p:nvGraphicFramePr>
          <p:cNvPr id="4" name="Chart 3">
            <a:extLst>
              <a:ext uri="{FF2B5EF4-FFF2-40B4-BE49-F238E27FC236}">
                <a16:creationId xmlns:a16="http://schemas.microsoft.com/office/drawing/2014/main" id="{FAAB9181-609C-B040-0999-E2B416F19D68}"/>
              </a:ext>
            </a:extLst>
          </p:cNvPr>
          <p:cNvGraphicFramePr/>
          <p:nvPr>
            <p:extLst>
              <p:ext uri="{D42A27DB-BD31-4B8C-83A1-F6EECF244321}">
                <p14:modId xmlns:p14="http://schemas.microsoft.com/office/powerpoint/2010/main" val="3114147383"/>
              </p:ext>
            </p:extLst>
          </p:nvPr>
        </p:nvGraphicFramePr>
        <p:xfrm>
          <a:off x="4571888" y="1343138"/>
          <a:ext cx="4448572" cy="4652179"/>
        </p:xfrm>
        <a:graphic>
          <a:graphicData uri="http://schemas.openxmlformats.org/drawingml/2006/chart">
            <c:chart xmlns:c="http://schemas.openxmlformats.org/drawingml/2006/chart" xmlns:r="http://schemas.openxmlformats.org/officeDocument/2006/relationships" r:id="rId3"/>
          </a:graphicData>
        </a:graphic>
      </p:graphicFrame>
      <p:grpSp>
        <p:nvGrpSpPr>
          <p:cNvPr id="12" name="Group 11">
            <a:extLst>
              <a:ext uri="{FF2B5EF4-FFF2-40B4-BE49-F238E27FC236}">
                <a16:creationId xmlns:a16="http://schemas.microsoft.com/office/drawing/2014/main" id="{1145F481-5FCA-68C2-E98E-8217E6792CCB}"/>
              </a:ext>
            </a:extLst>
          </p:cNvPr>
          <p:cNvGrpSpPr/>
          <p:nvPr/>
        </p:nvGrpSpPr>
        <p:grpSpPr>
          <a:xfrm>
            <a:off x="8410967" y="1838325"/>
            <a:ext cx="3618527" cy="828675"/>
            <a:chOff x="8688793" y="4763172"/>
            <a:chExt cx="3375284" cy="2328705"/>
          </a:xfrm>
          <a:solidFill>
            <a:srgbClr val="E3F2C0"/>
          </a:solidFill>
        </p:grpSpPr>
        <p:sp>
          <p:nvSpPr>
            <p:cNvPr id="13" name="Rounded Rectangle 13">
              <a:extLst>
                <a:ext uri="{FF2B5EF4-FFF2-40B4-BE49-F238E27FC236}">
                  <a16:creationId xmlns:a16="http://schemas.microsoft.com/office/drawing/2014/main" id="{553FC1BE-7C44-7352-DAA4-2054CD15C9EE}"/>
                </a:ext>
              </a:extLst>
            </p:cNvPr>
            <p:cNvSpPr/>
            <p:nvPr/>
          </p:nvSpPr>
          <p:spPr>
            <a:xfrm>
              <a:off x="8688793" y="4763172"/>
              <a:ext cx="3375284" cy="2328705"/>
            </a:xfrm>
            <a:prstGeom prst="roundRect">
              <a:avLst/>
            </a:prstGeom>
            <a:grp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entury Gothic" panose="020F0302020204030204"/>
                <a:ea typeface="+mn-ea"/>
                <a:cs typeface="+mn-cs"/>
              </a:endParaRPr>
            </a:p>
          </p:txBody>
        </p:sp>
        <p:sp>
          <p:nvSpPr>
            <p:cNvPr id="14" name="TextBox 13">
              <a:extLst>
                <a:ext uri="{FF2B5EF4-FFF2-40B4-BE49-F238E27FC236}">
                  <a16:creationId xmlns:a16="http://schemas.microsoft.com/office/drawing/2014/main" id="{DC52708D-65A6-C956-2F0A-E29BE7427ABE}"/>
                </a:ext>
              </a:extLst>
            </p:cNvPr>
            <p:cNvSpPr txBox="1"/>
            <p:nvPr/>
          </p:nvSpPr>
          <p:spPr>
            <a:xfrm>
              <a:off x="8830583" y="4874177"/>
              <a:ext cx="3088688" cy="1476797"/>
            </a:xfrm>
            <a:prstGeom prst="rect">
              <a:avLst/>
            </a:prstGeom>
            <a:grpFill/>
            <a:ln>
              <a:noFill/>
              <a:prstDash val="sysDot"/>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a:ln>
                    <a:noFill/>
                  </a:ln>
                  <a:solidFill>
                    <a:srgbClr val="00B050"/>
                  </a:solidFill>
                  <a:effectLst/>
                  <a:uLnTx/>
                  <a:uFillTx/>
                  <a:latin typeface="Century Gothic"/>
                  <a:ea typeface="+mn-ea"/>
                  <a:cs typeface="+mn-cs"/>
                </a:rPr>
                <a:t>65% </a:t>
              </a:r>
              <a:r>
                <a:rPr kumimoji="0" lang="en-US" sz="1100" b="0" i="0" u="none" strike="noStrike" kern="0" cap="none" spc="0" normalizeH="0" baseline="0" noProof="0">
                  <a:ln>
                    <a:noFill/>
                  </a:ln>
                  <a:solidFill>
                    <a:srgbClr val="000000"/>
                  </a:solidFill>
                  <a:effectLst/>
                  <a:uLnTx/>
                  <a:uFillTx/>
                  <a:latin typeface="Century Gothic"/>
                  <a:ea typeface="+mn-ea"/>
                  <a:cs typeface="+mn-cs"/>
                </a:rPr>
                <a:t>of those living in the Midwest vs. 42% amongst those living in the Northeast or South </a:t>
              </a:r>
              <a:r>
                <a:rPr lang="en-US" sz="1100" kern="0">
                  <a:solidFill>
                    <a:srgbClr val="000000"/>
                  </a:solidFill>
                  <a:latin typeface="Century Gothic"/>
                </a:rPr>
                <a:t>v</a:t>
              </a:r>
              <a:r>
                <a:rPr kumimoji="0" lang="en-US" sz="1100" b="0" i="0" u="none" strike="noStrike" kern="0" cap="none" spc="0" normalizeH="0" baseline="0" noProof="0">
                  <a:ln>
                    <a:noFill/>
                  </a:ln>
                  <a:solidFill>
                    <a:srgbClr val="000000"/>
                  </a:solidFill>
                  <a:effectLst/>
                  <a:uLnTx/>
                  <a:uFillTx/>
                  <a:latin typeface="Century Gothic"/>
                  <a:ea typeface="+mn-ea"/>
                  <a:cs typeface="+mn-cs"/>
                </a:rPr>
                <a:t>s. 32% amongst those living in the West</a:t>
              </a:r>
            </a:p>
          </p:txBody>
        </p:sp>
      </p:grpSp>
      <p:grpSp>
        <p:nvGrpSpPr>
          <p:cNvPr id="6" name="Group 5">
            <a:extLst>
              <a:ext uri="{FF2B5EF4-FFF2-40B4-BE49-F238E27FC236}">
                <a16:creationId xmlns:a16="http://schemas.microsoft.com/office/drawing/2014/main" id="{8DD52C1A-1461-80C9-25F1-D920983F2B7E}"/>
              </a:ext>
            </a:extLst>
          </p:cNvPr>
          <p:cNvGrpSpPr/>
          <p:nvPr/>
        </p:nvGrpSpPr>
        <p:grpSpPr>
          <a:xfrm>
            <a:off x="8351132" y="2938811"/>
            <a:ext cx="3678362" cy="2144906"/>
            <a:chOff x="8688793" y="4763172"/>
            <a:chExt cx="3375284" cy="4068299"/>
          </a:xfrm>
          <a:solidFill>
            <a:srgbClr val="FDFBD7"/>
          </a:solidFill>
        </p:grpSpPr>
        <p:sp>
          <p:nvSpPr>
            <p:cNvPr id="7" name="Rounded Rectangle 13">
              <a:extLst>
                <a:ext uri="{FF2B5EF4-FFF2-40B4-BE49-F238E27FC236}">
                  <a16:creationId xmlns:a16="http://schemas.microsoft.com/office/drawing/2014/main" id="{C96AB009-31C1-4B92-6638-A17F3D53FBB0}"/>
                </a:ext>
              </a:extLst>
            </p:cNvPr>
            <p:cNvSpPr/>
            <p:nvPr/>
          </p:nvSpPr>
          <p:spPr>
            <a:xfrm>
              <a:off x="8688793" y="4763172"/>
              <a:ext cx="3375284" cy="4068299"/>
            </a:xfrm>
            <a:prstGeom prst="roundRect">
              <a:avLst/>
            </a:prstGeom>
            <a:grp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entury Gothic" panose="020F0302020204030204"/>
                <a:ea typeface="+mn-ea"/>
                <a:cs typeface="+mn-cs"/>
              </a:endParaRPr>
            </a:p>
          </p:txBody>
        </p:sp>
        <p:sp>
          <p:nvSpPr>
            <p:cNvPr id="10" name="TextBox 9">
              <a:extLst>
                <a:ext uri="{FF2B5EF4-FFF2-40B4-BE49-F238E27FC236}">
                  <a16:creationId xmlns:a16="http://schemas.microsoft.com/office/drawing/2014/main" id="{B08AB146-F941-67B9-69DC-3A46822A0F0A}"/>
                </a:ext>
              </a:extLst>
            </p:cNvPr>
            <p:cNvSpPr txBox="1"/>
            <p:nvPr/>
          </p:nvSpPr>
          <p:spPr>
            <a:xfrm>
              <a:off x="8778272" y="5074045"/>
              <a:ext cx="3248262" cy="2917586"/>
            </a:xfrm>
            <a:prstGeom prst="rect">
              <a:avLst/>
            </a:prstGeom>
            <a:grpFill/>
            <a:ln>
              <a:noFill/>
              <a:prstDash val="sysDot"/>
            </a:ln>
          </p:spPr>
          <p:txBody>
            <a:bodyPr wrap="square" rtlCol="0">
              <a:spAutoFit/>
            </a:bodyPr>
            <a:lstStyle/>
            <a:p>
              <a:r>
                <a:rPr kumimoji="0" lang="en-US" sz="1400" b="1" i="0" u="none" strike="noStrike" kern="0" cap="none" spc="0" normalizeH="0" baseline="0" noProof="0">
                  <a:ln>
                    <a:noFill/>
                  </a:ln>
                  <a:solidFill>
                    <a:schemeClr val="accent5">
                      <a:lumMod val="75000"/>
                    </a:schemeClr>
                  </a:solidFill>
                  <a:effectLst/>
                  <a:uLnTx/>
                  <a:uFillTx/>
                  <a:latin typeface="Century Gothic"/>
                  <a:ea typeface="+mn-ea"/>
                  <a:cs typeface="+mn-cs"/>
                </a:rPr>
                <a:t>64% </a:t>
              </a:r>
              <a:r>
                <a:rPr kumimoji="0" lang="en-US" sz="1100" b="0" i="0" u="none" strike="noStrike" kern="0" cap="none" spc="0" normalizeH="0" baseline="0" noProof="0">
                  <a:ln>
                    <a:noFill/>
                  </a:ln>
                  <a:solidFill>
                    <a:srgbClr val="000000"/>
                  </a:solidFill>
                  <a:effectLst/>
                  <a:uLnTx/>
                  <a:uFillTx/>
                </a:rPr>
                <a:t>of employees with a low job satisfaction vs. 37% amongst those with less a moderate job satisfaction vs. 12% amongst those with a high job satisfaction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b="1" kern="0">
                <a:solidFill>
                  <a:schemeClr val="accent5">
                    <a:lumMod val="75000"/>
                  </a:schemeClr>
                </a:solidFill>
                <a:latin typeface="Century Gothic"/>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kern="0">
                  <a:solidFill>
                    <a:schemeClr val="accent5">
                      <a:lumMod val="75000"/>
                    </a:schemeClr>
                  </a:solidFill>
                  <a:latin typeface="Century Gothic"/>
                </a:rPr>
                <a:t>46</a:t>
              </a:r>
              <a:r>
                <a:rPr kumimoji="0" lang="en-US" sz="1400" b="1" i="0" u="none" strike="noStrike" kern="0" cap="none" spc="0" normalizeH="0" baseline="0" noProof="0">
                  <a:ln>
                    <a:noFill/>
                  </a:ln>
                  <a:solidFill>
                    <a:schemeClr val="accent5">
                      <a:lumMod val="75000"/>
                    </a:schemeClr>
                  </a:solidFill>
                  <a:effectLst/>
                  <a:uLnTx/>
                  <a:uFillTx/>
                  <a:latin typeface="Century Gothic"/>
                  <a:ea typeface="+mn-ea"/>
                  <a:cs typeface="+mn-cs"/>
                </a:rPr>
                <a:t>% </a:t>
              </a:r>
              <a:r>
                <a:rPr kumimoji="0" lang="en-US" sz="1100" b="0" i="0" u="none" strike="noStrike" kern="0" cap="none" spc="0" normalizeH="0" baseline="0" noProof="0">
                  <a:ln>
                    <a:noFill/>
                  </a:ln>
                  <a:solidFill>
                    <a:srgbClr val="000000"/>
                  </a:solidFill>
                  <a:effectLst/>
                  <a:uLnTx/>
                  <a:uFillTx/>
                  <a:latin typeface="Century Gothic"/>
                  <a:ea typeface="+mn-ea"/>
                  <a:cs typeface="+mn-cs"/>
                </a:rPr>
                <a:t>of those with a salary of $151k+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a:ln>
                    <a:noFill/>
                  </a:ln>
                  <a:solidFill>
                    <a:srgbClr val="000000"/>
                  </a:solidFill>
                  <a:effectLst/>
                  <a:uLnTx/>
                  <a:uFillTx/>
                  <a:latin typeface="Century Gothic"/>
                  <a:ea typeface="+mn-ea"/>
                  <a:cs typeface="+mn-cs"/>
                </a:rPr>
                <a:t>vs. 29% amongst those with a salary of $126-$150k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kern="0">
                  <a:solidFill>
                    <a:srgbClr val="000000"/>
                  </a:solidFill>
                  <a:latin typeface="Century Gothic"/>
                </a:rPr>
                <a:t>v</a:t>
              </a:r>
              <a:r>
                <a:rPr kumimoji="0" lang="en-US" sz="1100" b="0" i="0" u="none" strike="noStrike" kern="0" cap="none" spc="0" normalizeH="0" baseline="0" noProof="0">
                  <a:ln>
                    <a:noFill/>
                  </a:ln>
                  <a:solidFill>
                    <a:srgbClr val="000000"/>
                  </a:solidFill>
                  <a:effectLst/>
                  <a:uLnTx/>
                  <a:uFillTx/>
                  <a:latin typeface="Century Gothic"/>
                  <a:ea typeface="+mn-ea"/>
                  <a:cs typeface="+mn-cs"/>
                </a:rPr>
                <a:t>s. 30% amongst those with a salary of $101-$125k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a:ln>
                    <a:noFill/>
                  </a:ln>
                  <a:solidFill>
                    <a:srgbClr val="000000"/>
                  </a:solidFill>
                  <a:effectLst/>
                  <a:uLnTx/>
                  <a:uFillTx/>
                  <a:latin typeface="Century Gothic"/>
                  <a:ea typeface="+mn-ea"/>
                  <a:cs typeface="+mn-cs"/>
                </a:rPr>
                <a:t>vs. 34% amongst those with a salary of $76-$100k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a:ln>
                    <a:noFill/>
                  </a:ln>
                  <a:solidFill>
                    <a:srgbClr val="000000"/>
                  </a:solidFill>
                  <a:effectLst/>
                  <a:uLnTx/>
                  <a:uFillTx/>
                  <a:latin typeface="Century Gothic"/>
                  <a:ea typeface="+mn-ea"/>
                  <a:cs typeface="+mn-cs"/>
                </a:rPr>
                <a:t>vs. 20% amongst those with a salary of $75k or less</a:t>
              </a:r>
              <a:endParaRPr lang="en-US" sz="1100" kern="0">
                <a:solidFill>
                  <a:srgbClr val="000000"/>
                </a:solidFill>
                <a:latin typeface="Century Gothic"/>
              </a:endParaRPr>
            </a:p>
          </p:txBody>
        </p:sp>
      </p:grpSp>
      <p:sp>
        <p:nvSpPr>
          <p:cNvPr id="2" name="TextBox 1">
            <a:extLst>
              <a:ext uri="{FF2B5EF4-FFF2-40B4-BE49-F238E27FC236}">
                <a16:creationId xmlns:a16="http://schemas.microsoft.com/office/drawing/2014/main" id="{AE7E6160-7849-D5A4-02C0-28B517FB96F9}"/>
              </a:ext>
            </a:extLst>
          </p:cNvPr>
          <p:cNvSpPr txBox="1"/>
          <p:nvPr/>
        </p:nvSpPr>
        <p:spPr>
          <a:xfrm>
            <a:off x="6514538" y="1302043"/>
            <a:ext cx="1600200" cy="276999"/>
          </a:xfrm>
          <a:prstGeom prst="rect">
            <a:avLst/>
          </a:prstGeom>
          <a:noFill/>
        </p:spPr>
        <p:txBody>
          <a:bodyPr wrap="square" rtlCol="0">
            <a:spAutoFit/>
          </a:bodyPr>
          <a:lstStyle/>
          <a:p>
            <a:r>
              <a:rPr lang="en-US" sz="1200"/>
              <a:t>2022 Results</a:t>
            </a:r>
          </a:p>
        </p:txBody>
      </p:sp>
    </p:spTree>
    <p:extLst>
      <p:ext uri="{BB962C8B-B14F-4D97-AF65-F5344CB8AC3E}">
        <p14:creationId xmlns:p14="http://schemas.microsoft.com/office/powerpoint/2010/main" val="78912334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A885D5A-CA72-904D-A32A-49CE37FE4063}"/>
              </a:ext>
            </a:extLst>
          </p:cNvPr>
          <p:cNvSpPr>
            <a:spLocks noGrp="1"/>
          </p:cNvSpPr>
          <p:nvPr>
            <p:ph type="title"/>
          </p:nvPr>
        </p:nvSpPr>
        <p:spPr>
          <a:xfrm>
            <a:off x="336918" y="1799873"/>
            <a:ext cx="4119952" cy="2390677"/>
          </a:xfrm>
        </p:spPr>
        <p:txBody>
          <a:bodyPr/>
          <a:lstStyle/>
          <a:p>
            <a:r>
              <a:rPr lang="en-US"/>
              <a:t>Nursing Informatics Valued For…</a:t>
            </a:r>
          </a:p>
        </p:txBody>
      </p:sp>
      <p:sp>
        <p:nvSpPr>
          <p:cNvPr id="3" name="Slide Number Placeholder 2"/>
          <p:cNvSpPr>
            <a:spLocks noGrp="1"/>
          </p:cNvSpPr>
          <p:nvPr>
            <p:ph type="sldNum" sz="quarter"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D8D877B3-D348-4611-9BDB-C5374591D951}" type="slidenum">
              <a:rPr kumimoji="0" lang="en-US" sz="803" b="0" i="0" u="none" strike="noStrike" kern="1200" cap="none" spc="0" normalizeH="0" baseline="0" noProof="0" smtClean="0">
                <a:ln>
                  <a:noFill/>
                </a:ln>
                <a:solidFill>
                  <a:srgbClr val="FFFFFF"/>
                </a:solidFill>
                <a:effectLst/>
                <a:uLnTx/>
                <a:uFillTx/>
                <a:latin typeface="Century Gothic" panose="020B0502020202020204" pitchFamily="34" charset="0"/>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69</a:t>
            </a:fld>
            <a:endParaRPr kumimoji="0" lang="en-US" sz="803" b="0" i="0" u="none" strike="noStrike" kern="1200" cap="none" spc="0" normalizeH="0" baseline="0" noProof="0">
              <a:ln>
                <a:noFill/>
              </a:ln>
              <a:solidFill>
                <a:srgbClr val="FFFFFF"/>
              </a:solidFill>
              <a:effectLst/>
              <a:uLnTx/>
              <a:uFillTx/>
              <a:latin typeface="Century Gothic" panose="020B0502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D0E680F2-41A1-BB4C-83A7-6C0348CF2227}"/>
              </a:ext>
            </a:extLst>
          </p:cNvPr>
          <p:cNvSpPr txBox="1"/>
          <p:nvPr/>
        </p:nvSpPr>
        <p:spPr>
          <a:xfrm>
            <a:off x="349697" y="4160059"/>
            <a:ext cx="4193551" cy="584775"/>
          </a:xfrm>
          <a:prstGeom prst="rect">
            <a:avLst/>
          </a:prstGeom>
          <a:noFill/>
        </p:spPr>
        <p:txBody>
          <a:bodyPr wrap="square" lIns="0" r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a:solidFill>
                  <a:srgbClr val="FF5A5A"/>
                </a:solidFill>
                <a:latin typeface="Century Gothic" panose="020B0502020202020204" pitchFamily="34" charset="0"/>
              </a:rPr>
              <a:t>YEARS OF NI EXPERIENCE CHANGES FEELINGS OF VALUE</a:t>
            </a:r>
            <a:endParaRPr kumimoji="0" lang="en-US" sz="1600" b="0" i="0" u="none" strike="noStrike" kern="1200" cap="none" spc="0" normalizeH="0" baseline="0" noProof="0">
              <a:ln>
                <a:noFill/>
              </a:ln>
              <a:solidFill>
                <a:srgbClr val="FF5A5A"/>
              </a:solidFill>
              <a:effectLst/>
              <a:uLnTx/>
              <a:uFillTx/>
              <a:latin typeface="Century Gothic" panose="020B0502020202020204" pitchFamily="34" charset="0"/>
              <a:ea typeface="+mn-ea"/>
              <a:cs typeface="+mn-cs"/>
            </a:endParaRPr>
          </a:p>
        </p:txBody>
      </p:sp>
      <p:sp>
        <p:nvSpPr>
          <p:cNvPr id="9" name="TextBox 8">
            <a:extLst>
              <a:ext uri="{FF2B5EF4-FFF2-40B4-BE49-F238E27FC236}">
                <a16:creationId xmlns:a16="http://schemas.microsoft.com/office/drawing/2014/main" id="{8C234B45-E9FA-7841-AEA7-60E575C648A5}"/>
              </a:ext>
            </a:extLst>
          </p:cNvPr>
          <p:cNvSpPr txBox="1"/>
          <p:nvPr/>
        </p:nvSpPr>
        <p:spPr>
          <a:xfrm>
            <a:off x="336918" y="4920528"/>
            <a:ext cx="3578421" cy="997774"/>
          </a:xfrm>
          <a:prstGeom prst="rect">
            <a:avLst/>
          </a:prstGeom>
          <a:noFill/>
        </p:spPr>
        <p:txBody>
          <a:bodyPr wrap="square" lIns="0" rIns="0" rtlCol="0">
            <a:spAutoFit/>
          </a:bodyPr>
          <a:lstStyle/>
          <a:p>
            <a:pPr marL="0" marR="0" lvl="0" indent="0" algn="l" defTabSz="914400" rtl="0" eaLnBrk="1" fontAlgn="auto" latinLnBrk="0" hangingPunct="1">
              <a:lnSpc>
                <a:spcPts val="1800"/>
              </a:lnSpc>
              <a:spcBef>
                <a:spcPts val="0"/>
              </a:spcBef>
              <a:spcAft>
                <a:spcPts val="0"/>
              </a:spcAft>
              <a:buClrTx/>
              <a:buSzTx/>
              <a:buFontTx/>
              <a:buNone/>
              <a:tabLst/>
              <a:defRPr/>
            </a:pPr>
            <a:r>
              <a:rPr kumimoji="0" lang="en-US" sz="1400" b="0" i="0" u="none" strike="noStrike" kern="1200" cap="none" spc="0" normalizeH="0" baseline="0" noProof="0">
                <a:ln>
                  <a:noFill/>
                </a:ln>
                <a:solidFill>
                  <a:srgbClr val="333333"/>
                </a:solidFill>
                <a:effectLst/>
                <a:uLnTx/>
                <a:uFillTx/>
                <a:latin typeface="Century Gothic" panose="020B0502020202020204" pitchFamily="34" charset="0"/>
                <a:ea typeface="+mn-ea"/>
                <a:cs typeface="+mn-cs"/>
              </a:rPr>
              <a:t>Those who have 11+ years of experience in nursing informatics are more likely to feel valued for system design and data interpretation &amp; visualization.</a:t>
            </a:r>
          </a:p>
        </p:txBody>
      </p:sp>
      <p:graphicFrame>
        <p:nvGraphicFramePr>
          <p:cNvPr id="7" name="Chart 6">
            <a:extLst>
              <a:ext uri="{FF2B5EF4-FFF2-40B4-BE49-F238E27FC236}">
                <a16:creationId xmlns:a16="http://schemas.microsoft.com/office/drawing/2014/main" id="{6CD3DED4-7A9E-1CC6-17BF-C38587375E1E}"/>
              </a:ext>
            </a:extLst>
          </p:cNvPr>
          <p:cNvGraphicFramePr/>
          <p:nvPr>
            <p:extLst>
              <p:ext uri="{D42A27DB-BD31-4B8C-83A1-F6EECF244321}">
                <p14:modId xmlns:p14="http://schemas.microsoft.com/office/powerpoint/2010/main" val="3611734359"/>
              </p:ext>
            </p:extLst>
          </p:nvPr>
        </p:nvGraphicFramePr>
        <p:xfrm>
          <a:off x="3648201" y="1008714"/>
          <a:ext cx="8720252" cy="5608628"/>
        </p:xfrm>
        <a:graphic>
          <a:graphicData uri="http://schemas.openxmlformats.org/drawingml/2006/chart">
            <c:chart xmlns:c="http://schemas.openxmlformats.org/drawingml/2006/chart" xmlns:r="http://schemas.openxmlformats.org/officeDocument/2006/relationships" r:id="rId3"/>
          </a:graphicData>
        </a:graphic>
      </p:graphicFrame>
      <p:grpSp>
        <p:nvGrpSpPr>
          <p:cNvPr id="11" name="Group 10">
            <a:extLst>
              <a:ext uri="{FF2B5EF4-FFF2-40B4-BE49-F238E27FC236}">
                <a16:creationId xmlns:a16="http://schemas.microsoft.com/office/drawing/2014/main" id="{4DCA0783-5330-1C59-4797-4A76AEB7BDA4}"/>
              </a:ext>
            </a:extLst>
          </p:cNvPr>
          <p:cNvGrpSpPr/>
          <p:nvPr/>
        </p:nvGrpSpPr>
        <p:grpSpPr>
          <a:xfrm>
            <a:off x="9364708" y="2213143"/>
            <a:ext cx="2713283" cy="2039243"/>
            <a:chOff x="8688793" y="4860781"/>
            <a:chExt cx="3095517" cy="1736151"/>
          </a:xfrm>
        </p:grpSpPr>
        <p:sp>
          <p:nvSpPr>
            <p:cNvPr id="12" name="Rounded Rectangle 8">
              <a:extLst>
                <a:ext uri="{FF2B5EF4-FFF2-40B4-BE49-F238E27FC236}">
                  <a16:creationId xmlns:a16="http://schemas.microsoft.com/office/drawing/2014/main" id="{D627E4F6-4A2A-5C68-976E-C65509BFF9B4}"/>
                </a:ext>
              </a:extLst>
            </p:cNvPr>
            <p:cNvSpPr/>
            <p:nvPr/>
          </p:nvSpPr>
          <p:spPr>
            <a:xfrm>
              <a:off x="8688793" y="4860781"/>
              <a:ext cx="3095517" cy="1637911"/>
            </a:xfrm>
            <a:prstGeom prst="roundRect">
              <a:avLst/>
            </a:prstGeom>
            <a:solidFill>
              <a:schemeClr val="accent1">
                <a:lumMod val="20000"/>
                <a:lumOff val="80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entury Gothic" panose="020F0302020204030204"/>
                <a:ea typeface="+mn-ea"/>
                <a:cs typeface="+mn-cs"/>
              </a:endParaRPr>
            </a:p>
          </p:txBody>
        </p:sp>
        <p:sp>
          <p:nvSpPr>
            <p:cNvPr id="13" name="TextBox 12">
              <a:extLst>
                <a:ext uri="{FF2B5EF4-FFF2-40B4-BE49-F238E27FC236}">
                  <a16:creationId xmlns:a16="http://schemas.microsoft.com/office/drawing/2014/main" id="{B9CEE0E3-9F93-29DB-B52F-7E01EB71DE0C}"/>
                </a:ext>
              </a:extLst>
            </p:cNvPr>
            <p:cNvSpPr txBox="1"/>
            <p:nvPr/>
          </p:nvSpPr>
          <p:spPr>
            <a:xfrm>
              <a:off x="8785059" y="4893725"/>
              <a:ext cx="2902987" cy="1703207"/>
            </a:xfrm>
            <a:prstGeom prst="rect">
              <a:avLst/>
            </a:prstGeom>
            <a:noFill/>
            <a:ln>
              <a:noFill/>
              <a:prstDash val="sysDot"/>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a:solidFill>
                    <a:srgbClr val="7030A0"/>
                  </a:solidFill>
                  <a:latin typeface="Century Gothic" panose="020B0502020202020204" pitchFamily="34" charset="0"/>
                </a:rPr>
                <a:t>46</a:t>
              </a:r>
              <a:r>
                <a:rPr kumimoji="0" lang="en-US" sz="1400" b="1" i="0" u="none" strike="noStrike" kern="1200" cap="none" spc="0" normalizeH="0" baseline="0" noProof="0">
                  <a:ln>
                    <a:noFill/>
                  </a:ln>
                  <a:solidFill>
                    <a:srgbClr val="7030A0"/>
                  </a:solidFill>
                  <a:effectLst/>
                  <a:uLnTx/>
                  <a:uFillTx/>
                  <a:latin typeface="Century Gothic" panose="020B0502020202020204" pitchFamily="34" charset="0"/>
                  <a:ea typeface="+mn-ea"/>
                  <a:cs typeface="+mn-cs"/>
                </a:rPr>
                <a:t>% </a:t>
              </a:r>
              <a:r>
                <a:rPr kumimoji="0" lang="en-US" sz="11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amongst those who have 16+ years experience in nursing informatics vs. </a:t>
              </a:r>
              <a:r>
                <a:rPr lang="en-US" sz="1100">
                  <a:solidFill>
                    <a:srgbClr val="000000"/>
                  </a:solidFill>
                  <a:latin typeface="Century Gothic" panose="020B0502020202020204" pitchFamily="34" charset="0"/>
                </a:rPr>
                <a:t>45</a:t>
              </a:r>
              <a:r>
                <a:rPr kumimoji="0" lang="en-US" sz="11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 amongst those who have 11-15 years of nursing informatics experience vs. 35% amongst those who have 6-10 years of nursing informatics experience vs. 31% amongst those who have 5 years or less of nursing informatics experience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endParaRPr>
            </a:p>
          </p:txBody>
        </p:sp>
      </p:grpSp>
      <p:grpSp>
        <p:nvGrpSpPr>
          <p:cNvPr id="14" name="Group 13">
            <a:extLst>
              <a:ext uri="{FF2B5EF4-FFF2-40B4-BE49-F238E27FC236}">
                <a16:creationId xmlns:a16="http://schemas.microsoft.com/office/drawing/2014/main" id="{571E42A4-BC42-5386-3860-4FBFF8EC0987}"/>
              </a:ext>
            </a:extLst>
          </p:cNvPr>
          <p:cNvGrpSpPr/>
          <p:nvPr/>
        </p:nvGrpSpPr>
        <p:grpSpPr>
          <a:xfrm>
            <a:off x="9364708" y="4190550"/>
            <a:ext cx="2713283" cy="2008093"/>
            <a:chOff x="8688793" y="4860781"/>
            <a:chExt cx="3095517" cy="2698201"/>
          </a:xfrm>
        </p:grpSpPr>
        <p:sp>
          <p:nvSpPr>
            <p:cNvPr id="15" name="Rounded Rectangle 8">
              <a:extLst>
                <a:ext uri="{FF2B5EF4-FFF2-40B4-BE49-F238E27FC236}">
                  <a16:creationId xmlns:a16="http://schemas.microsoft.com/office/drawing/2014/main" id="{9045C7B2-798C-4C96-9B46-FB0C94613B8A}"/>
                </a:ext>
              </a:extLst>
            </p:cNvPr>
            <p:cNvSpPr/>
            <p:nvPr/>
          </p:nvSpPr>
          <p:spPr>
            <a:xfrm>
              <a:off x="8688793" y="4860781"/>
              <a:ext cx="3095517" cy="2698201"/>
            </a:xfrm>
            <a:prstGeom prst="roundRect">
              <a:avLst/>
            </a:prstGeom>
            <a:solidFill>
              <a:schemeClr val="accent2">
                <a:lumMod val="40000"/>
                <a:lumOff val="60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entury Gothic" panose="020F0302020204030204"/>
                <a:ea typeface="+mn-ea"/>
                <a:cs typeface="+mn-cs"/>
              </a:endParaRPr>
            </a:p>
          </p:txBody>
        </p:sp>
        <p:sp>
          <p:nvSpPr>
            <p:cNvPr id="16" name="TextBox 15">
              <a:extLst>
                <a:ext uri="{FF2B5EF4-FFF2-40B4-BE49-F238E27FC236}">
                  <a16:creationId xmlns:a16="http://schemas.microsoft.com/office/drawing/2014/main" id="{BBD3425F-BAA1-58B4-ECE4-1A89BBFC8FB2}"/>
                </a:ext>
              </a:extLst>
            </p:cNvPr>
            <p:cNvSpPr txBox="1"/>
            <p:nvPr/>
          </p:nvSpPr>
          <p:spPr>
            <a:xfrm>
              <a:off x="8785057" y="4995919"/>
              <a:ext cx="2902987" cy="2460612"/>
            </a:xfrm>
            <a:prstGeom prst="rect">
              <a:avLst/>
            </a:prstGeom>
            <a:solidFill>
              <a:schemeClr val="accent2">
                <a:lumMod val="20000"/>
                <a:lumOff val="80000"/>
              </a:schemeClr>
            </a:solidFill>
            <a:ln>
              <a:noFill/>
              <a:prstDash val="sysDot"/>
            </a:ln>
          </p:spPr>
          <p:txBody>
            <a:bodyPr wrap="square" rtlCol="0">
              <a:spAutoFit/>
            </a:bodyPr>
            <a:lstStyle/>
            <a:p>
              <a:pPr>
                <a:defRPr/>
              </a:pPr>
              <a:r>
                <a:rPr kumimoji="0" lang="en-US" sz="1400" b="1" i="0" u="none" strike="noStrike" kern="1200" cap="none" spc="0" normalizeH="0" baseline="0" noProof="0">
                  <a:ln>
                    <a:noFill/>
                  </a:ln>
                  <a:solidFill>
                    <a:srgbClr val="0070C0"/>
                  </a:solidFill>
                  <a:effectLst/>
                  <a:uLnTx/>
                  <a:uFillTx/>
                  <a:latin typeface="Century Gothic" panose="020B0502020202020204" pitchFamily="34" charset="0"/>
                  <a:ea typeface="+mn-ea"/>
                  <a:cs typeface="+mn-cs"/>
                </a:rPr>
                <a:t>37% </a:t>
              </a:r>
              <a:r>
                <a:rPr lang="en-US" sz="1100">
                  <a:solidFill>
                    <a:srgbClr val="000000"/>
                  </a:solidFill>
                  <a:latin typeface="Century Gothic" panose="020B0502020202020204" pitchFamily="34" charset="0"/>
                </a:rPr>
                <a:t>amongst</a:t>
              </a:r>
              <a:r>
                <a:rPr kumimoji="0" lang="en-US" sz="11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 those who have 16+ years experience in nursing informatics vs. 38% amongst those who have 11-15 years of nursing informatics experience vs. 27% amongst those who have 6-10 years of nursing informatics experience vs. 26% amongst those who have 5 years or less of nursing informatics experience </a:t>
              </a:r>
            </a:p>
          </p:txBody>
        </p:sp>
      </p:grpSp>
      <p:sp>
        <p:nvSpPr>
          <p:cNvPr id="2" name="TextBox 1">
            <a:extLst>
              <a:ext uri="{FF2B5EF4-FFF2-40B4-BE49-F238E27FC236}">
                <a16:creationId xmlns:a16="http://schemas.microsoft.com/office/drawing/2014/main" id="{26ABEA97-10D9-7DF9-DA99-87F2EA1D5616}"/>
              </a:ext>
            </a:extLst>
          </p:cNvPr>
          <p:cNvSpPr txBox="1"/>
          <p:nvPr/>
        </p:nvSpPr>
        <p:spPr>
          <a:xfrm>
            <a:off x="7339275" y="1200150"/>
            <a:ext cx="1600200" cy="276999"/>
          </a:xfrm>
          <a:prstGeom prst="rect">
            <a:avLst/>
          </a:prstGeom>
          <a:noFill/>
        </p:spPr>
        <p:txBody>
          <a:bodyPr wrap="square" rtlCol="0">
            <a:spAutoFit/>
          </a:bodyPr>
          <a:lstStyle/>
          <a:p>
            <a:r>
              <a:rPr lang="en-US" sz="1200"/>
              <a:t>2022 Results</a:t>
            </a:r>
          </a:p>
        </p:txBody>
      </p:sp>
    </p:spTree>
    <p:extLst>
      <p:ext uri="{BB962C8B-B14F-4D97-AF65-F5344CB8AC3E}">
        <p14:creationId xmlns:p14="http://schemas.microsoft.com/office/powerpoint/2010/main" val="223201633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a:extLst>
              <a:ext uri="{FF2B5EF4-FFF2-40B4-BE49-F238E27FC236}">
                <a16:creationId xmlns:a16="http://schemas.microsoft.com/office/drawing/2014/main" id="{721D02E9-B334-7688-CFD6-1F283B81D4BA}"/>
              </a:ext>
            </a:extLst>
          </p:cNvPr>
          <p:cNvPicPr>
            <a:picLocks noGrp="1" noChangeAspect="1"/>
          </p:cNvPicPr>
          <p:nvPr>
            <p:ph type="pic" sz="quarter" idx="13"/>
          </p:nvPr>
        </p:nvPicPr>
        <p:blipFill rotWithShape="1">
          <a:blip r:embed="rId2">
            <a:extLst>
              <a:ext uri="{28A0092B-C50C-407E-A947-70E740481C1C}">
                <a14:useLocalDpi xmlns:a14="http://schemas.microsoft.com/office/drawing/2010/main" val="0"/>
              </a:ext>
            </a:extLst>
          </a:blip>
          <a:srcRect t="683" b="16849"/>
          <a:stretch/>
        </p:blipFill>
        <p:spPr>
          <a:xfrm>
            <a:off x="4906032" y="2136085"/>
            <a:ext cx="2498351" cy="2498351"/>
          </a:xfrm>
        </p:spPr>
      </p:pic>
      <p:pic>
        <p:nvPicPr>
          <p:cNvPr id="10" name="Picture Placeholder 9">
            <a:extLst>
              <a:ext uri="{FF2B5EF4-FFF2-40B4-BE49-F238E27FC236}">
                <a16:creationId xmlns:a16="http://schemas.microsoft.com/office/drawing/2014/main" id="{B6F54719-CF8D-2C04-2B8D-8CE1CBDF5D55}"/>
              </a:ext>
            </a:extLst>
          </p:cNvPr>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t="9980" b="9980"/>
          <a:stretch/>
        </p:blipFill>
        <p:spPr>
          <a:xfrm>
            <a:off x="1130971" y="2133600"/>
            <a:ext cx="2498351" cy="2498351"/>
          </a:xfrm>
        </p:spPr>
      </p:pic>
      <p:pic>
        <p:nvPicPr>
          <p:cNvPr id="7" name="Picture Placeholder 6" descr="A close-up of a person smiling&#10;&#10;Description automatically generated">
            <a:extLst>
              <a:ext uri="{FF2B5EF4-FFF2-40B4-BE49-F238E27FC236}">
                <a16:creationId xmlns:a16="http://schemas.microsoft.com/office/drawing/2014/main" id="{10212F3D-20D1-CF3D-259B-226C9B5A5E43}"/>
              </a:ext>
            </a:extLst>
          </p:cNvPr>
          <p:cNvPicPr>
            <a:picLocks noGrp="1" noChangeAspect="1"/>
          </p:cNvPicPr>
          <p:nvPr>
            <p:ph type="pic" sz="quarter" idx="15"/>
          </p:nvPr>
        </p:nvPicPr>
        <p:blipFill rotWithShape="1">
          <a:blip r:embed="rId4">
            <a:extLst>
              <a:ext uri="{28A0092B-C50C-407E-A947-70E740481C1C}">
                <a14:useLocalDpi xmlns:a14="http://schemas.microsoft.com/office/drawing/2010/main" val="0"/>
              </a:ext>
            </a:extLst>
          </a:blip>
          <a:srcRect l="-6" t="3660" r="6" b="16340"/>
          <a:stretch/>
        </p:blipFill>
        <p:spPr>
          <a:xfrm>
            <a:off x="8805863" y="2133600"/>
            <a:ext cx="2498725" cy="2498725"/>
          </a:xfrm>
        </p:spPr>
      </p:pic>
      <p:sp>
        <p:nvSpPr>
          <p:cNvPr id="5" name="Title 4">
            <a:extLst>
              <a:ext uri="{FF2B5EF4-FFF2-40B4-BE49-F238E27FC236}">
                <a16:creationId xmlns:a16="http://schemas.microsoft.com/office/drawing/2014/main" id="{3181A135-95AF-460D-C8C2-583AB54FDE1D}"/>
              </a:ext>
            </a:extLst>
          </p:cNvPr>
          <p:cNvSpPr>
            <a:spLocks noGrp="1"/>
          </p:cNvSpPr>
          <p:nvPr>
            <p:ph type="title"/>
          </p:nvPr>
        </p:nvSpPr>
        <p:spPr>
          <a:xfrm>
            <a:off x="852587" y="773705"/>
            <a:ext cx="9833429" cy="1028700"/>
          </a:xfrm>
        </p:spPr>
        <p:txBody>
          <a:bodyPr/>
          <a:lstStyle/>
          <a:p>
            <a:r>
              <a:rPr lang="en-US"/>
              <a:t>Meet the Speakers</a:t>
            </a:r>
          </a:p>
        </p:txBody>
      </p:sp>
      <p:sp>
        <p:nvSpPr>
          <p:cNvPr id="12" name="TextBox 11">
            <a:extLst>
              <a:ext uri="{FF2B5EF4-FFF2-40B4-BE49-F238E27FC236}">
                <a16:creationId xmlns:a16="http://schemas.microsoft.com/office/drawing/2014/main" id="{5785EE7B-580B-1E26-DAA1-5C5C2421E911}"/>
              </a:ext>
            </a:extLst>
          </p:cNvPr>
          <p:cNvSpPr txBox="1"/>
          <p:nvPr/>
        </p:nvSpPr>
        <p:spPr>
          <a:xfrm>
            <a:off x="4561828" y="4763169"/>
            <a:ext cx="3203689" cy="663130"/>
          </a:xfrm>
          <a:prstGeom prst="rect">
            <a:avLst/>
          </a:prstGeom>
          <a:noFill/>
        </p:spPr>
        <p:txBody>
          <a:bodyPr wrap="square">
            <a:spAutoFit/>
          </a:bodyPr>
          <a:lstStyle/>
          <a:p>
            <a:pPr marL="0" marR="0" indent="0" algn="ctr">
              <a:lnSpc>
                <a:spcPct val="107000"/>
              </a:lnSpc>
              <a:spcBef>
                <a:spcPts val="0"/>
              </a:spcBef>
              <a:spcAft>
                <a:spcPts val="800"/>
              </a:spcAft>
              <a:buNone/>
            </a:pPr>
            <a:r>
              <a:rPr lang="en-US" b="1">
                <a:solidFill>
                  <a:schemeClr val="accent1"/>
                </a:solidFill>
                <a:effectLst/>
                <a:latin typeface="+mj-lt"/>
                <a:ea typeface="Calibri" panose="020F0502020204030204" pitchFamily="34" charset="0"/>
                <a:cs typeface="Calibri" panose="020F0502020204030204" pitchFamily="34" charset="0"/>
              </a:rPr>
              <a:t>Whende M. Carroll, MSN, RN-BC, FHIMSS​</a:t>
            </a:r>
          </a:p>
        </p:txBody>
      </p:sp>
      <p:sp>
        <p:nvSpPr>
          <p:cNvPr id="14" name="TextBox 13">
            <a:extLst>
              <a:ext uri="{FF2B5EF4-FFF2-40B4-BE49-F238E27FC236}">
                <a16:creationId xmlns:a16="http://schemas.microsoft.com/office/drawing/2014/main" id="{C141D6C8-781C-D5D2-B484-8BDEE69D32F0}"/>
              </a:ext>
            </a:extLst>
          </p:cNvPr>
          <p:cNvSpPr txBox="1"/>
          <p:nvPr/>
        </p:nvSpPr>
        <p:spPr>
          <a:xfrm>
            <a:off x="4286974" y="5363873"/>
            <a:ext cx="3753395" cy="663323"/>
          </a:xfrm>
          <a:prstGeom prst="rect">
            <a:avLst/>
          </a:prstGeom>
          <a:noFill/>
        </p:spPr>
        <p:txBody>
          <a:bodyPr wrap="square">
            <a:spAutoFit/>
          </a:bodyPr>
          <a:lstStyle/>
          <a:p>
            <a:pPr marL="0" marR="0" indent="0" algn="ctr">
              <a:lnSpc>
                <a:spcPct val="107000"/>
              </a:lnSpc>
              <a:spcBef>
                <a:spcPts val="0"/>
              </a:spcBef>
              <a:spcAft>
                <a:spcPts val="800"/>
              </a:spcAft>
              <a:buNone/>
            </a:pPr>
            <a:r>
              <a:rPr lang="en-US" sz="1800" i="1">
                <a:solidFill>
                  <a:schemeClr val="bg2"/>
                </a:solidFill>
                <a:effectLst/>
                <a:latin typeface="+mj-lt"/>
                <a:ea typeface="Calibri" panose="020F0502020204030204" pitchFamily="34" charset="0"/>
                <a:cs typeface="Calibri" panose="020F0502020204030204" pitchFamily="34" charset="0"/>
              </a:rPr>
              <a:t>Clinical Informatics Advisor, HIMSS​</a:t>
            </a:r>
          </a:p>
        </p:txBody>
      </p:sp>
      <p:sp>
        <p:nvSpPr>
          <p:cNvPr id="15" name="TextBox 14">
            <a:extLst>
              <a:ext uri="{FF2B5EF4-FFF2-40B4-BE49-F238E27FC236}">
                <a16:creationId xmlns:a16="http://schemas.microsoft.com/office/drawing/2014/main" id="{7CA50E51-9298-381C-A0FA-27418CF91435}"/>
              </a:ext>
            </a:extLst>
          </p:cNvPr>
          <p:cNvSpPr txBox="1"/>
          <p:nvPr/>
        </p:nvSpPr>
        <p:spPr>
          <a:xfrm>
            <a:off x="905734" y="4759448"/>
            <a:ext cx="3245899" cy="661335"/>
          </a:xfrm>
          <a:prstGeom prst="rect">
            <a:avLst/>
          </a:prstGeom>
          <a:noFill/>
        </p:spPr>
        <p:txBody>
          <a:bodyPr wrap="square" lIns="91440" tIns="45720" rIns="91440" bIns="45720" anchor="t">
            <a:spAutoFit/>
          </a:bodyPr>
          <a:lstStyle/>
          <a:p>
            <a:pPr algn="ctr">
              <a:lnSpc>
                <a:spcPct val="107000"/>
              </a:lnSpc>
              <a:spcAft>
                <a:spcPts val="800"/>
              </a:spcAft>
            </a:pPr>
            <a:r>
              <a:rPr lang="en-US" b="1">
                <a:solidFill>
                  <a:schemeClr val="accent1"/>
                </a:solidFill>
                <a:effectLst/>
                <a:latin typeface="+mj-lt"/>
                <a:ea typeface="Calibri" panose="020F0502020204030204" pitchFamily="34" charset="0"/>
                <a:cs typeface="Calibri"/>
              </a:rPr>
              <a:t>Chad B</a:t>
            </a:r>
            <a:r>
              <a:rPr lang="en-US" b="1">
                <a:solidFill>
                  <a:schemeClr val="accent1"/>
                </a:solidFill>
                <a:latin typeface="+mj-lt"/>
                <a:ea typeface="Calibri" panose="020F0502020204030204" pitchFamily="34" charset="0"/>
                <a:cs typeface="Calibri"/>
              </a:rPr>
              <a:t>.</a:t>
            </a:r>
            <a:r>
              <a:rPr lang="en-US" b="1">
                <a:solidFill>
                  <a:schemeClr val="accent1"/>
                </a:solidFill>
                <a:effectLst/>
                <a:latin typeface="+mj-lt"/>
                <a:ea typeface="Calibri" panose="020F0502020204030204" pitchFamily="34" charset="0"/>
                <a:cs typeface="Calibri"/>
              </a:rPr>
              <a:t> Carroll, DNP,</a:t>
            </a:r>
            <a:r>
              <a:rPr lang="en-US" b="1">
                <a:solidFill>
                  <a:schemeClr val="accent1"/>
                </a:solidFill>
                <a:latin typeface="+mj-lt"/>
                <a:ea typeface="Calibri" panose="020F0502020204030204" pitchFamily="34" charset="0"/>
                <a:cs typeface="Calibri"/>
              </a:rPr>
              <a:t> MS,</a:t>
            </a:r>
            <a:r>
              <a:rPr lang="en-US" b="1">
                <a:solidFill>
                  <a:schemeClr val="accent1"/>
                </a:solidFill>
                <a:effectLst/>
                <a:latin typeface="+mj-lt"/>
                <a:ea typeface="Calibri" panose="020F0502020204030204" pitchFamily="34" charset="0"/>
                <a:cs typeface="Calibri"/>
              </a:rPr>
              <a:t> RN-BC</a:t>
            </a:r>
            <a:endParaRPr lang="sv-SE" b="1">
              <a:solidFill>
                <a:schemeClr val="accent1"/>
              </a:solidFill>
              <a:effectLst/>
              <a:latin typeface="+mj-lt"/>
              <a:ea typeface="Calibri" panose="020F0502020204030204" pitchFamily="34" charset="0"/>
              <a:cs typeface="Calibri"/>
            </a:endParaRPr>
          </a:p>
        </p:txBody>
      </p:sp>
      <p:sp>
        <p:nvSpPr>
          <p:cNvPr id="16" name="TextBox 15">
            <a:extLst>
              <a:ext uri="{FF2B5EF4-FFF2-40B4-BE49-F238E27FC236}">
                <a16:creationId xmlns:a16="http://schemas.microsoft.com/office/drawing/2014/main" id="{467F7B69-CBCC-614D-525B-A1BBA35F2E2B}"/>
              </a:ext>
            </a:extLst>
          </p:cNvPr>
          <p:cNvSpPr txBox="1"/>
          <p:nvPr/>
        </p:nvSpPr>
        <p:spPr>
          <a:xfrm>
            <a:off x="812670" y="5380644"/>
            <a:ext cx="3753395" cy="646331"/>
          </a:xfrm>
          <a:prstGeom prst="rect">
            <a:avLst/>
          </a:prstGeom>
          <a:noFill/>
        </p:spPr>
        <p:txBody>
          <a:bodyPr wrap="square">
            <a:spAutoFit/>
          </a:bodyPr>
          <a:lstStyle/>
          <a:p>
            <a:pPr algn="ctr"/>
            <a:r>
              <a:rPr lang="en-US" sz="1800" i="1">
                <a:solidFill>
                  <a:schemeClr val="bg2"/>
                </a:solidFill>
                <a:effectLst/>
                <a:latin typeface="+mj-lt"/>
                <a:ea typeface="Calibri" panose="020F0502020204030204" pitchFamily="34" charset="0"/>
                <a:cs typeface="Calibri" panose="020F0502020204030204" pitchFamily="34" charset="0"/>
              </a:rPr>
              <a:t>Health Informaticist</a:t>
            </a:r>
          </a:p>
          <a:p>
            <a:pPr algn="ctr"/>
            <a:r>
              <a:rPr lang="en-US" sz="1800" i="1">
                <a:solidFill>
                  <a:schemeClr val="bg2"/>
                </a:solidFill>
                <a:effectLst/>
                <a:latin typeface="+mj-lt"/>
                <a:ea typeface="Calibri" panose="020F0502020204030204" pitchFamily="34" charset="0"/>
                <a:cs typeface="Calibri" panose="020F0502020204030204" pitchFamily="34" charset="0"/>
              </a:rPr>
              <a:t>Northwestern Medicine</a:t>
            </a:r>
          </a:p>
        </p:txBody>
      </p:sp>
      <p:sp>
        <p:nvSpPr>
          <p:cNvPr id="2" name="TextBox 1">
            <a:extLst>
              <a:ext uri="{FF2B5EF4-FFF2-40B4-BE49-F238E27FC236}">
                <a16:creationId xmlns:a16="http://schemas.microsoft.com/office/drawing/2014/main" id="{93861842-655A-9E1D-4D38-BE3800F2C09D}"/>
              </a:ext>
            </a:extLst>
          </p:cNvPr>
          <p:cNvSpPr txBox="1"/>
          <p:nvPr/>
        </p:nvSpPr>
        <p:spPr>
          <a:xfrm>
            <a:off x="8120037" y="4760727"/>
            <a:ext cx="4071963" cy="763927"/>
          </a:xfrm>
          <a:prstGeom prst="rect">
            <a:avLst/>
          </a:prstGeom>
          <a:noFill/>
        </p:spPr>
        <p:txBody>
          <a:bodyPr wrap="square">
            <a:spAutoFit/>
          </a:bodyPr>
          <a:lstStyle/>
          <a:p>
            <a:pPr marL="0" marR="0" indent="0" algn="ctr">
              <a:lnSpc>
                <a:spcPct val="107000"/>
              </a:lnSpc>
              <a:spcBef>
                <a:spcPts val="0"/>
              </a:spcBef>
              <a:spcAft>
                <a:spcPts val="800"/>
              </a:spcAft>
              <a:buNone/>
            </a:pPr>
            <a:r>
              <a:rPr lang="sv-SE" b="1">
                <a:solidFill>
                  <a:schemeClr val="accent1"/>
                </a:solidFill>
                <a:effectLst/>
                <a:latin typeface="+mj-lt"/>
                <a:ea typeface="Calibri" panose="020F0502020204030204" pitchFamily="34" charset="0"/>
                <a:cs typeface="Calibri" panose="020F0502020204030204" pitchFamily="34" charset="0"/>
              </a:rPr>
              <a:t>Nelita Iuppa, DNP, MS, BSN, RN-BC,</a:t>
            </a:r>
          </a:p>
          <a:p>
            <a:pPr marL="0" marR="0" indent="0" algn="ctr">
              <a:lnSpc>
                <a:spcPct val="107000"/>
              </a:lnSpc>
              <a:spcBef>
                <a:spcPts val="0"/>
              </a:spcBef>
              <a:spcAft>
                <a:spcPts val="800"/>
              </a:spcAft>
              <a:buNone/>
            </a:pPr>
            <a:r>
              <a:rPr lang="sv-SE" b="1">
                <a:solidFill>
                  <a:schemeClr val="accent1"/>
                </a:solidFill>
                <a:effectLst/>
                <a:latin typeface="+mj-lt"/>
                <a:ea typeface="Calibri" panose="020F0502020204030204" pitchFamily="34" charset="0"/>
                <a:cs typeface="Calibri" panose="020F0502020204030204" pitchFamily="34" charset="0"/>
              </a:rPr>
              <a:t>NEA-BC, FHIMSS</a:t>
            </a:r>
          </a:p>
        </p:txBody>
      </p:sp>
      <p:sp>
        <p:nvSpPr>
          <p:cNvPr id="3" name="TextBox 2">
            <a:extLst>
              <a:ext uri="{FF2B5EF4-FFF2-40B4-BE49-F238E27FC236}">
                <a16:creationId xmlns:a16="http://schemas.microsoft.com/office/drawing/2014/main" id="{D2986AC8-276B-E07E-0350-04D978CA6099}"/>
              </a:ext>
            </a:extLst>
          </p:cNvPr>
          <p:cNvSpPr txBox="1"/>
          <p:nvPr/>
        </p:nvSpPr>
        <p:spPr>
          <a:xfrm>
            <a:off x="8178684" y="5524654"/>
            <a:ext cx="3753395" cy="725263"/>
          </a:xfrm>
          <a:prstGeom prst="rect">
            <a:avLst/>
          </a:prstGeom>
          <a:noFill/>
        </p:spPr>
        <p:txBody>
          <a:bodyPr wrap="square">
            <a:spAutoFit/>
          </a:bodyPr>
          <a:lstStyle/>
          <a:p>
            <a:pPr algn="ctr">
              <a:lnSpc>
                <a:spcPct val="120000"/>
              </a:lnSpc>
            </a:pPr>
            <a:r>
              <a:rPr lang="en-US" sz="1800" i="1">
                <a:solidFill>
                  <a:schemeClr val="tx1">
                    <a:alpha val="70000"/>
                  </a:schemeClr>
                </a:solidFill>
                <a:latin typeface="Century Gothic"/>
              </a:rPr>
              <a:t>Associate Chief Nursing Officer</a:t>
            </a:r>
            <a:r>
              <a:rPr lang="en-US" i="1">
                <a:solidFill>
                  <a:schemeClr val="tx1">
                    <a:alpha val="70000"/>
                  </a:schemeClr>
                </a:solidFill>
                <a:latin typeface="Century Gothic" panose="020B0502020202020204" pitchFamily="34" charset="0"/>
              </a:rPr>
              <a:t>, Cleveland Clinic</a:t>
            </a:r>
            <a:endParaRPr lang="en-US" sz="1800" i="1">
              <a:solidFill>
                <a:schemeClr val="tx1">
                  <a:alpha val="70000"/>
                </a:schemeClr>
              </a:solidFill>
              <a:latin typeface="Century Gothic"/>
            </a:endParaRPr>
          </a:p>
        </p:txBody>
      </p:sp>
    </p:spTree>
    <p:extLst>
      <p:ext uri="{BB962C8B-B14F-4D97-AF65-F5344CB8AC3E}">
        <p14:creationId xmlns:p14="http://schemas.microsoft.com/office/powerpoint/2010/main" val="82971521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A885D5A-CA72-904D-A32A-49CE37FE4063}"/>
              </a:ext>
            </a:extLst>
          </p:cNvPr>
          <p:cNvSpPr>
            <a:spLocks noGrp="1"/>
          </p:cNvSpPr>
          <p:nvPr>
            <p:ph type="title"/>
          </p:nvPr>
        </p:nvSpPr>
        <p:spPr>
          <a:xfrm>
            <a:off x="833433" y="2008616"/>
            <a:ext cx="4187371" cy="2390677"/>
          </a:xfrm>
        </p:spPr>
        <p:txBody>
          <a:bodyPr/>
          <a:lstStyle/>
          <a:p>
            <a:r>
              <a:rPr lang="en-US"/>
              <a:t>U.S. Salary        by Region </a:t>
            </a:r>
          </a:p>
        </p:txBody>
      </p:sp>
      <p:sp>
        <p:nvSpPr>
          <p:cNvPr id="3" name="Slide Number Placeholder 2"/>
          <p:cNvSpPr>
            <a:spLocks noGrp="1"/>
          </p:cNvSpPr>
          <p:nvPr>
            <p:ph type="sldNum" sz="quarter"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D8D877B3-D348-4611-9BDB-C5374591D951}" type="slidenum">
              <a:rPr kumimoji="0" lang="en-US" sz="803" b="0" i="0" u="none" strike="noStrike" kern="1200" cap="none" spc="0" normalizeH="0" baseline="0" noProof="0" smtClean="0">
                <a:ln>
                  <a:noFill/>
                </a:ln>
                <a:solidFill>
                  <a:srgbClr val="FFFFFF"/>
                </a:solidFill>
                <a:effectLst/>
                <a:uLnTx/>
                <a:uFillTx/>
                <a:latin typeface="Century Gothic" panose="020B0502020202020204" pitchFamily="34" charset="0"/>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70</a:t>
            </a:fld>
            <a:endParaRPr kumimoji="0" lang="en-US" sz="803" b="0" i="0" u="none" strike="noStrike" kern="1200" cap="none" spc="0" normalizeH="0" baseline="0" noProof="0">
              <a:ln>
                <a:noFill/>
              </a:ln>
              <a:solidFill>
                <a:srgbClr val="FFFFFF"/>
              </a:solidFill>
              <a:effectLst/>
              <a:uLnTx/>
              <a:uFillTx/>
              <a:latin typeface="Century Gothic" panose="020B0502020202020204" pitchFamily="34" charset="0"/>
              <a:cs typeface="Arial" panose="020B0604020202020204" pitchFamily="34" charset="0"/>
            </a:endParaRPr>
          </a:p>
        </p:txBody>
      </p:sp>
      <p:graphicFrame>
        <p:nvGraphicFramePr>
          <p:cNvPr id="6" name="Chart 5"/>
          <p:cNvGraphicFramePr/>
          <p:nvPr>
            <p:extLst>
              <p:ext uri="{D42A27DB-BD31-4B8C-83A1-F6EECF244321}">
                <p14:modId xmlns:p14="http://schemas.microsoft.com/office/powerpoint/2010/main" val="2202593244"/>
              </p:ext>
            </p:extLst>
          </p:nvPr>
        </p:nvGraphicFramePr>
        <p:xfrm>
          <a:off x="4430170" y="875416"/>
          <a:ext cx="7444082" cy="5982584"/>
        </p:xfrm>
        <a:graphic>
          <a:graphicData uri="http://schemas.openxmlformats.org/drawingml/2006/chart">
            <c:chart xmlns:c="http://schemas.openxmlformats.org/drawingml/2006/chart" xmlns:r="http://schemas.openxmlformats.org/officeDocument/2006/relationships" r:id="rId4"/>
          </a:graphicData>
        </a:graphic>
      </p:graphicFrame>
      <p:sp>
        <p:nvSpPr>
          <p:cNvPr id="8" name="TextBox 7">
            <a:extLst>
              <a:ext uri="{FF2B5EF4-FFF2-40B4-BE49-F238E27FC236}">
                <a16:creationId xmlns:a16="http://schemas.microsoft.com/office/drawing/2014/main" id="{D0E680F2-41A1-BB4C-83A7-6C0348CF2227}"/>
              </a:ext>
            </a:extLst>
          </p:cNvPr>
          <p:cNvSpPr txBox="1"/>
          <p:nvPr/>
        </p:nvSpPr>
        <p:spPr>
          <a:xfrm>
            <a:off x="833433" y="4060739"/>
            <a:ext cx="2895023" cy="338554"/>
          </a:xfrm>
          <a:prstGeom prst="rect">
            <a:avLst/>
          </a:prstGeom>
          <a:noFill/>
        </p:spPr>
        <p:txBody>
          <a:bodyPr wrap="none" lIns="0" r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FF5A5A"/>
                </a:solidFill>
                <a:effectLst/>
                <a:uLnTx/>
                <a:uFillTx/>
                <a:latin typeface="Century Gothic" panose="020B0502020202020204" pitchFamily="34" charset="0"/>
                <a:ea typeface="+mn-ea"/>
                <a:cs typeface="+mn-cs"/>
              </a:rPr>
              <a:t>SALARIES </a:t>
            </a:r>
            <a:r>
              <a:rPr lang="en-US" sz="1600">
                <a:solidFill>
                  <a:srgbClr val="FF5A5A"/>
                </a:solidFill>
                <a:latin typeface="Century Gothic" panose="020B0502020202020204" pitchFamily="34" charset="0"/>
              </a:rPr>
              <a:t>VARY BY LOCATION</a:t>
            </a:r>
            <a:endParaRPr kumimoji="0" lang="en-US" sz="1600" b="0" i="0" u="none" strike="noStrike" kern="1200" cap="none" spc="0" normalizeH="0" baseline="0" noProof="0">
              <a:ln>
                <a:noFill/>
              </a:ln>
              <a:solidFill>
                <a:srgbClr val="FF5A5A"/>
              </a:solidFill>
              <a:effectLst/>
              <a:uLnTx/>
              <a:uFillTx/>
              <a:latin typeface="Century Gothic" panose="020B0502020202020204" pitchFamily="34" charset="0"/>
              <a:ea typeface="+mn-ea"/>
              <a:cs typeface="+mn-cs"/>
            </a:endParaRPr>
          </a:p>
        </p:txBody>
      </p:sp>
      <p:sp>
        <p:nvSpPr>
          <p:cNvPr id="9" name="TextBox 8">
            <a:extLst>
              <a:ext uri="{FF2B5EF4-FFF2-40B4-BE49-F238E27FC236}">
                <a16:creationId xmlns:a16="http://schemas.microsoft.com/office/drawing/2014/main" id="{8C234B45-E9FA-7841-AEA7-60E575C648A5}"/>
              </a:ext>
            </a:extLst>
          </p:cNvPr>
          <p:cNvSpPr txBox="1"/>
          <p:nvPr/>
        </p:nvSpPr>
        <p:spPr>
          <a:xfrm>
            <a:off x="833433" y="4525019"/>
            <a:ext cx="3180273" cy="1459438"/>
          </a:xfrm>
          <a:prstGeom prst="rect">
            <a:avLst/>
          </a:prstGeom>
          <a:noFill/>
        </p:spPr>
        <p:txBody>
          <a:bodyPr wrap="square" lIns="0" rIns="0" rtlCol="0">
            <a:spAutoFit/>
          </a:bodyPr>
          <a:lstStyle/>
          <a:p>
            <a:pPr marL="0" marR="0" lvl="0" indent="0" algn="l" defTabSz="914400" rtl="0" eaLnBrk="1" fontAlgn="auto" latinLnBrk="0" hangingPunct="1">
              <a:lnSpc>
                <a:spcPts val="1800"/>
              </a:lnSpc>
              <a:spcBef>
                <a:spcPts val="0"/>
              </a:spcBef>
              <a:spcAft>
                <a:spcPts val="0"/>
              </a:spcAft>
              <a:buClrTx/>
              <a:buSzTx/>
              <a:buFontTx/>
              <a:buNone/>
              <a:tabLst/>
              <a:defRPr/>
            </a:pPr>
            <a:r>
              <a:rPr kumimoji="0" lang="en-US" sz="1400" b="0" i="0" u="none" strike="noStrike" kern="1200" cap="none" spc="0" normalizeH="0" baseline="0" noProof="0">
                <a:ln>
                  <a:noFill/>
                </a:ln>
                <a:solidFill>
                  <a:srgbClr val="333333"/>
                </a:solidFill>
                <a:effectLst/>
                <a:uLnTx/>
                <a:uFillTx/>
                <a:latin typeface="Century Gothic" panose="020B0502020202020204" pitchFamily="34" charset="0"/>
                <a:ea typeface="+mn-ea"/>
                <a:cs typeface="+mn-cs"/>
              </a:rPr>
              <a:t>In 2022, </a:t>
            </a:r>
            <a:r>
              <a:rPr lang="en-US" sz="1400">
                <a:solidFill>
                  <a:srgbClr val="333333"/>
                </a:solidFill>
                <a:latin typeface="Century Gothic" panose="020B0502020202020204" pitchFamily="34" charset="0"/>
              </a:rPr>
              <a:t>41</a:t>
            </a:r>
            <a:r>
              <a:rPr kumimoji="0" lang="en-US" sz="1400" b="0" i="0" u="none" strike="noStrike" kern="1200" cap="none" spc="0" normalizeH="0" baseline="0" noProof="0">
                <a:ln>
                  <a:noFill/>
                </a:ln>
                <a:solidFill>
                  <a:srgbClr val="333333"/>
                </a:solidFill>
                <a:effectLst/>
                <a:uLnTx/>
                <a:uFillTx/>
                <a:latin typeface="Century Gothic" panose="020B0502020202020204" pitchFamily="34" charset="0"/>
                <a:ea typeface="+mn-ea"/>
                <a:cs typeface="+mn-cs"/>
              </a:rPr>
              <a:t>% of nurse informaticists, who live in the West region, report a salary greater than $125,000.  This percentage decreases by location:  Northeast 37%, South 35% &amp; Midwest at only 23%.</a:t>
            </a:r>
          </a:p>
        </p:txBody>
      </p:sp>
      <p:sp>
        <p:nvSpPr>
          <p:cNvPr id="4" name="TextBox 3">
            <a:extLst>
              <a:ext uri="{FF2B5EF4-FFF2-40B4-BE49-F238E27FC236}">
                <a16:creationId xmlns:a16="http://schemas.microsoft.com/office/drawing/2014/main" id="{32D89798-93E8-8D08-B291-EDD9FC66806E}"/>
              </a:ext>
            </a:extLst>
          </p:cNvPr>
          <p:cNvSpPr txBox="1"/>
          <p:nvPr/>
        </p:nvSpPr>
        <p:spPr>
          <a:xfrm>
            <a:off x="7558060" y="6243413"/>
            <a:ext cx="2437755" cy="288220"/>
          </a:xfrm>
          <a:prstGeom prst="rect">
            <a:avLst/>
          </a:prstGeom>
          <a:noFill/>
        </p:spPr>
        <p:txBody>
          <a:bodyPr wrap="square" lIns="0" rIns="0" rtlCol="0">
            <a:spAutoFit/>
          </a:bodyPr>
          <a:lstStyle/>
          <a:p>
            <a:pPr marL="0" marR="0" lvl="0" indent="0" algn="l" defTabSz="914400" rtl="0" eaLnBrk="1" fontAlgn="auto" latinLnBrk="0" hangingPunct="1">
              <a:lnSpc>
                <a:spcPts val="1800"/>
              </a:lnSpc>
              <a:spcBef>
                <a:spcPts val="0"/>
              </a:spcBef>
              <a:spcAft>
                <a:spcPts val="0"/>
              </a:spcAft>
              <a:buClrTx/>
              <a:buSzTx/>
              <a:buFontTx/>
              <a:buNone/>
              <a:tabLst/>
              <a:defRPr/>
            </a:pPr>
            <a:r>
              <a:rPr kumimoji="0" lang="en-US" sz="800" b="0" i="0" u="none" strike="noStrike" kern="1200" cap="none" spc="0" normalizeH="0" baseline="0" noProof="0">
                <a:ln>
                  <a:noFill/>
                </a:ln>
                <a:solidFill>
                  <a:srgbClr val="333333"/>
                </a:solidFill>
                <a:effectLst/>
                <a:uLnTx/>
                <a:uFillTx/>
                <a:latin typeface="Century Gothic" panose="020B0502020202020204" pitchFamily="34" charset="0"/>
                <a:ea typeface="+mn-ea"/>
                <a:cs typeface="+mn-cs"/>
              </a:rPr>
              <a:t>‘Prefer not to answer’ 1%-4%, not shown</a:t>
            </a:r>
          </a:p>
        </p:txBody>
      </p:sp>
    </p:spTree>
    <p:extLst>
      <p:ext uri="{BB962C8B-B14F-4D97-AF65-F5344CB8AC3E}">
        <p14:creationId xmlns:p14="http://schemas.microsoft.com/office/powerpoint/2010/main" val="718649287"/>
      </p:ext>
    </p:extLst>
  </p:cSld>
  <p:clrMapOvr>
    <a:masterClrMapping/>
  </p:clrMapOvr>
  <p:extLst>
    <p:ext uri="{6950BFC3-D8DA-4A85-94F7-54DA5524770B}">
      <p188:commentRel xmlns:p188="http://schemas.microsoft.com/office/powerpoint/2018/8/main" r:id="rId3"/>
    </p:ext>
  </p:extLs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A885D5A-CA72-904D-A32A-49CE37FE4063}"/>
              </a:ext>
            </a:extLst>
          </p:cNvPr>
          <p:cNvSpPr>
            <a:spLocks noGrp="1"/>
          </p:cNvSpPr>
          <p:nvPr>
            <p:ph type="title"/>
          </p:nvPr>
        </p:nvSpPr>
        <p:spPr>
          <a:xfrm>
            <a:off x="618658" y="1647393"/>
            <a:ext cx="4119952" cy="2390677"/>
          </a:xfrm>
        </p:spPr>
        <p:txBody>
          <a:bodyPr/>
          <a:lstStyle/>
          <a:p>
            <a:r>
              <a:rPr lang="en-US"/>
              <a:t>Nursing Informatics Valued For…</a:t>
            </a:r>
          </a:p>
        </p:txBody>
      </p:sp>
      <p:sp>
        <p:nvSpPr>
          <p:cNvPr id="3" name="Slide Number Placeholder 2"/>
          <p:cNvSpPr>
            <a:spLocks noGrp="1"/>
          </p:cNvSpPr>
          <p:nvPr>
            <p:ph type="sldNum" sz="quarter"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D8D877B3-D348-4611-9BDB-C5374591D951}" type="slidenum">
              <a:rPr kumimoji="0" lang="en-US" sz="803" b="0" i="0" u="none" strike="noStrike" kern="1200" cap="none" spc="0" normalizeH="0" baseline="0" noProof="0" smtClean="0">
                <a:ln>
                  <a:noFill/>
                </a:ln>
                <a:solidFill>
                  <a:srgbClr val="FFFFFF"/>
                </a:solidFill>
                <a:effectLst/>
                <a:uLnTx/>
                <a:uFillTx/>
                <a:latin typeface="Century Gothic" panose="020B0502020202020204" pitchFamily="34" charset="0"/>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71</a:t>
            </a:fld>
            <a:endParaRPr kumimoji="0" lang="en-US" sz="803" b="0" i="0" u="none" strike="noStrike" kern="1200" cap="none" spc="0" normalizeH="0" baseline="0" noProof="0">
              <a:ln>
                <a:noFill/>
              </a:ln>
              <a:solidFill>
                <a:srgbClr val="FFFFFF"/>
              </a:solidFill>
              <a:effectLst/>
              <a:uLnTx/>
              <a:uFillTx/>
              <a:latin typeface="Century Gothic" panose="020B0502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D0E680F2-41A1-BB4C-83A7-6C0348CF2227}"/>
              </a:ext>
            </a:extLst>
          </p:cNvPr>
          <p:cNvSpPr txBox="1"/>
          <p:nvPr/>
        </p:nvSpPr>
        <p:spPr>
          <a:xfrm>
            <a:off x="631910" y="3795083"/>
            <a:ext cx="3715972" cy="830997"/>
          </a:xfrm>
          <a:prstGeom prst="rect">
            <a:avLst/>
          </a:prstGeom>
          <a:noFill/>
        </p:spPr>
        <p:txBody>
          <a:bodyPr wrap="square" lIns="0" r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FF5A5A"/>
                </a:solidFill>
                <a:effectLst/>
                <a:uLnTx/>
                <a:uFillTx/>
                <a:latin typeface="Century Gothic" panose="020B0502020202020204" pitchFamily="34" charset="0"/>
                <a:ea typeface="+mn-ea"/>
                <a:cs typeface="+mn-cs"/>
              </a:rPr>
              <a:t>THOSE WORKING IN A HEALTH SYSTEM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FF5A5A"/>
                </a:solidFill>
                <a:effectLst/>
                <a:uLnTx/>
                <a:uFillTx/>
                <a:latin typeface="Century Gothic" panose="020B0502020202020204" pitchFamily="34" charset="0"/>
                <a:ea typeface="+mn-ea"/>
                <a:cs typeface="+mn-cs"/>
              </a:rPr>
              <a:t>FEEL MORE VALUED FOR CHANGE CONTROL</a:t>
            </a:r>
          </a:p>
        </p:txBody>
      </p:sp>
      <p:sp>
        <p:nvSpPr>
          <p:cNvPr id="9" name="TextBox 8">
            <a:extLst>
              <a:ext uri="{FF2B5EF4-FFF2-40B4-BE49-F238E27FC236}">
                <a16:creationId xmlns:a16="http://schemas.microsoft.com/office/drawing/2014/main" id="{8C234B45-E9FA-7841-AEA7-60E575C648A5}"/>
              </a:ext>
            </a:extLst>
          </p:cNvPr>
          <p:cNvSpPr txBox="1"/>
          <p:nvPr/>
        </p:nvSpPr>
        <p:spPr>
          <a:xfrm>
            <a:off x="618658" y="4737916"/>
            <a:ext cx="3321526" cy="1228606"/>
          </a:xfrm>
          <a:prstGeom prst="rect">
            <a:avLst/>
          </a:prstGeom>
          <a:noFill/>
        </p:spPr>
        <p:txBody>
          <a:bodyPr wrap="square" lIns="0" rIns="0" rtlCol="0">
            <a:spAutoFit/>
          </a:bodyPr>
          <a:lstStyle/>
          <a:p>
            <a:pPr marL="0" marR="0" lvl="0" indent="0" algn="l" defTabSz="914400" rtl="0" eaLnBrk="1" fontAlgn="auto" latinLnBrk="0" hangingPunct="1">
              <a:lnSpc>
                <a:spcPts val="1800"/>
              </a:lnSpc>
              <a:spcBef>
                <a:spcPts val="0"/>
              </a:spcBef>
              <a:spcAft>
                <a:spcPts val="0"/>
              </a:spcAft>
              <a:buClrTx/>
              <a:buSzTx/>
              <a:buFontTx/>
              <a:buNone/>
              <a:tabLst/>
              <a:defRPr/>
            </a:pPr>
            <a:r>
              <a:rPr kumimoji="0" lang="en-US" sz="1400" b="0" i="0" u="none" strike="noStrike" kern="1200" cap="none" spc="0" normalizeH="0" baseline="0" noProof="0">
                <a:ln>
                  <a:noFill/>
                </a:ln>
                <a:solidFill>
                  <a:srgbClr val="333333"/>
                </a:solidFill>
                <a:effectLst/>
                <a:uLnTx/>
                <a:uFillTx/>
                <a:latin typeface="Century Gothic" panose="020B0502020202020204" pitchFamily="34" charset="0"/>
                <a:ea typeface="+mn-ea"/>
                <a:cs typeface="+mn-cs"/>
              </a:rPr>
              <a:t>Those who work in a health system are significantly more likely to feel valued for Change control, compared to those that work within another worksite.</a:t>
            </a:r>
          </a:p>
        </p:txBody>
      </p:sp>
      <p:graphicFrame>
        <p:nvGraphicFramePr>
          <p:cNvPr id="7" name="Chart 6">
            <a:extLst>
              <a:ext uri="{FF2B5EF4-FFF2-40B4-BE49-F238E27FC236}">
                <a16:creationId xmlns:a16="http://schemas.microsoft.com/office/drawing/2014/main" id="{6CD3DED4-7A9E-1CC6-17BF-C38587375E1E}"/>
              </a:ext>
            </a:extLst>
          </p:cNvPr>
          <p:cNvGraphicFramePr/>
          <p:nvPr>
            <p:extLst>
              <p:ext uri="{D42A27DB-BD31-4B8C-83A1-F6EECF244321}">
                <p14:modId xmlns:p14="http://schemas.microsoft.com/office/powerpoint/2010/main" val="4191601839"/>
              </p:ext>
            </p:extLst>
          </p:nvPr>
        </p:nvGraphicFramePr>
        <p:xfrm>
          <a:off x="3795155" y="914094"/>
          <a:ext cx="8624046" cy="5395096"/>
        </p:xfrm>
        <a:graphic>
          <a:graphicData uri="http://schemas.openxmlformats.org/drawingml/2006/chart">
            <c:chart xmlns:c="http://schemas.openxmlformats.org/drawingml/2006/chart" xmlns:r="http://schemas.openxmlformats.org/officeDocument/2006/relationships" r:id="rId3"/>
          </a:graphicData>
        </a:graphic>
      </p:graphicFrame>
      <p:grpSp>
        <p:nvGrpSpPr>
          <p:cNvPr id="11" name="Group 10">
            <a:extLst>
              <a:ext uri="{FF2B5EF4-FFF2-40B4-BE49-F238E27FC236}">
                <a16:creationId xmlns:a16="http://schemas.microsoft.com/office/drawing/2014/main" id="{4DCA0783-5330-1C59-4797-4A76AEB7BDA4}"/>
              </a:ext>
            </a:extLst>
          </p:cNvPr>
          <p:cNvGrpSpPr/>
          <p:nvPr/>
        </p:nvGrpSpPr>
        <p:grpSpPr>
          <a:xfrm>
            <a:off x="9365830" y="3584497"/>
            <a:ext cx="2713283" cy="2233597"/>
            <a:chOff x="8688793" y="4860781"/>
            <a:chExt cx="3095517" cy="2460872"/>
          </a:xfrm>
        </p:grpSpPr>
        <p:sp>
          <p:nvSpPr>
            <p:cNvPr id="12" name="Rounded Rectangle 8">
              <a:extLst>
                <a:ext uri="{FF2B5EF4-FFF2-40B4-BE49-F238E27FC236}">
                  <a16:creationId xmlns:a16="http://schemas.microsoft.com/office/drawing/2014/main" id="{D627E4F6-4A2A-5C68-976E-C65509BFF9B4}"/>
                </a:ext>
              </a:extLst>
            </p:cNvPr>
            <p:cNvSpPr/>
            <p:nvPr/>
          </p:nvSpPr>
          <p:spPr>
            <a:xfrm>
              <a:off x="8688793" y="4860781"/>
              <a:ext cx="3095517" cy="2222488"/>
            </a:xfrm>
            <a:prstGeom prst="roundRect">
              <a:avLst/>
            </a:prstGeom>
            <a:solidFill>
              <a:schemeClr val="accent3">
                <a:lumMod val="20000"/>
                <a:lumOff val="80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entury Gothic" panose="020F0302020204030204"/>
                <a:ea typeface="+mn-ea"/>
                <a:cs typeface="+mn-cs"/>
              </a:endParaRPr>
            </a:p>
          </p:txBody>
        </p:sp>
        <p:sp>
          <p:nvSpPr>
            <p:cNvPr id="13" name="TextBox 12">
              <a:extLst>
                <a:ext uri="{FF2B5EF4-FFF2-40B4-BE49-F238E27FC236}">
                  <a16:creationId xmlns:a16="http://schemas.microsoft.com/office/drawing/2014/main" id="{B9CEE0E3-9F93-29DB-B52F-7E01EB71DE0C}"/>
                </a:ext>
              </a:extLst>
            </p:cNvPr>
            <p:cNvSpPr txBox="1"/>
            <p:nvPr/>
          </p:nvSpPr>
          <p:spPr>
            <a:xfrm>
              <a:off x="8785059" y="4893725"/>
              <a:ext cx="2902987" cy="2427928"/>
            </a:xfrm>
            <a:prstGeom prst="rect">
              <a:avLst/>
            </a:prstGeom>
            <a:noFill/>
            <a:ln>
              <a:noFill/>
              <a:prstDash val="sysDot"/>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a:solidFill>
                    <a:srgbClr val="FF0000"/>
                  </a:solidFill>
                  <a:latin typeface="Century Gothic" panose="020B0502020202020204" pitchFamily="34" charset="0"/>
                </a:rPr>
                <a:t>29</a:t>
              </a:r>
              <a:r>
                <a:rPr kumimoji="0" lang="en-US" sz="1400" b="1" i="0" u="none" strike="noStrike" kern="1200" cap="none" spc="0" normalizeH="0" baseline="0" noProof="0">
                  <a:ln>
                    <a:noFill/>
                  </a:ln>
                  <a:solidFill>
                    <a:srgbClr val="FF0000"/>
                  </a:solidFill>
                  <a:effectLst/>
                  <a:uLnTx/>
                  <a:uFillTx/>
                  <a:latin typeface="Century Gothic" panose="020B0502020202020204" pitchFamily="34" charset="0"/>
                  <a:ea typeface="+mn-ea"/>
                  <a:cs typeface="+mn-cs"/>
                </a:rPr>
                <a:t>% </a:t>
              </a:r>
              <a:r>
                <a:rPr kumimoji="0" lang="en-US" sz="11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amongst those who work within a Health system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vs. </a:t>
              </a:r>
              <a:r>
                <a:rPr lang="en-US" sz="1100">
                  <a:solidFill>
                    <a:srgbClr val="000000"/>
                  </a:solidFill>
                  <a:latin typeface="Century Gothic" panose="020B0502020202020204" pitchFamily="34" charset="0"/>
                </a:rPr>
                <a:t>22</a:t>
              </a:r>
              <a:r>
                <a:rPr kumimoji="0" lang="en-US" sz="11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 amongst those who work within a Hospital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vs. 20% amongst those who work within a Govt./Non-profit/Academic worksite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vs. 16% amongst those who work within a Payer/Vendor worksite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vs. 15%  amongst those who work at another provider worksite</a:t>
              </a:r>
            </a:p>
          </p:txBody>
        </p:sp>
      </p:grpSp>
      <p:sp>
        <p:nvSpPr>
          <p:cNvPr id="2" name="TextBox 1">
            <a:extLst>
              <a:ext uri="{FF2B5EF4-FFF2-40B4-BE49-F238E27FC236}">
                <a16:creationId xmlns:a16="http://schemas.microsoft.com/office/drawing/2014/main" id="{BB774C73-A749-19B2-0D10-73D943DEE357}"/>
              </a:ext>
            </a:extLst>
          </p:cNvPr>
          <p:cNvSpPr txBox="1"/>
          <p:nvPr/>
        </p:nvSpPr>
        <p:spPr>
          <a:xfrm>
            <a:off x="7550506" y="1158688"/>
            <a:ext cx="1600200" cy="276999"/>
          </a:xfrm>
          <a:prstGeom prst="rect">
            <a:avLst/>
          </a:prstGeom>
          <a:noFill/>
        </p:spPr>
        <p:txBody>
          <a:bodyPr wrap="square" rtlCol="0">
            <a:spAutoFit/>
          </a:bodyPr>
          <a:lstStyle/>
          <a:p>
            <a:r>
              <a:rPr lang="en-US" sz="1200"/>
              <a:t>2022 Results</a:t>
            </a:r>
          </a:p>
        </p:txBody>
      </p:sp>
    </p:spTree>
    <p:extLst>
      <p:ext uri="{BB962C8B-B14F-4D97-AF65-F5344CB8AC3E}">
        <p14:creationId xmlns:p14="http://schemas.microsoft.com/office/powerpoint/2010/main" val="218279860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3433" y="2010470"/>
            <a:ext cx="4187371" cy="1783443"/>
          </a:xfrm>
        </p:spPr>
        <p:txBody>
          <a:bodyPr/>
          <a:lstStyle/>
          <a:p>
            <a:r>
              <a:rPr lang="en-US"/>
              <a:t>Working Remote</a:t>
            </a:r>
            <a:endParaRPr lang="en-US" i="1"/>
          </a:p>
        </p:txBody>
      </p:sp>
      <p:sp>
        <p:nvSpPr>
          <p:cNvPr id="3" name="Slide Number Placeholder 2"/>
          <p:cNvSpPr>
            <a:spLocks noGrp="1"/>
          </p:cNvSpPr>
          <p:nvPr>
            <p:ph type="sldNum" sz="quarter" idx="10"/>
          </p:nvPr>
        </p:nvSpPr>
        <p:spPr/>
        <p:txBody>
          <a:bodyPr/>
          <a:lstStyle/>
          <a:p>
            <a:fld id="{D8D877B3-D348-4611-9BDB-C5374591D951}" type="slidenum">
              <a:rPr lang="en-US" smtClean="0"/>
              <a:pPr/>
              <a:t>72</a:t>
            </a:fld>
            <a:endParaRPr lang="en-US"/>
          </a:p>
        </p:txBody>
      </p:sp>
      <p:sp>
        <p:nvSpPr>
          <p:cNvPr id="8" name="TextBox 7">
            <a:extLst>
              <a:ext uri="{FF2B5EF4-FFF2-40B4-BE49-F238E27FC236}">
                <a16:creationId xmlns:a16="http://schemas.microsoft.com/office/drawing/2014/main" id="{B4F21732-F8D6-334B-B2C7-82D1CB5E7C3D}"/>
              </a:ext>
            </a:extLst>
          </p:cNvPr>
          <p:cNvSpPr txBox="1"/>
          <p:nvPr/>
        </p:nvSpPr>
        <p:spPr>
          <a:xfrm>
            <a:off x="833433" y="3705588"/>
            <a:ext cx="4036361" cy="338554"/>
          </a:xfrm>
          <a:prstGeom prst="rect">
            <a:avLst/>
          </a:prstGeom>
          <a:noFill/>
        </p:spPr>
        <p:txBody>
          <a:bodyPr wrap="none" lIns="0" rIns="0" rtlCol="0">
            <a:spAutoFit/>
          </a:bodyPr>
          <a:lstStyle/>
          <a:p>
            <a:r>
              <a:rPr lang="en-US" sz="1600">
                <a:solidFill>
                  <a:srgbClr val="FF5A5A"/>
                </a:solidFill>
                <a:latin typeface="Century Gothic" panose="020B0502020202020204" pitchFamily="34" charset="0"/>
              </a:rPr>
              <a:t>REMOTE WORK IS NOW MORE COMMON</a:t>
            </a:r>
          </a:p>
        </p:txBody>
      </p:sp>
      <p:sp>
        <p:nvSpPr>
          <p:cNvPr id="9" name="TextBox 8">
            <a:extLst>
              <a:ext uri="{FF2B5EF4-FFF2-40B4-BE49-F238E27FC236}">
                <a16:creationId xmlns:a16="http://schemas.microsoft.com/office/drawing/2014/main" id="{B09D30A4-DF6C-BA49-9B5D-51A4983A3C6E}"/>
              </a:ext>
            </a:extLst>
          </p:cNvPr>
          <p:cNvSpPr txBox="1"/>
          <p:nvPr/>
        </p:nvSpPr>
        <p:spPr>
          <a:xfrm>
            <a:off x="833433" y="4294371"/>
            <a:ext cx="3180273" cy="766941"/>
          </a:xfrm>
          <a:prstGeom prst="rect">
            <a:avLst/>
          </a:prstGeom>
          <a:noFill/>
        </p:spPr>
        <p:txBody>
          <a:bodyPr wrap="square" lIns="0" rIns="0" rtlCol="0">
            <a:spAutoFit/>
          </a:bodyPr>
          <a:lstStyle/>
          <a:p>
            <a:pPr>
              <a:lnSpc>
                <a:spcPts val="1800"/>
              </a:lnSpc>
            </a:pPr>
            <a:r>
              <a:rPr lang="en-US" sz="1400">
                <a:solidFill>
                  <a:schemeClr val="bg2"/>
                </a:solidFill>
                <a:latin typeface="Century Gothic" panose="020B0502020202020204" pitchFamily="34" charset="0"/>
              </a:rPr>
              <a:t>Nearly 8-in-10 of nurse</a:t>
            </a:r>
            <a:r>
              <a:rPr lang="en-US" sz="1400">
                <a:solidFill>
                  <a:srgbClr val="C00000"/>
                </a:solidFill>
                <a:latin typeface="Century Gothic" panose="020B0502020202020204" pitchFamily="34" charset="0"/>
              </a:rPr>
              <a:t> </a:t>
            </a:r>
            <a:r>
              <a:rPr lang="en-US" sz="1400">
                <a:solidFill>
                  <a:schemeClr val="bg2"/>
                </a:solidFill>
                <a:latin typeface="Century Gothic" panose="020B0502020202020204" pitchFamily="34" charset="0"/>
              </a:rPr>
              <a:t>informaticists now report working remotely at some point during their work week.</a:t>
            </a:r>
          </a:p>
        </p:txBody>
      </p:sp>
      <p:graphicFrame>
        <p:nvGraphicFramePr>
          <p:cNvPr id="4" name="Chart 3">
            <a:extLst>
              <a:ext uri="{FF2B5EF4-FFF2-40B4-BE49-F238E27FC236}">
                <a16:creationId xmlns:a16="http://schemas.microsoft.com/office/drawing/2014/main" id="{D942AAE2-CDC6-46E1-FA84-6FF5B9113EA7}"/>
              </a:ext>
            </a:extLst>
          </p:cNvPr>
          <p:cNvGraphicFramePr/>
          <p:nvPr>
            <p:extLst>
              <p:ext uri="{D42A27DB-BD31-4B8C-83A1-F6EECF244321}">
                <p14:modId xmlns:p14="http://schemas.microsoft.com/office/powerpoint/2010/main" val="1699676308"/>
              </p:ext>
            </p:extLst>
          </p:nvPr>
        </p:nvGraphicFramePr>
        <p:xfrm>
          <a:off x="5523421" y="1145470"/>
          <a:ext cx="5655568" cy="5120235"/>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5796386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A885D5A-CA72-904D-A32A-49CE37FE4063}"/>
              </a:ext>
            </a:extLst>
          </p:cNvPr>
          <p:cNvSpPr>
            <a:spLocks noGrp="1"/>
          </p:cNvSpPr>
          <p:nvPr>
            <p:ph type="title"/>
          </p:nvPr>
        </p:nvSpPr>
        <p:spPr>
          <a:xfrm>
            <a:off x="833433" y="2008616"/>
            <a:ext cx="4187371" cy="2390677"/>
          </a:xfrm>
        </p:spPr>
        <p:txBody>
          <a:bodyPr/>
          <a:lstStyle/>
          <a:p>
            <a:r>
              <a:rPr lang="en-US"/>
              <a:t>Top Barriers to Success</a:t>
            </a:r>
          </a:p>
        </p:txBody>
      </p:sp>
      <p:sp>
        <p:nvSpPr>
          <p:cNvPr id="3" name="Slide Number Placeholder 2"/>
          <p:cNvSpPr>
            <a:spLocks noGrp="1"/>
          </p:cNvSpPr>
          <p:nvPr>
            <p:ph type="sldNum" sz="quarter" idx="10"/>
          </p:nvPr>
        </p:nvSpPr>
        <p:spPr/>
        <p:txBody>
          <a:bodyPr/>
          <a:lstStyle/>
          <a:p>
            <a:fld id="{D8D877B3-D348-4611-9BDB-C5374591D951}" type="slidenum">
              <a:rPr lang="en-US" smtClean="0"/>
              <a:pPr/>
              <a:t>73</a:t>
            </a:fld>
            <a:endParaRPr lang="en-US"/>
          </a:p>
        </p:txBody>
      </p:sp>
      <p:graphicFrame>
        <p:nvGraphicFramePr>
          <p:cNvPr id="6" name="Chart 5"/>
          <p:cNvGraphicFramePr/>
          <p:nvPr>
            <p:extLst>
              <p:ext uri="{D42A27DB-BD31-4B8C-83A1-F6EECF244321}">
                <p14:modId xmlns:p14="http://schemas.microsoft.com/office/powerpoint/2010/main" val="734200610"/>
              </p:ext>
            </p:extLst>
          </p:nvPr>
        </p:nvGraphicFramePr>
        <p:xfrm>
          <a:off x="5093171" y="1148863"/>
          <a:ext cx="6014441" cy="5545014"/>
        </p:xfrm>
        <a:graphic>
          <a:graphicData uri="http://schemas.openxmlformats.org/drawingml/2006/chart">
            <c:chart xmlns:c="http://schemas.openxmlformats.org/drawingml/2006/chart" xmlns:r="http://schemas.openxmlformats.org/officeDocument/2006/relationships" r:id="rId3"/>
          </a:graphicData>
        </a:graphic>
      </p:graphicFrame>
      <p:sp>
        <p:nvSpPr>
          <p:cNvPr id="8" name="TextBox 7">
            <a:extLst>
              <a:ext uri="{FF2B5EF4-FFF2-40B4-BE49-F238E27FC236}">
                <a16:creationId xmlns:a16="http://schemas.microsoft.com/office/drawing/2014/main" id="{D0E680F2-41A1-BB4C-83A7-6C0348CF2227}"/>
              </a:ext>
            </a:extLst>
          </p:cNvPr>
          <p:cNvSpPr txBox="1"/>
          <p:nvPr/>
        </p:nvSpPr>
        <p:spPr>
          <a:xfrm>
            <a:off x="854699" y="4122704"/>
            <a:ext cx="2670603" cy="584775"/>
          </a:xfrm>
          <a:prstGeom prst="rect">
            <a:avLst/>
          </a:prstGeom>
          <a:noFill/>
        </p:spPr>
        <p:txBody>
          <a:bodyPr wrap="none" lIns="0" rIns="0" rtlCol="0">
            <a:spAutoFit/>
          </a:bodyPr>
          <a:lstStyle/>
          <a:p>
            <a:r>
              <a:rPr lang="en-US" sz="1600">
                <a:solidFill>
                  <a:srgbClr val="FF5A5A"/>
                </a:solidFill>
                <a:latin typeface="Century Gothic" panose="020B0502020202020204" pitchFamily="34" charset="0"/>
              </a:rPr>
              <a:t>BARRIERS TO SUCCESS ARE </a:t>
            </a:r>
          </a:p>
          <a:p>
            <a:r>
              <a:rPr lang="en-US" sz="1600">
                <a:solidFill>
                  <a:srgbClr val="FF5A5A"/>
                </a:solidFill>
                <a:latin typeface="Century Gothic" panose="020B0502020202020204" pitchFamily="34" charset="0"/>
              </a:rPr>
              <a:t>SHIFTING SLIGHTLY</a:t>
            </a:r>
          </a:p>
        </p:txBody>
      </p:sp>
      <p:sp>
        <p:nvSpPr>
          <p:cNvPr id="9" name="TextBox 8">
            <a:extLst>
              <a:ext uri="{FF2B5EF4-FFF2-40B4-BE49-F238E27FC236}">
                <a16:creationId xmlns:a16="http://schemas.microsoft.com/office/drawing/2014/main" id="{8C234B45-E9FA-7841-AEA7-60E575C648A5}"/>
              </a:ext>
            </a:extLst>
          </p:cNvPr>
          <p:cNvSpPr txBox="1"/>
          <p:nvPr/>
        </p:nvSpPr>
        <p:spPr>
          <a:xfrm>
            <a:off x="833433" y="4707479"/>
            <a:ext cx="3180273" cy="997774"/>
          </a:xfrm>
          <a:prstGeom prst="rect">
            <a:avLst/>
          </a:prstGeom>
          <a:noFill/>
        </p:spPr>
        <p:txBody>
          <a:bodyPr wrap="square" lIns="0" rIns="0" rtlCol="0">
            <a:spAutoFit/>
          </a:bodyPr>
          <a:lstStyle/>
          <a:p>
            <a:pPr>
              <a:lnSpc>
                <a:spcPts val="1800"/>
              </a:lnSpc>
            </a:pPr>
            <a:r>
              <a:rPr lang="en-US" sz="1400">
                <a:solidFill>
                  <a:schemeClr val="bg2"/>
                </a:solidFill>
                <a:latin typeface="Century Gothic" panose="020B0502020202020204" pitchFamily="34" charset="0"/>
              </a:rPr>
              <a:t>Staffing Resources (24%) is now the top barrier and Organizational Structure (20%) came in as a close second barrier to success in 2022.</a:t>
            </a:r>
          </a:p>
        </p:txBody>
      </p:sp>
      <p:sp>
        <p:nvSpPr>
          <p:cNvPr id="7" name="TextBox 6">
            <a:extLst>
              <a:ext uri="{FF2B5EF4-FFF2-40B4-BE49-F238E27FC236}">
                <a16:creationId xmlns:a16="http://schemas.microsoft.com/office/drawing/2014/main" id="{8C234B45-E9FA-7841-AEA7-60E575C648A5}"/>
              </a:ext>
            </a:extLst>
          </p:cNvPr>
          <p:cNvSpPr txBox="1"/>
          <p:nvPr/>
        </p:nvSpPr>
        <p:spPr>
          <a:xfrm>
            <a:off x="2927118" y="6390178"/>
            <a:ext cx="3306726" cy="305276"/>
          </a:xfrm>
          <a:prstGeom prst="rect">
            <a:avLst/>
          </a:prstGeom>
          <a:noFill/>
        </p:spPr>
        <p:txBody>
          <a:bodyPr wrap="square" lIns="0" rIns="0" rtlCol="0">
            <a:spAutoFit/>
          </a:bodyPr>
          <a:lstStyle/>
          <a:p>
            <a:pPr>
              <a:lnSpc>
                <a:spcPts val="1800"/>
              </a:lnSpc>
            </a:pPr>
            <a:r>
              <a:rPr lang="en-US" sz="1000" i="1">
                <a:solidFill>
                  <a:schemeClr val="bg2"/>
                </a:solidFill>
                <a:latin typeface="Century Gothic" panose="020B0502020202020204" pitchFamily="34" charset="0"/>
              </a:rPr>
              <a:t>Respondents selected their top 2 barriers to success</a:t>
            </a:r>
            <a:endParaRPr lang="en-US" sz="1000">
              <a:solidFill>
                <a:schemeClr val="bg2"/>
              </a:solidFill>
              <a:latin typeface="Century Gothic" panose="020B0502020202020204" pitchFamily="34" charset="0"/>
            </a:endParaRPr>
          </a:p>
        </p:txBody>
      </p:sp>
      <p:sp>
        <p:nvSpPr>
          <p:cNvPr id="2" name="TextBox 1">
            <a:extLst>
              <a:ext uri="{FF2B5EF4-FFF2-40B4-BE49-F238E27FC236}">
                <a16:creationId xmlns:a16="http://schemas.microsoft.com/office/drawing/2014/main" id="{C1DDB3C2-15F5-E16F-328D-09B1F56C26C7}"/>
              </a:ext>
            </a:extLst>
          </p:cNvPr>
          <p:cNvSpPr txBox="1"/>
          <p:nvPr/>
        </p:nvSpPr>
        <p:spPr>
          <a:xfrm>
            <a:off x="7550442" y="6400014"/>
            <a:ext cx="2106545" cy="293863"/>
          </a:xfrm>
          <a:prstGeom prst="rect">
            <a:avLst/>
          </a:prstGeom>
          <a:noFill/>
        </p:spPr>
        <p:txBody>
          <a:bodyPr wrap="square" lIns="0" rIns="0" rtlCol="0">
            <a:spAutoFit/>
          </a:bodyPr>
          <a:lstStyle/>
          <a:p>
            <a:pPr>
              <a:lnSpc>
                <a:spcPts val="1800"/>
              </a:lnSpc>
            </a:pPr>
            <a:r>
              <a:rPr lang="en-US" sz="1000" i="1">
                <a:solidFill>
                  <a:schemeClr val="bg2"/>
                </a:solidFill>
                <a:latin typeface="Century Gothic" panose="020B0502020202020204" pitchFamily="34" charset="0"/>
              </a:rPr>
              <a:t>*New options beginning in 2020</a:t>
            </a:r>
          </a:p>
        </p:txBody>
      </p:sp>
      <p:sp>
        <p:nvSpPr>
          <p:cNvPr id="4" name="TextBox 3">
            <a:extLst>
              <a:ext uri="{FF2B5EF4-FFF2-40B4-BE49-F238E27FC236}">
                <a16:creationId xmlns:a16="http://schemas.microsoft.com/office/drawing/2014/main" id="{7823D3C1-8353-9F9F-CF34-6553FD8E1A88}"/>
              </a:ext>
            </a:extLst>
          </p:cNvPr>
          <p:cNvSpPr txBox="1"/>
          <p:nvPr/>
        </p:nvSpPr>
        <p:spPr>
          <a:xfrm>
            <a:off x="7199350" y="6098289"/>
            <a:ext cx="3206205" cy="519053"/>
          </a:xfrm>
          <a:prstGeom prst="rect">
            <a:avLst/>
          </a:prstGeom>
          <a:noFill/>
        </p:spPr>
        <p:txBody>
          <a:bodyPr wrap="square" lIns="0" rIns="0" rtlCol="0">
            <a:spAutoFit/>
          </a:bodyPr>
          <a:lstStyle/>
          <a:p>
            <a:pPr marL="0" marR="0" lvl="0" indent="0" algn="l" defTabSz="914400" rtl="0" eaLnBrk="1" fontAlgn="auto" latinLnBrk="0" hangingPunct="1">
              <a:lnSpc>
                <a:spcPts val="1800"/>
              </a:lnSpc>
              <a:spcBef>
                <a:spcPts val="0"/>
              </a:spcBef>
              <a:spcAft>
                <a:spcPts val="0"/>
              </a:spcAft>
              <a:buClrTx/>
              <a:buSzTx/>
              <a:buFontTx/>
              <a:buNone/>
              <a:tabLst/>
              <a:defRPr/>
            </a:pPr>
            <a:r>
              <a:rPr lang="en-US" sz="800">
                <a:solidFill>
                  <a:srgbClr val="333333"/>
                </a:solidFill>
                <a:latin typeface="Century Gothic" panose="020B0502020202020204" pitchFamily="34" charset="0"/>
              </a:rPr>
              <a:t>Barriers under</a:t>
            </a:r>
            <a:r>
              <a:rPr kumimoji="0" lang="en-US" sz="800" b="0" i="0" u="none" strike="noStrike" kern="1200" cap="none" spc="0" normalizeH="0" baseline="0" noProof="0">
                <a:ln>
                  <a:noFill/>
                </a:ln>
                <a:solidFill>
                  <a:srgbClr val="333333"/>
                </a:solidFill>
                <a:effectLst/>
                <a:uLnTx/>
                <a:uFillTx/>
                <a:latin typeface="Century Gothic" panose="020B0502020202020204" pitchFamily="34" charset="0"/>
                <a:ea typeface="+mn-ea"/>
                <a:cs typeface="+mn-cs"/>
              </a:rPr>
              <a:t> 10% incidence &amp; ‘Other’ 3%, not shown</a:t>
            </a:r>
          </a:p>
          <a:p>
            <a:pPr marL="0" marR="0" lvl="0" indent="0" algn="l" defTabSz="914400" rtl="0" eaLnBrk="1" fontAlgn="auto" latinLnBrk="0" hangingPunct="1">
              <a:lnSpc>
                <a:spcPts val="1800"/>
              </a:lnSpc>
              <a:spcBef>
                <a:spcPts val="0"/>
              </a:spcBef>
              <a:spcAft>
                <a:spcPts val="0"/>
              </a:spcAft>
              <a:buClrTx/>
              <a:buSzTx/>
              <a:buFontTx/>
              <a:buNone/>
              <a:tabLst/>
              <a:defRPr/>
            </a:pPr>
            <a:endParaRPr kumimoji="0" lang="en-US" sz="800" b="0" i="0" u="none" strike="noStrike" kern="1200" cap="none" spc="0" normalizeH="0" baseline="0" noProof="0">
              <a:ln>
                <a:noFill/>
              </a:ln>
              <a:solidFill>
                <a:srgbClr val="333333"/>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78819846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A885D5A-CA72-904D-A32A-49CE37FE4063}"/>
              </a:ext>
            </a:extLst>
          </p:cNvPr>
          <p:cNvSpPr>
            <a:spLocks noGrp="1"/>
          </p:cNvSpPr>
          <p:nvPr>
            <p:ph type="title"/>
          </p:nvPr>
        </p:nvSpPr>
        <p:spPr>
          <a:xfrm>
            <a:off x="833433" y="2008616"/>
            <a:ext cx="4187371" cy="2390677"/>
          </a:xfrm>
        </p:spPr>
        <p:txBody>
          <a:bodyPr/>
          <a:lstStyle/>
          <a:p>
            <a:r>
              <a:rPr lang="en-US"/>
              <a:t>Job Change in Near Future?</a:t>
            </a:r>
          </a:p>
        </p:txBody>
      </p:sp>
      <p:sp>
        <p:nvSpPr>
          <p:cNvPr id="3" name="Slide Number Placeholder 2"/>
          <p:cNvSpPr>
            <a:spLocks noGrp="1"/>
          </p:cNvSpPr>
          <p:nvPr>
            <p:ph type="sldNum" sz="quarter"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D8D877B3-D348-4611-9BDB-C5374591D951}" type="slidenum">
              <a:rPr kumimoji="0" lang="en-US" sz="803" b="0" i="0" u="none" strike="noStrike" kern="1200" cap="none" spc="0" normalizeH="0" baseline="0" noProof="0" smtClean="0">
                <a:ln>
                  <a:noFill/>
                </a:ln>
                <a:solidFill>
                  <a:srgbClr val="FFFFFF"/>
                </a:solidFill>
                <a:effectLst/>
                <a:uLnTx/>
                <a:uFillTx/>
                <a:latin typeface="Century Gothic" panose="020B0502020202020204" pitchFamily="34" charset="0"/>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74</a:t>
            </a:fld>
            <a:endParaRPr kumimoji="0" lang="en-US" sz="803" b="0" i="0" u="none" strike="noStrike" kern="1200" cap="none" spc="0" normalizeH="0" baseline="0" noProof="0">
              <a:ln>
                <a:noFill/>
              </a:ln>
              <a:solidFill>
                <a:srgbClr val="FFFFFF"/>
              </a:solidFill>
              <a:effectLst/>
              <a:uLnTx/>
              <a:uFillTx/>
              <a:latin typeface="Century Gothic" panose="020B0502020202020204" pitchFamily="34" charset="0"/>
              <a:cs typeface="Arial" panose="020B0604020202020204" pitchFamily="34" charset="0"/>
            </a:endParaRPr>
          </a:p>
        </p:txBody>
      </p:sp>
      <p:graphicFrame>
        <p:nvGraphicFramePr>
          <p:cNvPr id="6" name="Chart 5"/>
          <p:cNvGraphicFramePr/>
          <p:nvPr>
            <p:extLst>
              <p:ext uri="{D42A27DB-BD31-4B8C-83A1-F6EECF244321}">
                <p14:modId xmlns:p14="http://schemas.microsoft.com/office/powerpoint/2010/main" val="1287810319"/>
              </p:ext>
            </p:extLst>
          </p:nvPr>
        </p:nvGraphicFramePr>
        <p:xfrm>
          <a:off x="5093171" y="1148863"/>
          <a:ext cx="6014441" cy="5545014"/>
        </p:xfrm>
        <a:graphic>
          <a:graphicData uri="http://schemas.openxmlformats.org/drawingml/2006/chart">
            <c:chart xmlns:c="http://schemas.openxmlformats.org/drawingml/2006/chart" xmlns:r="http://schemas.openxmlformats.org/officeDocument/2006/relationships" r:id="rId3"/>
          </a:graphicData>
        </a:graphic>
      </p:graphicFrame>
      <p:sp>
        <p:nvSpPr>
          <p:cNvPr id="8" name="TextBox 7">
            <a:extLst>
              <a:ext uri="{FF2B5EF4-FFF2-40B4-BE49-F238E27FC236}">
                <a16:creationId xmlns:a16="http://schemas.microsoft.com/office/drawing/2014/main" id="{D0E680F2-41A1-BB4C-83A7-6C0348CF2227}"/>
              </a:ext>
            </a:extLst>
          </p:cNvPr>
          <p:cNvSpPr txBox="1"/>
          <p:nvPr/>
        </p:nvSpPr>
        <p:spPr>
          <a:xfrm>
            <a:off x="861068" y="4155936"/>
            <a:ext cx="3167534" cy="584775"/>
          </a:xfrm>
          <a:prstGeom prst="rect">
            <a:avLst/>
          </a:prstGeom>
          <a:noFill/>
        </p:spPr>
        <p:txBody>
          <a:bodyPr wrap="none" lIns="0" r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FF5A5A"/>
                </a:solidFill>
                <a:effectLst/>
                <a:uLnTx/>
                <a:uFillTx/>
                <a:latin typeface="Century Gothic" panose="020B0502020202020204" pitchFamily="34" charset="0"/>
                <a:ea typeface="+mn-ea"/>
                <a:cs typeface="+mn-cs"/>
              </a:rPr>
              <a:t>HALF DO NOT HAVE ANY PLANS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FF5A5A"/>
                </a:solidFill>
                <a:effectLst/>
                <a:uLnTx/>
                <a:uFillTx/>
                <a:latin typeface="Century Gothic" panose="020B0502020202020204" pitchFamily="34" charset="0"/>
                <a:ea typeface="+mn-ea"/>
                <a:cs typeface="+mn-cs"/>
              </a:rPr>
              <a:t>TO CHANGE JOBS</a:t>
            </a:r>
          </a:p>
        </p:txBody>
      </p:sp>
      <p:sp>
        <p:nvSpPr>
          <p:cNvPr id="9" name="TextBox 8">
            <a:extLst>
              <a:ext uri="{FF2B5EF4-FFF2-40B4-BE49-F238E27FC236}">
                <a16:creationId xmlns:a16="http://schemas.microsoft.com/office/drawing/2014/main" id="{8C234B45-E9FA-7841-AEA7-60E575C648A5}"/>
              </a:ext>
            </a:extLst>
          </p:cNvPr>
          <p:cNvSpPr txBox="1"/>
          <p:nvPr/>
        </p:nvSpPr>
        <p:spPr>
          <a:xfrm>
            <a:off x="854699" y="4916905"/>
            <a:ext cx="3180273" cy="536109"/>
          </a:xfrm>
          <a:prstGeom prst="rect">
            <a:avLst/>
          </a:prstGeom>
          <a:noFill/>
        </p:spPr>
        <p:txBody>
          <a:bodyPr wrap="square" lIns="0" tIns="45720" rIns="0" bIns="45720" rtlCol="0" anchor="t">
            <a:spAutoFit/>
          </a:bodyPr>
          <a:lstStyle/>
          <a:p>
            <a:pPr>
              <a:lnSpc>
                <a:spcPts val="1800"/>
              </a:lnSpc>
              <a:defRPr/>
            </a:pPr>
            <a:r>
              <a:rPr lang="en-US" sz="1400">
                <a:solidFill>
                  <a:srgbClr val="333333"/>
                </a:solidFill>
                <a:latin typeface="Century Gothic"/>
              </a:rPr>
              <a:t>But nearly 4-in-10 plan to change jobs within the next three years.</a:t>
            </a:r>
            <a:endParaRPr kumimoji="0" lang="en-US" sz="1400" b="0" i="0" u="none" strike="noStrike" kern="1200" cap="none" spc="0" normalizeH="0" baseline="0" noProof="0">
              <a:ln>
                <a:noFill/>
              </a:ln>
              <a:solidFill>
                <a:srgbClr val="333333"/>
              </a:solidFill>
              <a:effectLst/>
              <a:uLnTx/>
              <a:uFillTx/>
              <a:latin typeface="Century Gothic"/>
            </a:endParaRPr>
          </a:p>
        </p:txBody>
      </p:sp>
      <p:sp>
        <p:nvSpPr>
          <p:cNvPr id="4" name="TextBox 3">
            <a:extLst>
              <a:ext uri="{FF2B5EF4-FFF2-40B4-BE49-F238E27FC236}">
                <a16:creationId xmlns:a16="http://schemas.microsoft.com/office/drawing/2014/main" id="{6264183A-6BBB-8F74-6C80-A95C49FF28C1}"/>
              </a:ext>
            </a:extLst>
          </p:cNvPr>
          <p:cNvSpPr txBox="1"/>
          <p:nvPr/>
        </p:nvSpPr>
        <p:spPr>
          <a:xfrm>
            <a:off x="4028602" y="6390178"/>
            <a:ext cx="1262343" cy="291042"/>
          </a:xfrm>
          <a:prstGeom prst="rect">
            <a:avLst/>
          </a:prstGeom>
          <a:noFill/>
        </p:spPr>
        <p:txBody>
          <a:bodyPr wrap="square" lIns="0" rIns="0" rtlCol="0">
            <a:spAutoFit/>
          </a:bodyPr>
          <a:lstStyle/>
          <a:p>
            <a:pPr marL="0" marR="0" lvl="0" indent="0" algn="l" defTabSz="914400" rtl="0" eaLnBrk="1" fontAlgn="auto" latinLnBrk="0" hangingPunct="1">
              <a:lnSpc>
                <a:spcPts val="1800"/>
              </a:lnSpc>
              <a:spcBef>
                <a:spcPts val="0"/>
              </a:spcBef>
              <a:spcAft>
                <a:spcPts val="0"/>
              </a:spcAft>
              <a:buClrTx/>
              <a:buSzTx/>
              <a:buFontTx/>
              <a:buNone/>
              <a:tabLst/>
              <a:defRPr/>
            </a:pPr>
            <a:r>
              <a:rPr kumimoji="0" lang="en-US" sz="900" b="0" i="0" u="none" strike="noStrike" kern="1200" cap="none" spc="0" normalizeH="0" baseline="0" noProof="0">
                <a:ln>
                  <a:noFill/>
                </a:ln>
                <a:solidFill>
                  <a:srgbClr val="333333"/>
                </a:solidFill>
                <a:effectLst/>
                <a:uLnTx/>
                <a:uFillTx/>
                <a:latin typeface="Century Gothic" panose="020B0502020202020204" pitchFamily="34" charset="0"/>
                <a:ea typeface="+mn-ea"/>
                <a:cs typeface="+mn-cs"/>
              </a:rPr>
              <a:t>New question in 2022</a:t>
            </a:r>
          </a:p>
        </p:txBody>
      </p:sp>
    </p:spTree>
    <p:extLst>
      <p:ext uri="{BB962C8B-B14F-4D97-AF65-F5344CB8AC3E}">
        <p14:creationId xmlns:p14="http://schemas.microsoft.com/office/powerpoint/2010/main" val="1773881084"/>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A885D5A-CA72-904D-A32A-49CE37FE4063}"/>
              </a:ext>
            </a:extLst>
          </p:cNvPr>
          <p:cNvSpPr>
            <a:spLocks noGrp="1"/>
          </p:cNvSpPr>
          <p:nvPr>
            <p:ph type="title"/>
          </p:nvPr>
        </p:nvSpPr>
        <p:spPr>
          <a:xfrm>
            <a:off x="833433" y="2008616"/>
            <a:ext cx="4187371" cy="2390677"/>
          </a:xfrm>
        </p:spPr>
        <p:txBody>
          <a:bodyPr/>
          <a:lstStyle/>
          <a:p>
            <a:r>
              <a:rPr lang="en-US"/>
              <a:t>Reasons for a </a:t>
            </a:r>
            <a:br>
              <a:rPr lang="en-US"/>
            </a:br>
            <a:r>
              <a:rPr lang="en-US"/>
              <a:t>Job Change</a:t>
            </a:r>
          </a:p>
        </p:txBody>
      </p:sp>
      <p:sp>
        <p:nvSpPr>
          <p:cNvPr id="3" name="Slide Number Placeholder 2"/>
          <p:cNvSpPr>
            <a:spLocks noGrp="1"/>
          </p:cNvSpPr>
          <p:nvPr>
            <p:ph type="sldNum" sz="quarter"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D8D877B3-D348-4611-9BDB-C5374591D951}" type="slidenum">
              <a:rPr kumimoji="0" lang="en-US" sz="803" b="0" i="0" u="none" strike="noStrike" kern="1200" cap="none" spc="0" normalizeH="0" baseline="0" noProof="0" smtClean="0">
                <a:ln>
                  <a:noFill/>
                </a:ln>
                <a:solidFill>
                  <a:srgbClr val="FFFFFF"/>
                </a:solidFill>
                <a:effectLst/>
                <a:uLnTx/>
                <a:uFillTx/>
                <a:latin typeface="Century Gothic" panose="020B0502020202020204" pitchFamily="34" charset="0"/>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75</a:t>
            </a:fld>
            <a:endParaRPr kumimoji="0" lang="en-US" sz="803" b="0" i="0" u="none" strike="noStrike" kern="1200" cap="none" spc="0" normalizeH="0" baseline="0" noProof="0">
              <a:ln>
                <a:noFill/>
              </a:ln>
              <a:solidFill>
                <a:srgbClr val="FFFFFF"/>
              </a:solidFill>
              <a:effectLst/>
              <a:uLnTx/>
              <a:uFillTx/>
              <a:latin typeface="Century Gothic" panose="020B0502020202020204" pitchFamily="34" charset="0"/>
              <a:cs typeface="Arial" panose="020B0604020202020204" pitchFamily="34" charset="0"/>
            </a:endParaRPr>
          </a:p>
        </p:txBody>
      </p:sp>
      <p:graphicFrame>
        <p:nvGraphicFramePr>
          <p:cNvPr id="6" name="Chart 5"/>
          <p:cNvGraphicFramePr/>
          <p:nvPr>
            <p:extLst>
              <p:ext uri="{D42A27DB-BD31-4B8C-83A1-F6EECF244321}">
                <p14:modId xmlns:p14="http://schemas.microsoft.com/office/powerpoint/2010/main" val="2439158224"/>
              </p:ext>
            </p:extLst>
          </p:nvPr>
        </p:nvGraphicFramePr>
        <p:xfrm>
          <a:off x="5093171" y="1148863"/>
          <a:ext cx="6014441" cy="5545014"/>
        </p:xfrm>
        <a:graphic>
          <a:graphicData uri="http://schemas.openxmlformats.org/drawingml/2006/chart">
            <c:chart xmlns:c="http://schemas.openxmlformats.org/drawingml/2006/chart" xmlns:r="http://schemas.openxmlformats.org/officeDocument/2006/relationships" r:id="rId3"/>
          </a:graphicData>
        </a:graphic>
      </p:graphicFrame>
      <p:sp>
        <p:nvSpPr>
          <p:cNvPr id="8" name="TextBox 7">
            <a:extLst>
              <a:ext uri="{FF2B5EF4-FFF2-40B4-BE49-F238E27FC236}">
                <a16:creationId xmlns:a16="http://schemas.microsoft.com/office/drawing/2014/main" id="{D0E680F2-41A1-BB4C-83A7-6C0348CF2227}"/>
              </a:ext>
            </a:extLst>
          </p:cNvPr>
          <p:cNvSpPr txBox="1"/>
          <p:nvPr/>
        </p:nvSpPr>
        <p:spPr>
          <a:xfrm>
            <a:off x="861068" y="4155936"/>
            <a:ext cx="3726982" cy="584775"/>
          </a:xfrm>
          <a:prstGeom prst="rect">
            <a:avLst/>
          </a:prstGeom>
          <a:noFill/>
        </p:spPr>
        <p:txBody>
          <a:bodyPr wrap="none" lIns="0" r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FF5A5A"/>
                </a:solidFill>
                <a:effectLst/>
                <a:uLnTx/>
                <a:uFillTx/>
                <a:latin typeface="Century Gothic" panose="020B0502020202020204" pitchFamily="34" charset="0"/>
                <a:ea typeface="+mn-ea"/>
                <a:cs typeface="+mn-cs"/>
              </a:rPr>
              <a:t>PROMOTIONS OR EXPANDED ROLES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FF5A5A"/>
                </a:solidFill>
                <a:effectLst/>
                <a:uLnTx/>
                <a:uFillTx/>
                <a:latin typeface="Century Gothic" panose="020B0502020202020204" pitchFamily="34" charset="0"/>
                <a:ea typeface="+mn-ea"/>
                <a:cs typeface="+mn-cs"/>
              </a:rPr>
              <a:t>ARE THE TOP REASON FOR A CHANGE</a:t>
            </a:r>
          </a:p>
        </p:txBody>
      </p:sp>
      <p:sp>
        <p:nvSpPr>
          <p:cNvPr id="9" name="TextBox 8">
            <a:extLst>
              <a:ext uri="{FF2B5EF4-FFF2-40B4-BE49-F238E27FC236}">
                <a16:creationId xmlns:a16="http://schemas.microsoft.com/office/drawing/2014/main" id="{8C234B45-E9FA-7841-AEA7-60E575C648A5}"/>
              </a:ext>
            </a:extLst>
          </p:cNvPr>
          <p:cNvSpPr txBox="1"/>
          <p:nvPr/>
        </p:nvSpPr>
        <p:spPr>
          <a:xfrm>
            <a:off x="854699" y="4899149"/>
            <a:ext cx="3180273" cy="1459438"/>
          </a:xfrm>
          <a:prstGeom prst="rect">
            <a:avLst/>
          </a:prstGeom>
          <a:noFill/>
        </p:spPr>
        <p:txBody>
          <a:bodyPr wrap="square" lIns="0" rIns="0" rtlCol="0">
            <a:spAutoFit/>
          </a:bodyPr>
          <a:lstStyle/>
          <a:p>
            <a:pPr marL="0" marR="0" lvl="0" indent="0" algn="l" defTabSz="914400" rtl="0" eaLnBrk="1" fontAlgn="auto" latinLnBrk="0" hangingPunct="1">
              <a:lnSpc>
                <a:spcPts val="1800"/>
              </a:lnSpc>
              <a:spcBef>
                <a:spcPts val="0"/>
              </a:spcBef>
              <a:spcAft>
                <a:spcPts val="0"/>
              </a:spcAft>
              <a:buClrTx/>
              <a:buSzTx/>
              <a:buFontTx/>
              <a:buNone/>
              <a:tabLst/>
              <a:defRPr/>
            </a:pPr>
            <a:r>
              <a:rPr lang="en-US" sz="1400">
                <a:solidFill>
                  <a:srgbClr val="333333"/>
                </a:solidFill>
                <a:latin typeface="Century Gothic" panose="020B0502020202020204" pitchFamily="34" charset="0"/>
              </a:rPr>
              <a:t>For those planning to change jobs, seeking a Promotion or expanded role (43%), a Higher salary/better benefits (38%) and Leadership challenges (31%) are driving that decision. </a:t>
            </a:r>
            <a:endParaRPr kumimoji="0" lang="en-US" sz="1400" b="0" i="0" u="none" strike="noStrike" kern="1200" cap="none" spc="0" normalizeH="0" baseline="0" noProof="0">
              <a:ln>
                <a:noFill/>
              </a:ln>
              <a:solidFill>
                <a:srgbClr val="333333"/>
              </a:solidFill>
              <a:effectLst/>
              <a:uLnTx/>
              <a:uFillTx/>
              <a:latin typeface="Century Gothic" panose="020B0502020202020204" pitchFamily="34" charset="0"/>
              <a:ea typeface="+mn-ea"/>
              <a:cs typeface="+mn-cs"/>
            </a:endParaRPr>
          </a:p>
        </p:txBody>
      </p:sp>
      <p:sp>
        <p:nvSpPr>
          <p:cNvPr id="4" name="TextBox 3">
            <a:extLst>
              <a:ext uri="{FF2B5EF4-FFF2-40B4-BE49-F238E27FC236}">
                <a16:creationId xmlns:a16="http://schemas.microsoft.com/office/drawing/2014/main" id="{38850412-8C36-2988-B992-33FFE57CE46E}"/>
              </a:ext>
            </a:extLst>
          </p:cNvPr>
          <p:cNvSpPr txBox="1"/>
          <p:nvPr/>
        </p:nvSpPr>
        <p:spPr>
          <a:xfrm>
            <a:off x="4335547" y="6471821"/>
            <a:ext cx="1262343" cy="291042"/>
          </a:xfrm>
          <a:prstGeom prst="rect">
            <a:avLst/>
          </a:prstGeom>
          <a:noFill/>
        </p:spPr>
        <p:txBody>
          <a:bodyPr wrap="square" lIns="0" rIns="0" rtlCol="0">
            <a:spAutoFit/>
          </a:bodyPr>
          <a:lstStyle/>
          <a:p>
            <a:pPr marL="0" marR="0" lvl="0" indent="0" algn="l" defTabSz="914400" rtl="0" eaLnBrk="1" fontAlgn="auto" latinLnBrk="0" hangingPunct="1">
              <a:lnSpc>
                <a:spcPts val="1800"/>
              </a:lnSpc>
              <a:spcBef>
                <a:spcPts val="0"/>
              </a:spcBef>
              <a:spcAft>
                <a:spcPts val="0"/>
              </a:spcAft>
              <a:buClrTx/>
              <a:buSzTx/>
              <a:buFontTx/>
              <a:buNone/>
              <a:tabLst/>
              <a:defRPr/>
            </a:pPr>
            <a:r>
              <a:rPr kumimoji="0" lang="en-US" sz="900" b="0" i="0" u="none" strike="noStrike" kern="1200" cap="none" spc="0" normalizeH="0" baseline="0" noProof="0">
                <a:ln>
                  <a:noFill/>
                </a:ln>
                <a:solidFill>
                  <a:srgbClr val="333333"/>
                </a:solidFill>
                <a:effectLst/>
                <a:uLnTx/>
                <a:uFillTx/>
                <a:latin typeface="Century Gothic" panose="020B0502020202020204" pitchFamily="34" charset="0"/>
                <a:ea typeface="+mn-ea"/>
                <a:cs typeface="+mn-cs"/>
              </a:rPr>
              <a:t>New question in 2022</a:t>
            </a:r>
          </a:p>
        </p:txBody>
      </p:sp>
    </p:spTree>
    <p:extLst>
      <p:ext uri="{BB962C8B-B14F-4D97-AF65-F5344CB8AC3E}">
        <p14:creationId xmlns:p14="http://schemas.microsoft.com/office/powerpoint/2010/main" val="1574280601"/>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A885D5A-CA72-904D-A32A-49CE37FE4063}"/>
              </a:ext>
            </a:extLst>
          </p:cNvPr>
          <p:cNvSpPr>
            <a:spLocks noGrp="1"/>
          </p:cNvSpPr>
          <p:nvPr>
            <p:ph type="title"/>
          </p:nvPr>
        </p:nvSpPr>
        <p:spPr>
          <a:xfrm>
            <a:off x="726901" y="1796627"/>
            <a:ext cx="4187371" cy="2390677"/>
          </a:xfrm>
        </p:spPr>
        <p:txBody>
          <a:bodyPr/>
          <a:lstStyle/>
          <a:p>
            <a:r>
              <a:rPr lang="en-US"/>
              <a:t>Nursing Background</a:t>
            </a:r>
          </a:p>
        </p:txBody>
      </p:sp>
      <p:sp>
        <p:nvSpPr>
          <p:cNvPr id="3" name="Slide Number Placeholder 2"/>
          <p:cNvSpPr>
            <a:spLocks noGrp="1"/>
          </p:cNvSpPr>
          <p:nvPr>
            <p:ph type="sldNum" sz="quarter" idx="10"/>
          </p:nvPr>
        </p:nvSpPr>
        <p:spPr/>
        <p:txBody>
          <a:bodyPr/>
          <a:lstStyle/>
          <a:p>
            <a:fld id="{D8D877B3-D348-4611-9BDB-C5374591D951}" type="slidenum">
              <a:rPr lang="en-US" smtClean="0"/>
              <a:pPr/>
              <a:t>76</a:t>
            </a:fld>
            <a:endParaRPr lang="en-US"/>
          </a:p>
        </p:txBody>
      </p:sp>
      <p:graphicFrame>
        <p:nvGraphicFramePr>
          <p:cNvPr id="6" name="Chart 5"/>
          <p:cNvGraphicFramePr/>
          <p:nvPr>
            <p:extLst>
              <p:ext uri="{D42A27DB-BD31-4B8C-83A1-F6EECF244321}">
                <p14:modId xmlns:p14="http://schemas.microsoft.com/office/powerpoint/2010/main" val="11377503"/>
              </p:ext>
            </p:extLst>
          </p:nvPr>
        </p:nvGraphicFramePr>
        <p:xfrm>
          <a:off x="5093171" y="1148863"/>
          <a:ext cx="6014441" cy="5545014"/>
        </p:xfrm>
        <a:graphic>
          <a:graphicData uri="http://schemas.openxmlformats.org/drawingml/2006/chart">
            <c:chart xmlns:c="http://schemas.openxmlformats.org/drawingml/2006/chart" xmlns:r="http://schemas.openxmlformats.org/officeDocument/2006/relationships" r:id="rId4"/>
          </a:graphicData>
        </a:graphic>
      </p:graphicFrame>
      <p:sp>
        <p:nvSpPr>
          <p:cNvPr id="8" name="TextBox 7">
            <a:extLst>
              <a:ext uri="{FF2B5EF4-FFF2-40B4-BE49-F238E27FC236}">
                <a16:creationId xmlns:a16="http://schemas.microsoft.com/office/drawing/2014/main" id="{D0E680F2-41A1-BB4C-83A7-6C0348CF2227}"/>
              </a:ext>
            </a:extLst>
          </p:cNvPr>
          <p:cNvSpPr txBox="1"/>
          <p:nvPr/>
        </p:nvSpPr>
        <p:spPr>
          <a:xfrm>
            <a:off x="726901" y="4018027"/>
            <a:ext cx="3021661" cy="338554"/>
          </a:xfrm>
          <a:prstGeom prst="rect">
            <a:avLst/>
          </a:prstGeom>
          <a:noFill/>
        </p:spPr>
        <p:txBody>
          <a:bodyPr wrap="none" lIns="0" rIns="0" rtlCol="0">
            <a:spAutoFit/>
          </a:bodyPr>
          <a:lstStyle/>
          <a:p>
            <a:r>
              <a:rPr lang="en-US" sz="1600">
                <a:solidFill>
                  <a:srgbClr val="FF5A5A"/>
                </a:solidFill>
                <a:latin typeface="Century Gothic" panose="020B0502020202020204" pitchFamily="34" charset="0"/>
              </a:rPr>
              <a:t>SLIGHT </a:t>
            </a:r>
            <a:r>
              <a:rPr lang="en-US" sz="1600">
                <a:solidFill>
                  <a:srgbClr val="FF0000"/>
                </a:solidFill>
                <a:latin typeface="Century Gothic" panose="020B0502020202020204" pitchFamily="34" charset="0"/>
              </a:rPr>
              <a:t>SHIFT</a:t>
            </a:r>
            <a:r>
              <a:rPr lang="en-US" sz="1600">
                <a:solidFill>
                  <a:srgbClr val="FF5A5A"/>
                </a:solidFill>
                <a:latin typeface="Century Gothic" panose="020B0502020202020204" pitchFamily="34" charset="0"/>
              </a:rPr>
              <a:t> IN BACKGROUND</a:t>
            </a:r>
          </a:p>
        </p:txBody>
      </p:sp>
      <p:sp>
        <p:nvSpPr>
          <p:cNvPr id="9" name="TextBox 8">
            <a:extLst>
              <a:ext uri="{FF2B5EF4-FFF2-40B4-BE49-F238E27FC236}">
                <a16:creationId xmlns:a16="http://schemas.microsoft.com/office/drawing/2014/main" id="{8C234B45-E9FA-7841-AEA7-60E575C648A5}"/>
              </a:ext>
            </a:extLst>
          </p:cNvPr>
          <p:cNvSpPr txBox="1"/>
          <p:nvPr/>
        </p:nvSpPr>
        <p:spPr>
          <a:xfrm>
            <a:off x="726901" y="4579602"/>
            <a:ext cx="3180273" cy="1690271"/>
          </a:xfrm>
          <a:prstGeom prst="rect">
            <a:avLst/>
          </a:prstGeom>
          <a:noFill/>
        </p:spPr>
        <p:txBody>
          <a:bodyPr wrap="square" lIns="0" rIns="0" rtlCol="0">
            <a:spAutoFit/>
          </a:bodyPr>
          <a:lstStyle/>
          <a:p>
            <a:pPr>
              <a:lnSpc>
                <a:spcPts val="1800"/>
              </a:lnSpc>
            </a:pPr>
            <a:r>
              <a:rPr lang="en-US" sz="1400">
                <a:solidFill>
                  <a:schemeClr val="bg2"/>
                </a:solidFill>
                <a:latin typeface="Century Gothic" panose="020B0502020202020204" pitchFamily="34" charset="0"/>
              </a:rPr>
              <a:t>While the top two areas of experience remain consistent, nurse</a:t>
            </a:r>
            <a:r>
              <a:rPr lang="en-US" sz="1400">
                <a:solidFill>
                  <a:srgbClr val="C00000"/>
                </a:solidFill>
                <a:latin typeface="Century Gothic" panose="020B0502020202020204" pitchFamily="34" charset="0"/>
              </a:rPr>
              <a:t> </a:t>
            </a:r>
            <a:r>
              <a:rPr lang="en-US" sz="1400">
                <a:solidFill>
                  <a:schemeClr val="bg2"/>
                </a:solidFill>
                <a:latin typeface="Century Gothic" panose="020B0502020202020204" pitchFamily="34" charset="0"/>
              </a:rPr>
              <a:t>informaticists are showing a consistent decrease in administration, while ambulatory and long-term care have seen a slight increase.</a:t>
            </a:r>
          </a:p>
        </p:txBody>
      </p:sp>
      <p:sp>
        <p:nvSpPr>
          <p:cNvPr id="2" name="TextBox 1">
            <a:extLst>
              <a:ext uri="{FF2B5EF4-FFF2-40B4-BE49-F238E27FC236}">
                <a16:creationId xmlns:a16="http://schemas.microsoft.com/office/drawing/2014/main" id="{EAB86F5C-521C-84B5-689B-77F1E67B66D6}"/>
              </a:ext>
            </a:extLst>
          </p:cNvPr>
          <p:cNvSpPr txBox="1"/>
          <p:nvPr/>
        </p:nvSpPr>
        <p:spPr>
          <a:xfrm>
            <a:off x="7519315" y="6125763"/>
            <a:ext cx="2476500" cy="288220"/>
          </a:xfrm>
          <a:prstGeom prst="rect">
            <a:avLst/>
          </a:prstGeom>
          <a:noFill/>
        </p:spPr>
        <p:txBody>
          <a:bodyPr wrap="square" lIns="0" rIns="0" rtlCol="0">
            <a:spAutoFit/>
          </a:bodyPr>
          <a:lstStyle/>
          <a:p>
            <a:pPr marL="0" marR="0" lvl="0" indent="0" algn="l" defTabSz="914400" rtl="0" eaLnBrk="1" fontAlgn="auto" latinLnBrk="0" hangingPunct="1">
              <a:lnSpc>
                <a:spcPts val="1800"/>
              </a:lnSpc>
              <a:spcBef>
                <a:spcPts val="0"/>
              </a:spcBef>
              <a:spcAft>
                <a:spcPts val="0"/>
              </a:spcAft>
              <a:buClrTx/>
              <a:buSzTx/>
              <a:buFontTx/>
              <a:buNone/>
              <a:tabLst/>
              <a:defRPr/>
            </a:pPr>
            <a:r>
              <a:rPr kumimoji="0" lang="en-US" sz="800" b="0" i="0" u="none" strike="noStrike" kern="1200" cap="none" spc="0" normalizeH="0" baseline="0" noProof="0">
                <a:ln>
                  <a:noFill/>
                </a:ln>
                <a:solidFill>
                  <a:srgbClr val="333333"/>
                </a:solidFill>
                <a:effectLst/>
                <a:uLnTx/>
                <a:uFillTx/>
                <a:latin typeface="Century Gothic" panose="020B0502020202020204" pitchFamily="34" charset="0"/>
                <a:ea typeface="+mn-ea"/>
                <a:cs typeface="+mn-cs"/>
              </a:rPr>
              <a:t>Answer choices &lt;9% incidence, not shown</a:t>
            </a:r>
          </a:p>
        </p:txBody>
      </p:sp>
      <p:sp>
        <p:nvSpPr>
          <p:cNvPr id="4" name="TextBox 3">
            <a:extLst>
              <a:ext uri="{FF2B5EF4-FFF2-40B4-BE49-F238E27FC236}">
                <a16:creationId xmlns:a16="http://schemas.microsoft.com/office/drawing/2014/main" id="{15F2B1A2-3909-A0F1-B543-8DE62C325A2F}"/>
              </a:ext>
            </a:extLst>
          </p:cNvPr>
          <p:cNvSpPr txBox="1"/>
          <p:nvPr/>
        </p:nvSpPr>
        <p:spPr>
          <a:xfrm>
            <a:off x="7519315" y="6503760"/>
            <a:ext cx="2106545" cy="293863"/>
          </a:xfrm>
          <a:prstGeom prst="rect">
            <a:avLst/>
          </a:prstGeom>
          <a:noFill/>
        </p:spPr>
        <p:txBody>
          <a:bodyPr wrap="square" lIns="0" rIns="0" rtlCol="0">
            <a:spAutoFit/>
          </a:bodyPr>
          <a:lstStyle/>
          <a:p>
            <a:pPr>
              <a:lnSpc>
                <a:spcPts val="1800"/>
              </a:lnSpc>
            </a:pPr>
            <a:r>
              <a:rPr lang="en-US" sz="1000" i="1">
                <a:solidFill>
                  <a:schemeClr val="bg2"/>
                </a:solidFill>
                <a:latin typeface="Century Gothic" panose="020B0502020202020204" pitchFamily="34" charset="0"/>
              </a:rPr>
              <a:t>*New options beginning in 2020</a:t>
            </a:r>
          </a:p>
        </p:txBody>
      </p:sp>
    </p:spTree>
    <p:extLst>
      <p:ext uri="{BB962C8B-B14F-4D97-AF65-F5344CB8AC3E}">
        <p14:creationId xmlns:p14="http://schemas.microsoft.com/office/powerpoint/2010/main" val="1299088303"/>
      </p:ext>
    </p:extLst>
  </p:cSld>
  <p:clrMapOvr>
    <a:masterClrMapping/>
  </p:clrMapOvr>
  <p:extLst>
    <p:ext uri="{6950BFC3-D8DA-4A85-94F7-54DA5524770B}">
      <p188:commentRel xmlns:p188="http://schemas.microsoft.com/office/powerpoint/2018/8/main" r:id="rId3"/>
    </p:ext>
  </p:extLs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A885D5A-CA72-904D-A32A-49CE37FE4063}"/>
              </a:ext>
            </a:extLst>
          </p:cNvPr>
          <p:cNvSpPr>
            <a:spLocks noGrp="1"/>
          </p:cNvSpPr>
          <p:nvPr>
            <p:ph type="title"/>
          </p:nvPr>
        </p:nvSpPr>
        <p:spPr>
          <a:xfrm>
            <a:off x="833433" y="2008616"/>
            <a:ext cx="4187371" cy="2390677"/>
          </a:xfrm>
        </p:spPr>
        <p:txBody>
          <a:bodyPr/>
          <a:lstStyle/>
          <a:p>
            <a:r>
              <a:rPr lang="en-US"/>
              <a:t>Years of Informatics Experience</a:t>
            </a:r>
          </a:p>
        </p:txBody>
      </p:sp>
      <p:sp>
        <p:nvSpPr>
          <p:cNvPr id="3" name="Slide Number Placeholder 2"/>
          <p:cNvSpPr>
            <a:spLocks noGrp="1"/>
          </p:cNvSpPr>
          <p:nvPr>
            <p:ph type="sldNum" sz="quarter"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D8D877B3-D348-4611-9BDB-C5374591D951}" type="slidenum">
              <a:rPr kumimoji="0" lang="en-US" sz="803" b="0" i="0" u="none" strike="noStrike" kern="1200" cap="none" spc="0" normalizeH="0" baseline="0" noProof="0" smtClean="0">
                <a:ln>
                  <a:noFill/>
                </a:ln>
                <a:solidFill>
                  <a:srgbClr val="FFFFFF"/>
                </a:solidFill>
                <a:effectLst/>
                <a:uLnTx/>
                <a:uFillTx/>
                <a:latin typeface="Century Gothic" panose="020B0502020202020204" pitchFamily="34" charset="0"/>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77</a:t>
            </a:fld>
            <a:endParaRPr kumimoji="0" lang="en-US" sz="803" b="0" i="0" u="none" strike="noStrike" kern="1200" cap="none" spc="0" normalizeH="0" baseline="0" noProof="0">
              <a:ln>
                <a:noFill/>
              </a:ln>
              <a:solidFill>
                <a:srgbClr val="FFFFFF"/>
              </a:solidFill>
              <a:effectLst/>
              <a:uLnTx/>
              <a:uFillTx/>
              <a:latin typeface="Century Gothic" panose="020B0502020202020204" pitchFamily="34" charset="0"/>
              <a:cs typeface="Arial" panose="020B0604020202020204" pitchFamily="34" charset="0"/>
            </a:endParaRPr>
          </a:p>
        </p:txBody>
      </p:sp>
      <p:graphicFrame>
        <p:nvGraphicFramePr>
          <p:cNvPr id="6" name="Chart 5"/>
          <p:cNvGraphicFramePr/>
          <p:nvPr>
            <p:extLst>
              <p:ext uri="{D42A27DB-BD31-4B8C-83A1-F6EECF244321}">
                <p14:modId xmlns:p14="http://schemas.microsoft.com/office/powerpoint/2010/main" val="2036950849"/>
              </p:ext>
            </p:extLst>
          </p:nvPr>
        </p:nvGraphicFramePr>
        <p:xfrm>
          <a:off x="5093171" y="1148863"/>
          <a:ext cx="6014441" cy="5545014"/>
        </p:xfrm>
        <a:graphic>
          <a:graphicData uri="http://schemas.openxmlformats.org/drawingml/2006/chart">
            <c:chart xmlns:c="http://schemas.openxmlformats.org/drawingml/2006/chart" xmlns:r="http://schemas.openxmlformats.org/officeDocument/2006/relationships" r:id="rId3"/>
          </a:graphicData>
        </a:graphic>
      </p:graphicFrame>
      <p:sp>
        <p:nvSpPr>
          <p:cNvPr id="8" name="TextBox 7">
            <a:extLst>
              <a:ext uri="{FF2B5EF4-FFF2-40B4-BE49-F238E27FC236}">
                <a16:creationId xmlns:a16="http://schemas.microsoft.com/office/drawing/2014/main" id="{D0E680F2-41A1-BB4C-83A7-6C0348CF2227}"/>
              </a:ext>
            </a:extLst>
          </p:cNvPr>
          <p:cNvSpPr txBox="1"/>
          <p:nvPr/>
        </p:nvSpPr>
        <p:spPr>
          <a:xfrm>
            <a:off x="854700" y="4428051"/>
            <a:ext cx="3228448" cy="338554"/>
          </a:xfrm>
          <a:prstGeom prst="rect">
            <a:avLst/>
          </a:prstGeom>
          <a:noFill/>
        </p:spPr>
        <p:txBody>
          <a:bodyPr wrap="none" lIns="0" r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FF5A5A"/>
                </a:solidFill>
                <a:effectLst/>
                <a:uLnTx/>
                <a:uFillTx/>
                <a:latin typeface="Century Gothic" panose="020B0502020202020204" pitchFamily="34" charset="0"/>
                <a:ea typeface="+mn-ea"/>
                <a:cs typeface="+mn-cs"/>
              </a:rPr>
              <a:t>INFORMATICS A GROWING FIELD</a:t>
            </a:r>
          </a:p>
        </p:txBody>
      </p:sp>
      <p:sp>
        <p:nvSpPr>
          <p:cNvPr id="9" name="TextBox 8">
            <a:extLst>
              <a:ext uri="{FF2B5EF4-FFF2-40B4-BE49-F238E27FC236}">
                <a16:creationId xmlns:a16="http://schemas.microsoft.com/office/drawing/2014/main" id="{8C234B45-E9FA-7841-AEA7-60E575C648A5}"/>
              </a:ext>
            </a:extLst>
          </p:cNvPr>
          <p:cNvSpPr txBox="1"/>
          <p:nvPr/>
        </p:nvSpPr>
        <p:spPr>
          <a:xfrm>
            <a:off x="854699" y="4916905"/>
            <a:ext cx="3180273" cy="784830"/>
          </a:xfrm>
          <a:prstGeom prst="rect">
            <a:avLst/>
          </a:prstGeom>
          <a:noFill/>
        </p:spPr>
        <p:txBody>
          <a:bodyPr wrap="square" lIns="0" rIns="0" rtlCol="0">
            <a:spAutoFit/>
          </a:bodyPr>
          <a:lstStyle/>
          <a:p>
            <a:pPr marL="0" marR="0" lvl="0" indent="0" algn="l" defTabSz="914400" rtl="0" eaLnBrk="1" fontAlgn="auto" latinLnBrk="0" hangingPunct="1">
              <a:lnSpc>
                <a:spcPts val="1800"/>
              </a:lnSpc>
              <a:spcBef>
                <a:spcPts val="0"/>
              </a:spcBef>
              <a:spcAft>
                <a:spcPts val="0"/>
              </a:spcAft>
              <a:buClrTx/>
              <a:buSzTx/>
              <a:buFontTx/>
              <a:buNone/>
              <a:tabLst/>
              <a:defRPr/>
            </a:pPr>
            <a:r>
              <a:rPr kumimoji="0" lang="en-US" sz="1400" b="0" i="0" u="none" strike="noStrike" kern="1200" cap="none" spc="0" normalizeH="0" baseline="0" noProof="0">
                <a:ln>
                  <a:noFill/>
                </a:ln>
                <a:solidFill>
                  <a:srgbClr val="333333"/>
                </a:solidFill>
                <a:effectLst/>
                <a:uLnTx/>
                <a:uFillTx/>
                <a:latin typeface="Century Gothic" panose="020B0502020202020204" pitchFamily="34" charset="0"/>
                <a:ea typeface="+mn-ea"/>
                <a:cs typeface="+mn-cs"/>
              </a:rPr>
              <a:t>Like years past, 61% of nurse informaticists have more than 5 years of experience in informatics.</a:t>
            </a:r>
          </a:p>
        </p:txBody>
      </p:sp>
    </p:spTree>
    <p:extLst>
      <p:ext uri="{BB962C8B-B14F-4D97-AF65-F5344CB8AC3E}">
        <p14:creationId xmlns:p14="http://schemas.microsoft.com/office/powerpoint/2010/main" val="3747888858"/>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A885D5A-CA72-904D-A32A-49CE37FE4063}"/>
              </a:ext>
            </a:extLst>
          </p:cNvPr>
          <p:cNvSpPr>
            <a:spLocks noGrp="1"/>
          </p:cNvSpPr>
          <p:nvPr>
            <p:ph type="title"/>
          </p:nvPr>
        </p:nvSpPr>
        <p:spPr>
          <a:xfrm>
            <a:off x="833433" y="2008616"/>
            <a:ext cx="4187371" cy="2390677"/>
          </a:xfrm>
        </p:spPr>
        <p:txBody>
          <a:bodyPr/>
          <a:lstStyle/>
          <a:p>
            <a:r>
              <a:rPr lang="en-US"/>
              <a:t>Years of Informatics Experience</a:t>
            </a:r>
          </a:p>
        </p:txBody>
      </p:sp>
      <p:sp>
        <p:nvSpPr>
          <p:cNvPr id="3" name="Slide Number Placeholder 2"/>
          <p:cNvSpPr>
            <a:spLocks noGrp="1"/>
          </p:cNvSpPr>
          <p:nvPr>
            <p:ph type="sldNum" sz="quarter" idx="10"/>
          </p:nvPr>
        </p:nvSpPr>
        <p:spPr/>
        <p:txBody>
          <a:bodyPr/>
          <a:lstStyle/>
          <a:p>
            <a:fld id="{D8D877B3-D348-4611-9BDB-C5374591D951}" type="slidenum">
              <a:rPr lang="en-US" smtClean="0"/>
              <a:pPr/>
              <a:t>78</a:t>
            </a:fld>
            <a:endParaRPr lang="en-US"/>
          </a:p>
        </p:txBody>
      </p:sp>
      <p:graphicFrame>
        <p:nvGraphicFramePr>
          <p:cNvPr id="6" name="Chart 5"/>
          <p:cNvGraphicFramePr/>
          <p:nvPr>
            <p:extLst>
              <p:ext uri="{D42A27DB-BD31-4B8C-83A1-F6EECF244321}">
                <p14:modId xmlns:p14="http://schemas.microsoft.com/office/powerpoint/2010/main" val="2433436199"/>
              </p:ext>
            </p:extLst>
          </p:nvPr>
        </p:nvGraphicFramePr>
        <p:xfrm>
          <a:off x="5077512" y="1715879"/>
          <a:ext cx="4187371" cy="4569241"/>
        </p:xfrm>
        <a:graphic>
          <a:graphicData uri="http://schemas.openxmlformats.org/drawingml/2006/chart">
            <c:chart xmlns:c="http://schemas.openxmlformats.org/drawingml/2006/chart" xmlns:r="http://schemas.openxmlformats.org/officeDocument/2006/relationships" r:id="rId3"/>
          </a:graphicData>
        </a:graphic>
      </p:graphicFrame>
      <p:sp>
        <p:nvSpPr>
          <p:cNvPr id="8" name="TextBox 7">
            <a:extLst>
              <a:ext uri="{FF2B5EF4-FFF2-40B4-BE49-F238E27FC236}">
                <a16:creationId xmlns:a16="http://schemas.microsoft.com/office/drawing/2014/main" id="{D0E680F2-41A1-BB4C-83A7-6C0348CF2227}"/>
              </a:ext>
            </a:extLst>
          </p:cNvPr>
          <p:cNvSpPr txBox="1"/>
          <p:nvPr/>
        </p:nvSpPr>
        <p:spPr>
          <a:xfrm>
            <a:off x="854700" y="4399476"/>
            <a:ext cx="3433632" cy="338554"/>
          </a:xfrm>
          <a:prstGeom prst="rect">
            <a:avLst/>
          </a:prstGeom>
          <a:noFill/>
        </p:spPr>
        <p:txBody>
          <a:bodyPr wrap="none" lIns="0" rIns="0" rtlCol="0">
            <a:spAutoFit/>
          </a:bodyPr>
          <a:lstStyle/>
          <a:p>
            <a:r>
              <a:rPr lang="en-US" sz="1600">
                <a:solidFill>
                  <a:srgbClr val="FF5A5A"/>
                </a:solidFill>
                <a:latin typeface="Century Gothic" panose="020B0502020202020204" pitchFamily="34" charset="0"/>
              </a:rPr>
              <a:t>INFORMATICS IS A GROWING FIELD</a:t>
            </a:r>
          </a:p>
        </p:txBody>
      </p:sp>
      <p:sp>
        <p:nvSpPr>
          <p:cNvPr id="9" name="TextBox 8">
            <a:extLst>
              <a:ext uri="{FF2B5EF4-FFF2-40B4-BE49-F238E27FC236}">
                <a16:creationId xmlns:a16="http://schemas.microsoft.com/office/drawing/2014/main" id="{8C234B45-E9FA-7841-AEA7-60E575C648A5}"/>
              </a:ext>
            </a:extLst>
          </p:cNvPr>
          <p:cNvSpPr txBox="1"/>
          <p:nvPr/>
        </p:nvSpPr>
        <p:spPr>
          <a:xfrm>
            <a:off x="822041" y="5113113"/>
            <a:ext cx="3180273" cy="784830"/>
          </a:xfrm>
          <a:prstGeom prst="rect">
            <a:avLst/>
          </a:prstGeom>
          <a:noFill/>
        </p:spPr>
        <p:txBody>
          <a:bodyPr wrap="square" lIns="0" rIns="0" rtlCol="0">
            <a:spAutoFit/>
          </a:bodyPr>
          <a:lstStyle/>
          <a:p>
            <a:pPr>
              <a:lnSpc>
                <a:spcPts val="1800"/>
              </a:lnSpc>
            </a:pPr>
            <a:r>
              <a:rPr lang="en-US" sz="1400">
                <a:solidFill>
                  <a:schemeClr val="bg2"/>
                </a:solidFill>
                <a:latin typeface="Century Gothic" panose="020B0502020202020204" pitchFamily="34" charset="0"/>
              </a:rPr>
              <a:t>Like years past, 61% of nurse informaticists have more than 5 years of experience in informatics.</a:t>
            </a:r>
          </a:p>
        </p:txBody>
      </p:sp>
    </p:spTree>
    <p:extLst>
      <p:ext uri="{BB962C8B-B14F-4D97-AF65-F5344CB8AC3E}">
        <p14:creationId xmlns:p14="http://schemas.microsoft.com/office/powerpoint/2010/main" val="628146866"/>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A885D5A-CA72-904D-A32A-49CE37FE4063}"/>
              </a:ext>
            </a:extLst>
          </p:cNvPr>
          <p:cNvSpPr>
            <a:spLocks noGrp="1"/>
          </p:cNvSpPr>
          <p:nvPr>
            <p:ph type="title"/>
          </p:nvPr>
        </p:nvSpPr>
        <p:spPr>
          <a:xfrm>
            <a:off x="779347" y="1653509"/>
            <a:ext cx="4187371" cy="2390677"/>
          </a:xfrm>
        </p:spPr>
        <p:txBody>
          <a:bodyPr/>
          <a:lstStyle/>
          <a:p>
            <a:r>
              <a:rPr lang="en-US"/>
              <a:t>Benefits and </a:t>
            </a:r>
            <a:br>
              <a:rPr lang="en-US"/>
            </a:br>
            <a:r>
              <a:rPr lang="en-US"/>
              <a:t>Non-Salary Compensation</a:t>
            </a:r>
          </a:p>
        </p:txBody>
      </p:sp>
      <p:sp>
        <p:nvSpPr>
          <p:cNvPr id="3" name="Slide Number Placeholder 2"/>
          <p:cNvSpPr>
            <a:spLocks noGrp="1"/>
          </p:cNvSpPr>
          <p:nvPr>
            <p:ph type="sldNum" sz="quarter" idx="10"/>
          </p:nvPr>
        </p:nvSpPr>
        <p:spPr/>
        <p:txBody>
          <a:bodyPr/>
          <a:lstStyle/>
          <a:p>
            <a:fld id="{D8D877B3-D348-4611-9BDB-C5374591D951}" type="slidenum">
              <a:rPr lang="en-US" smtClean="0"/>
              <a:pPr/>
              <a:t>79</a:t>
            </a:fld>
            <a:endParaRPr lang="en-US"/>
          </a:p>
        </p:txBody>
      </p:sp>
      <p:graphicFrame>
        <p:nvGraphicFramePr>
          <p:cNvPr id="6" name="Chart 5"/>
          <p:cNvGraphicFramePr/>
          <p:nvPr>
            <p:extLst>
              <p:ext uri="{D42A27DB-BD31-4B8C-83A1-F6EECF244321}">
                <p14:modId xmlns:p14="http://schemas.microsoft.com/office/powerpoint/2010/main" val="1987750622"/>
              </p:ext>
            </p:extLst>
          </p:nvPr>
        </p:nvGraphicFramePr>
        <p:xfrm>
          <a:off x="5093171" y="1148863"/>
          <a:ext cx="6014441" cy="5545014"/>
        </p:xfrm>
        <a:graphic>
          <a:graphicData uri="http://schemas.openxmlformats.org/drawingml/2006/chart">
            <c:chart xmlns:c="http://schemas.openxmlformats.org/drawingml/2006/chart" xmlns:r="http://schemas.openxmlformats.org/officeDocument/2006/relationships" r:id="rId4"/>
          </a:graphicData>
        </a:graphic>
      </p:graphicFrame>
      <p:sp>
        <p:nvSpPr>
          <p:cNvPr id="8" name="TextBox 7">
            <a:extLst>
              <a:ext uri="{FF2B5EF4-FFF2-40B4-BE49-F238E27FC236}">
                <a16:creationId xmlns:a16="http://schemas.microsoft.com/office/drawing/2014/main" id="{D0E680F2-41A1-BB4C-83A7-6C0348CF2227}"/>
              </a:ext>
            </a:extLst>
          </p:cNvPr>
          <p:cNvSpPr txBox="1"/>
          <p:nvPr/>
        </p:nvSpPr>
        <p:spPr>
          <a:xfrm>
            <a:off x="854699" y="4044186"/>
            <a:ext cx="3985567" cy="584775"/>
          </a:xfrm>
          <a:prstGeom prst="rect">
            <a:avLst/>
          </a:prstGeom>
          <a:noFill/>
        </p:spPr>
        <p:txBody>
          <a:bodyPr wrap="square" lIns="0" rIns="0" rtlCol="0">
            <a:spAutoFit/>
          </a:bodyPr>
          <a:lstStyle/>
          <a:p>
            <a:r>
              <a:rPr lang="en-US" sz="1600">
                <a:solidFill>
                  <a:srgbClr val="FF5A5A"/>
                </a:solidFill>
                <a:latin typeface="Century Gothic" panose="020B0502020202020204" pitchFamily="34" charset="0"/>
              </a:rPr>
              <a:t>MONEY PURCHASE PENSION PLAN, 401k AND INSURANCE ARE MOST COMMON</a:t>
            </a:r>
          </a:p>
        </p:txBody>
      </p:sp>
      <p:sp>
        <p:nvSpPr>
          <p:cNvPr id="9" name="TextBox 8">
            <a:extLst>
              <a:ext uri="{FF2B5EF4-FFF2-40B4-BE49-F238E27FC236}">
                <a16:creationId xmlns:a16="http://schemas.microsoft.com/office/drawing/2014/main" id="{8C234B45-E9FA-7841-AEA7-60E575C648A5}"/>
              </a:ext>
            </a:extLst>
          </p:cNvPr>
          <p:cNvSpPr txBox="1"/>
          <p:nvPr/>
        </p:nvSpPr>
        <p:spPr>
          <a:xfrm>
            <a:off x="854699" y="4708555"/>
            <a:ext cx="3180273" cy="1459438"/>
          </a:xfrm>
          <a:prstGeom prst="rect">
            <a:avLst/>
          </a:prstGeom>
          <a:noFill/>
        </p:spPr>
        <p:txBody>
          <a:bodyPr wrap="square" lIns="0" rIns="0" rtlCol="0">
            <a:spAutoFit/>
          </a:bodyPr>
          <a:lstStyle/>
          <a:p>
            <a:pPr>
              <a:lnSpc>
                <a:spcPts val="1800"/>
              </a:lnSpc>
            </a:pPr>
            <a:r>
              <a:rPr lang="en-US" sz="1400">
                <a:solidFill>
                  <a:schemeClr val="bg2"/>
                </a:solidFill>
                <a:latin typeface="Century Gothic" panose="020B0502020202020204" pitchFamily="34" charset="0"/>
              </a:rPr>
              <a:t>Approximately, 7-in-10 receiving each:  Money purchase Pension Plan (75%), 401k/403(b) (68%) and Medical/ Dental insurance (68%).</a:t>
            </a:r>
          </a:p>
          <a:p>
            <a:pPr>
              <a:lnSpc>
                <a:spcPts val="1800"/>
              </a:lnSpc>
            </a:pPr>
            <a:r>
              <a:rPr lang="en-US" sz="1400">
                <a:solidFill>
                  <a:schemeClr val="bg2"/>
                </a:solidFill>
                <a:latin typeface="Century Gothic" panose="020B0502020202020204" pitchFamily="34" charset="0"/>
              </a:rPr>
              <a:t>On average, each employee receives 7.5 benefits. </a:t>
            </a:r>
          </a:p>
        </p:txBody>
      </p:sp>
      <p:sp>
        <p:nvSpPr>
          <p:cNvPr id="2" name="TextBox 1">
            <a:extLst>
              <a:ext uri="{FF2B5EF4-FFF2-40B4-BE49-F238E27FC236}">
                <a16:creationId xmlns:a16="http://schemas.microsoft.com/office/drawing/2014/main" id="{B72D1BD2-15C4-45E8-9BEB-6A9CC27B2D0E}"/>
              </a:ext>
            </a:extLst>
          </p:cNvPr>
          <p:cNvSpPr txBox="1"/>
          <p:nvPr/>
        </p:nvSpPr>
        <p:spPr>
          <a:xfrm>
            <a:off x="7929055" y="6101958"/>
            <a:ext cx="2476500" cy="288220"/>
          </a:xfrm>
          <a:prstGeom prst="rect">
            <a:avLst/>
          </a:prstGeom>
          <a:noFill/>
        </p:spPr>
        <p:txBody>
          <a:bodyPr wrap="square" lIns="0" rIns="0" rtlCol="0">
            <a:spAutoFit/>
          </a:bodyPr>
          <a:lstStyle/>
          <a:p>
            <a:pPr marL="0" marR="0" lvl="0" indent="0" algn="l" defTabSz="914400" rtl="0" eaLnBrk="1" fontAlgn="auto" latinLnBrk="0" hangingPunct="1">
              <a:lnSpc>
                <a:spcPts val="1800"/>
              </a:lnSpc>
              <a:spcBef>
                <a:spcPts val="0"/>
              </a:spcBef>
              <a:spcAft>
                <a:spcPts val="0"/>
              </a:spcAft>
              <a:buClrTx/>
              <a:buSzTx/>
              <a:buFontTx/>
              <a:buNone/>
              <a:tabLst/>
              <a:defRPr/>
            </a:pPr>
            <a:r>
              <a:rPr kumimoji="0" lang="en-US" sz="800" b="0" i="0" u="none" strike="noStrike" kern="1200" cap="none" spc="0" normalizeH="0" baseline="0" noProof="0">
                <a:ln>
                  <a:noFill/>
                </a:ln>
                <a:solidFill>
                  <a:srgbClr val="333333"/>
                </a:solidFill>
                <a:effectLst/>
                <a:uLnTx/>
                <a:uFillTx/>
                <a:latin typeface="Century Gothic" panose="020B0502020202020204" pitchFamily="34" charset="0"/>
                <a:ea typeface="+mn-ea"/>
                <a:cs typeface="+mn-cs"/>
              </a:rPr>
              <a:t>Answer choices &lt;43% incidence, not shown</a:t>
            </a:r>
          </a:p>
        </p:txBody>
      </p:sp>
      <p:sp>
        <p:nvSpPr>
          <p:cNvPr id="4" name="TextBox 3">
            <a:extLst>
              <a:ext uri="{FF2B5EF4-FFF2-40B4-BE49-F238E27FC236}">
                <a16:creationId xmlns:a16="http://schemas.microsoft.com/office/drawing/2014/main" id="{9CCB6342-B67E-25BF-229C-6BE0B38B9170}"/>
              </a:ext>
            </a:extLst>
          </p:cNvPr>
          <p:cNvSpPr txBox="1"/>
          <p:nvPr/>
        </p:nvSpPr>
        <p:spPr>
          <a:xfrm>
            <a:off x="7501997" y="6503502"/>
            <a:ext cx="3330616" cy="293863"/>
          </a:xfrm>
          <a:prstGeom prst="rect">
            <a:avLst/>
          </a:prstGeom>
          <a:noFill/>
        </p:spPr>
        <p:txBody>
          <a:bodyPr wrap="square" lIns="0" rIns="0" rtlCol="0">
            <a:spAutoFit/>
          </a:bodyPr>
          <a:lstStyle/>
          <a:p>
            <a:pPr>
              <a:lnSpc>
                <a:spcPts val="1800"/>
              </a:lnSpc>
            </a:pPr>
            <a:r>
              <a:rPr lang="en-US" sz="1000" i="1">
                <a:solidFill>
                  <a:schemeClr val="bg2"/>
                </a:solidFill>
                <a:latin typeface="Century Gothic" panose="020B0502020202020204" pitchFamily="34" charset="0"/>
              </a:rPr>
              <a:t>**New option in 2022 *New option beginning in 2020</a:t>
            </a:r>
          </a:p>
        </p:txBody>
      </p:sp>
    </p:spTree>
    <p:extLst>
      <p:ext uri="{BB962C8B-B14F-4D97-AF65-F5344CB8AC3E}">
        <p14:creationId xmlns:p14="http://schemas.microsoft.com/office/powerpoint/2010/main" val="2435155805"/>
      </p:ext>
    </p:extLst>
  </p:cSld>
  <p:clrMapOvr>
    <a:masterClrMapping/>
  </p:clrMapOvr>
  <p:extLst>
    <p:ext uri="{6950BFC3-D8DA-4A85-94F7-54DA5524770B}">
      <p188:commentRel xmlns:p188="http://schemas.microsoft.com/office/powerpoint/2018/8/main" r:id="rId3"/>
    </p:ext>
  </p:extLs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28E56F8C-AB1B-73BC-5942-05D004619BDA}"/>
              </a:ext>
            </a:extLst>
          </p:cNvPr>
          <p:cNvSpPr txBox="1">
            <a:spLocks/>
          </p:cNvSpPr>
          <p:nvPr/>
        </p:nvSpPr>
        <p:spPr>
          <a:xfrm>
            <a:off x="970154" y="1807310"/>
            <a:ext cx="9833429" cy="3429000"/>
          </a:xfrm>
          <a:prstGeom prst="rect">
            <a:avLst/>
          </a:prstGeom>
        </p:spPr>
        <p:txBody>
          <a:bodyPr lIns="91440" tIns="45720" rIns="91440" bIns="45720" anchor="t"/>
          <a:lstStyle>
            <a:lvl1pPr marL="0" indent="0" algn="l" defTabSz="914318" rtl="0" eaLnBrk="1" latinLnBrk="0" hangingPunct="1">
              <a:lnSpc>
                <a:spcPct val="100000"/>
              </a:lnSpc>
              <a:spcBef>
                <a:spcPts val="600"/>
              </a:spcBef>
              <a:buFont typeface="Arial" panose="020B0604020202020204" pitchFamily="34" charset="0"/>
              <a:buNone/>
              <a:defRPr sz="2000" b="0" i="0" kern="1200">
                <a:solidFill>
                  <a:srgbClr val="333333"/>
                </a:solidFill>
                <a:latin typeface="Century Gothic" panose="020B0502020202020204" pitchFamily="34" charset="0"/>
                <a:ea typeface="+mn-ea"/>
                <a:cs typeface="+mn-cs"/>
              </a:defRPr>
            </a:lvl1pPr>
            <a:lvl2pPr marL="171450" indent="-171450" algn="l" defTabSz="914318" rtl="0" eaLnBrk="1" latinLnBrk="0" hangingPunct="1">
              <a:lnSpc>
                <a:spcPct val="100000"/>
              </a:lnSpc>
              <a:spcBef>
                <a:spcPts val="600"/>
              </a:spcBef>
              <a:buClr>
                <a:schemeClr val="accent3"/>
              </a:buClr>
              <a:buFont typeface="Arial" panose="020B0604020202020204" pitchFamily="34" charset="0"/>
              <a:buChar char="•"/>
              <a:defRPr sz="1800" kern="1200">
                <a:solidFill>
                  <a:srgbClr val="333333"/>
                </a:solidFill>
                <a:latin typeface="Century Gothic" panose="020B0502020202020204" pitchFamily="34" charset="0"/>
                <a:ea typeface="+mn-ea"/>
                <a:cs typeface="+mn-cs"/>
              </a:defRPr>
            </a:lvl2pPr>
            <a:lvl3pPr marL="406400" indent="-203200" algn="l" defTabSz="914318" rtl="0" eaLnBrk="1" latinLnBrk="0" hangingPunct="1">
              <a:lnSpc>
                <a:spcPct val="100000"/>
              </a:lnSpc>
              <a:spcBef>
                <a:spcPts val="600"/>
              </a:spcBef>
              <a:buClr>
                <a:schemeClr val="accent3"/>
              </a:buClr>
              <a:buFont typeface="Arial" panose="020B0604020202020204" pitchFamily="34" charset="0"/>
              <a:buChar char="•"/>
              <a:tabLst/>
              <a:defRPr sz="1600" b="0" i="0" kern="1200">
                <a:solidFill>
                  <a:srgbClr val="333333"/>
                </a:solidFill>
                <a:latin typeface="Century Gothic" panose="020B0502020202020204" pitchFamily="34" charset="0"/>
                <a:ea typeface="+mn-ea"/>
                <a:cs typeface="+mn-cs"/>
              </a:defRPr>
            </a:lvl3pPr>
            <a:lvl4pPr marL="628650" indent="-203200" algn="l" defTabSz="914318" rtl="0" eaLnBrk="1" latinLnBrk="0" hangingPunct="1">
              <a:lnSpc>
                <a:spcPct val="100000"/>
              </a:lnSpc>
              <a:spcBef>
                <a:spcPts val="600"/>
              </a:spcBef>
              <a:buClr>
                <a:schemeClr val="accent3"/>
              </a:buClr>
              <a:buFont typeface="Arial" panose="020B0604020202020204" pitchFamily="34" charset="0"/>
              <a:buChar char="•"/>
              <a:tabLst/>
              <a:defRPr sz="1400" b="0" i="0" kern="1200">
                <a:solidFill>
                  <a:srgbClr val="333333"/>
                </a:solidFill>
                <a:latin typeface="Century Gothic" panose="020B0502020202020204" pitchFamily="34" charset="0"/>
                <a:ea typeface="+mn-ea"/>
                <a:cs typeface="+mn-cs"/>
              </a:defRPr>
            </a:lvl4pPr>
            <a:lvl5pPr marL="863600" indent="-203200" algn="l" defTabSz="914318" rtl="0" eaLnBrk="1" latinLnBrk="0" hangingPunct="1">
              <a:lnSpc>
                <a:spcPct val="100000"/>
              </a:lnSpc>
              <a:spcBef>
                <a:spcPts val="600"/>
              </a:spcBef>
              <a:buClr>
                <a:schemeClr val="accent3"/>
              </a:buClr>
              <a:buFont typeface="Arial" panose="020B0604020202020204" pitchFamily="34" charset="0"/>
              <a:buChar char="•"/>
              <a:tabLst/>
              <a:defRPr sz="1200" b="0" i="0" kern="1200" baseline="0">
                <a:solidFill>
                  <a:srgbClr val="333333"/>
                </a:solidFill>
                <a:latin typeface="Century Gothic" panose="020B0502020202020204" pitchFamily="34" charset="0"/>
                <a:ea typeface="+mn-ea"/>
                <a:cs typeface="+mn-cs"/>
              </a:defRPr>
            </a:lvl5pPr>
            <a:lvl6pPr marL="2514374"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6pPr>
            <a:lvl7pPr marL="2971534"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7pPr>
            <a:lvl8pPr marL="3428692"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8pPr>
            <a:lvl9pPr marL="3885850"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50000"/>
              </a:lnSpc>
              <a:spcBef>
                <a:spcPts val="0"/>
              </a:spcBef>
              <a:buChar char="•"/>
            </a:pPr>
            <a:r>
              <a:rPr lang="en-US">
                <a:latin typeface="Century Gothic"/>
                <a:cs typeface="Arial"/>
              </a:rPr>
              <a:t>Illustrate value of nursing informatics by using nursing informatics workforce trends from the 2022 HIMSS Nursing Informatics Workforce Survey</a:t>
            </a:r>
          </a:p>
          <a:p>
            <a:pPr marL="342900" indent="-342900">
              <a:lnSpc>
                <a:spcPct val="150000"/>
              </a:lnSpc>
              <a:spcBef>
                <a:spcPts val="0"/>
              </a:spcBef>
              <a:buChar char="•"/>
            </a:pPr>
            <a:r>
              <a:rPr lang="en-US">
                <a:latin typeface="Century Gothic"/>
                <a:cs typeface="Arial"/>
              </a:rPr>
              <a:t>Describe the various functions and responsibilities of nurse informaticists (NI) in healthcare settings</a:t>
            </a:r>
          </a:p>
          <a:p>
            <a:pPr marL="342900" indent="-342900">
              <a:lnSpc>
                <a:spcPct val="150000"/>
              </a:lnSpc>
              <a:spcBef>
                <a:spcPts val="0"/>
              </a:spcBef>
              <a:buChar char="•"/>
            </a:pPr>
            <a:r>
              <a:rPr lang="en-US">
                <a:latin typeface="Century Gothic"/>
                <a:cs typeface="Arial"/>
              </a:rPr>
              <a:t>Describe the setting, roles, education, certification, and other metrics related to the nursing informatics workforce</a:t>
            </a:r>
            <a:endParaRPr lang="en-US">
              <a:cs typeface="Arial"/>
            </a:endParaRPr>
          </a:p>
        </p:txBody>
      </p:sp>
      <p:sp>
        <p:nvSpPr>
          <p:cNvPr id="2" name="Title 1"/>
          <p:cNvSpPr>
            <a:spLocks noGrp="1"/>
          </p:cNvSpPr>
          <p:nvPr>
            <p:ph type="title"/>
          </p:nvPr>
        </p:nvSpPr>
        <p:spPr/>
        <p:txBody>
          <a:bodyPr wrap="none"/>
          <a:lstStyle/>
          <a:p>
            <a:r>
              <a:rPr lang="en-US"/>
              <a:t>Learning Objectives</a:t>
            </a:r>
          </a:p>
        </p:txBody>
      </p:sp>
      <p:sp>
        <p:nvSpPr>
          <p:cNvPr id="3" name="Slide Number Placeholder 2"/>
          <p:cNvSpPr>
            <a:spLocks noGrp="1"/>
          </p:cNvSpPr>
          <p:nvPr>
            <p:ph type="sldNum" sz="quarter" idx="10"/>
          </p:nvPr>
        </p:nvSpPr>
        <p:spPr/>
        <p:txBody>
          <a:bodyPr/>
          <a:lstStyle/>
          <a:p>
            <a:fld id="{D8D877B3-D348-4611-9BDB-C5374591D951}" type="slidenum">
              <a:rPr lang="en-US" smtClean="0"/>
              <a:pPr/>
              <a:t>8</a:t>
            </a:fld>
            <a:endParaRPr lang="en-US"/>
          </a:p>
        </p:txBody>
      </p:sp>
    </p:spTree>
    <p:extLst>
      <p:ext uri="{BB962C8B-B14F-4D97-AF65-F5344CB8AC3E}">
        <p14:creationId xmlns:p14="http://schemas.microsoft.com/office/powerpoint/2010/main" val="4142425219"/>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A885D5A-CA72-904D-A32A-49CE37FE4063}"/>
              </a:ext>
            </a:extLst>
          </p:cNvPr>
          <p:cNvSpPr>
            <a:spLocks noGrp="1"/>
          </p:cNvSpPr>
          <p:nvPr>
            <p:ph type="title"/>
          </p:nvPr>
        </p:nvSpPr>
        <p:spPr>
          <a:xfrm>
            <a:off x="267278" y="1481508"/>
            <a:ext cx="4649500" cy="2390677"/>
          </a:xfrm>
        </p:spPr>
        <p:txBody>
          <a:bodyPr/>
          <a:lstStyle/>
          <a:p>
            <a:r>
              <a:rPr lang="en-US"/>
              <a:t>Salary by  Education Level, Informatics Certification &amp; Years of NI Experience</a:t>
            </a:r>
          </a:p>
        </p:txBody>
      </p:sp>
      <p:sp>
        <p:nvSpPr>
          <p:cNvPr id="3" name="Slide Number Placeholder 2"/>
          <p:cNvSpPr>
            <a:spLocks noGrp="1"/>
          </p:cNvSpPr>
          <p:nvPr>
            <p:ph type="sldNum" sz="quarter"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D8D877B3-D348-4611-9BDB-C5374591D951}" type="slidenum">
              <a:rPr kumimoji="0" lang="en-US" sz="803" b="0" i="0" u="none" strike="noStrike" kern="1200" cap="none" spc="0" normalizeH="0" baseline="0" noProof="0" smtClean="0">
                <a:ln>
                  <a:noFill/>
                </a:ln>
                <a:solidFill>
                  <a:srgbClr val="FFFFFF"/>
                </a:solidFill>
                <a:effectLst/>
                <a:uLnTx/>
                <a:uFillTx/>
                <a:latin typeface="Century Gothic" panose="020B0502020202020204" pitchFamily="34" charset="0"/>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80</a:t>
            </a:fld>
            <a:endParaRPr kumimoji="0" lang="en-US" sz="803" b="0" i="0" u="none" strike="noStrike" kern="1200" cap="none" spc="0" normalizeH="0" baseline="0" noProof="0">
              <a:ln>
                <a:noFill/>
              </a:ln>
              <a:solidFill>
                <a:srgbClr val="FFFFFF"/>
              </a:solidFill>
              <a:effectLst/>
              <a:uLnTx/>
              <a:uFillTx/>
              <a:latin typeface="Century Gothic" panose="020B0502020202020204" pitchFamily="34" charset="0"/>
              <a:cs typeface="Arial" panose="020B0604020202020204" pitchFamily="34" charset="0"/>
            </a:endParaRPr>
          </a:p>
        </p:txBody>
      </p:sp>
      <p:graphicFrame>
        <p:nvGraphicFramePr>
          <p:cNvPr id="6" name="Chart 5"/>
          <p:cNvGraphicFramePr/>
          <p:nvPr>
            <p:extLst>
              <p:ext uri="{D42A27DB-BD31-4B8C-83A1-F6EECF244321}">
                <p14:modId xmlns:p14="http://schemas.microsoft.com/office/powerpoint/2010/main" val="424432973"/>
              </p:ext>
            </p:extLst>
          </p:nvPr>
        </p:nvGraphicFramePr>
        <p:xfrm>
          <a:off x="4974505" y="1117706"/>
          <a:ext cx="7217495" cy="5774434"/>
        </p:xfrm>
        <a:graphic>
          <a:graphicData uri="http://schemas.openxmlformats.org/drawingml/2006/chart">
            <c:chart xmlns:c="http://schemas.openxmlformats.org/drawingml/2006/chart" xmlns:r="http://schemas.openxmlformats.org/officeDocument/2006/relationships" r:id="rId3"/>
          </a:graphicData>
        </a:graphic>
      </p:graphicFrame>
      <p:sp>
        <p:nvSpPr>
          <p:cNvPr id="8" name="TextBox 7">
            <a:extLst>
              <a:ext uri="{FF2B5EF4-FFF2-40B4-BE49-F238E27FC236}">
                <a16:creationId xmlns:a16="http://schemas.microsoft.com/office/drawing/2014/main" id="{D0E680F2-41A1-BB4C-83A7-6C0348CF2227}"/>
              </a:ext>
            </a:extLst>
          </p:cNvPr>
          <p:cNvSpPr txBox="1"/>
          <p:nvPr/>
        </p:nvSpPr>
        <p:spPr>
          <a:xfrm>
            <a:off x="321575" y="4367972"/>
            <a:ext cx="3917739" cy="338554"/>
          </a:xfrm>
          <a:prstGeom prst="rect">
            <a:avLst/>
          </a:prstGeom>
          <a:noFill/>
        </p:spPr>
        <p:txBody>
          <a:bodyPr wrap="none" lIns="0" r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a:solidFill>
                  <a:srgbClr val="FF5A5A"/>
                </a:solidFill>
                <a:latin typeface="Century Gothic" panose="020B0502020202020204" pitchFamily="34" charset="0"/>
              </a:rPr>
              <a:t>EXPERIENCE AND EDUCATION PAYS OFF</a:t>
            </a:r>
            <a:endParaRPr kumimoji="0" lang="en-US" sz="1600" b="0" i="0" u="none" strike="noStrike" kern="1200" cap="none" spc="0" normalizeH="0" baseline="0" noProof="0">
              <a:ln>
                <a:noFill/>
              </a:ln>
              <a:solidFill>
                <a:srgbClr val="FF5A5A"/>
              </a:solidFill>
              <a:effectLst/>
              <a:uLnTx/>
              <a:uFillTx/>
              <a:latin typeface="Century Gothic" panose="020B0502020202020204" pitchFamily="34" charset="0"/>
              <a:ea typeface="+mn-ea"/>
              <a:cs typeface="+mn-cs"/>
            </a:endParaRPr>
          </a:p>
        </p:txBody>
      </p:sp>
      <p:sp>
        <p:nvSpPr>
          <p:cNvPr id="9" name="TextBox 8">
            <a:extLst>
              <a:ext uri="{FF2B5EF4-FFF2-40B4-BE49-F238E27FC236}">
                <a16:creationId xmlns:a16="http://schemas.microsoft.com/office/drawing/2014/main" id="{8C234B45-E9FA-7841-AEA7-60E575C648A5}"/>
              </a:ext>
            </a:extLst>
          </p:cNvPr>
          <p:cNvSpPr txBox="1"/>
          <p:nvPr/>
        </p:nvSpPr>
        <p:spPr>
          <a:xfrm>
            <a:off x="323851" y="4876547"/>
            <a:ext cx="3180273" cy="1228606"/>
          </a:xfrm>
          <a:prstGeom prst="rect">
            <a:avLst/>
          </a:prstGeom>
          <a:noFill/>
        </p:spPr>
        <p:txBody>
          <a:bodyPr wrap="square" lIns="0" tIns="45720" rIns="0" bIns="45720" rtlCol="0" anchor="t">
            <a:spAutoFit/>
          </a:bodyPr>
          <a:lstStyle/>
          <a:p>
            <a:pPr marL="0" marR="0" lvl="0" indent="0" algn="l" defTabSz="914400" rtl="0" eaLnBrk="1" fontAlgn="auto" latinLnBrk="0" hangingPunct="1">
              <a:lnSpc>
                <a:spcPts val="1800"/>
              </a:lnSpc>
              <a:spcBef>
                <a:spcPts val="0"/>
              </a:spcBef>
              <a:spcAft>
                <a:spcPts val="0"/>
              </a:spcAft>
              <a:buClrTx/>
              <a:buSzTx/>
              <a:buFontTx/>
              <a:buNone/>
              <a:tabLst/>
              <a:defRPr/>
            </a:pPr>
            <a:r>
              <a:rPr lang="en-US" sz="1400">
                <a:solidFill>
                  <a:srgbClr val="333333"/>
                </a:solidFill>
                <a:latin typeface="Century Gothic"/>
              </a:rPr>
              <a:t>Nurse </a:t>
            </a:r>
            <a:r>
              <a:rPr kumimoji="0" lang="en-US" sz="1400" b="0" i="0" u="none" strike="noStrike" kern="1200" cap="none" spc="0" normalizeH="0" baseline="0" noProof="0">
                <a:ln>
                  <a:noFill/>
                </a:ln>
                <a:solidFill>
                  <a:srgbClr val="333333"/>
                </a:solidFill>
                <a:effectLst/>
                <a:uLnTx/>
                <a:uFillTx/>
                <a:latin typeface="Century Gothic"/>
              </a:rPr>
              <a:t>informaticists with a </a:t>
            </a:r>
            <a:r>
              <a:rPr lang="en-US" sz="1400">
                <a:solidFill>
                  <a:srgbClr val="333333"/>
                </a:solidFill>
                <a:latin typeface="Century Gothic"/>
              </a:rPr>
              <a:t>Master's</a:t>
            </a:r>
            <a:r>
              <a:rPr kumimoji="0" lang="en-US" sz="1400" b="0" i="0" u="none" strike="noStrike" kern="1200" cap="none" spc="0" normalizeH="0" baseline="0" noProof="0">
                <a:ln>
                  <a:noFill/>
                </a:ln>
                <a:solidFill>
                  <a:srgbClr val="333333"/>
                </a:solidFill>
                <a:effectLst/>
                <a:uLnTx/>
                <a:uFillTx/>
                <a:latin typeface="Century Gothic"/>
              </a:rPr>
              <a:t> degree or higher, whom have a</a:t>
            </a:r>
            <a:r>
              <a:rPr lang="en-US" sz="1400">
                <a:solidFill>
                  <a:srgbClr val="333333"/>
                </a:solidFill>
                <a:latin typeface="Century Gothic"/>
              </a:rPr>
              <a:t>n informatics certification and have at least 11 years of experience, tend to have the highest salaries</a:t>
            </a:r>
            <a:r>
              <a:rPr kumimoji="0" lang="en-US" sz="1400" b="0" i="0" u="none" strike="noStrike" kern="1200" cap="none" spc="0" normalizeH="0" baseline="0" noProof="0">
                <a:ln>
                  <a:noFill/>
                </a:ln>
                <a:solidFill>
                  <a:srgbClr val="333333"/>
                </a:solidFill>
                <a:effectLst/>
                <a:uLnTx/>
                <a:uFillTx/>
                <a:latin typeface="Century Gothic"/>
              </a:rPr>
              <a:t>.</a:t>
            </a:r>
          </a:p>
        </p:txBody>
      </p:sp>
      <p:sp>
        <p:nvSpPr>
          <p:cNvPr id="2" name="Rectangle 1">
            <a:extLst>
              <a:ext uri="{FF2B5EF4-FFF2-40B4-BE49-F238E27FC236}">
                <a16:creationId xmlns:a16="http://schemas.microsoft.com/office/drawing/2014/main" id="{D83ABBC2-C326-F068-5589-58E5285D0D5B}"/>
              </a:ext>
            </a:extLst>
          </p:cNvPr>
          <p:cNvSpPr/>
          <p:nvPr/>
        </p:nvSpPr>
        <p:spPr>
          <a:xfrm>
            <a:off x="9610395" y="1442686"/>
            <a:ext cx="104775" cy="95250"/>
          </a:xfrm>
          <a:prstGeom prst="rect">
            <a:avLst/>
          </a:prstGeom>
          <a:solidFill>
            <a:srgbClr val="C59E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036B319B-69AC-CFC5-1860-C208BFA7E81C}"/>
              </a:ext>
            </a:extLst>
          </p:cNvPr>
          <p:cNvSpPr/>
          <p:nvPr/>
        </p:nvSpPr>
        <p:spPr>
          <a:xfrm>
            <a:off x="8349236" y="1434705"/>
            <a:ext cx="104775" cy="95250"/>
          </a:xfrm>
          <a:prstGeom prst="rect">
            <a:avLst/>
          </a:prstGeom>
          <a:solidFill>
            <a:srgbClr val="A498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2B3250CE-A318-D362-A41E-F92C286624A6}"/>
              </a:ext>
            </a:extLst>
          </p:cNvPr>
          <p:cNvSpPr/>
          <p:nvPr/>
        </p:nvSpPr>
        <p:spPr>
          <a:xfrm>
            <a:off x="7339011" y="1434706"/>
            <a:ext cx="104775" cy="95250"/>
          </a:xfrm>
          <a:prstGeom prst="rect">
            <a:avLst/>
          </a:prstGeom>
          <a:solidFill>
            <a:srgbClr val="8B71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F1F69628-AD23-FF1F-FB44-3B79113B0349}"/>
              </a:ext>
            </a:extLst>
          </p:cNvPr>
          <p:cNvSpPr/>
          <p:nvPr/>
        </p:nvSpPr>
        <p:spPr>
          <a:xfrm>
            <a:off x="5735349" y="1434706"/>
            <a:ext cx="104775" cy="95250"/>
          </a:xfrm>
          <a:prstGeom prst="rect">
            <a:avLst/>
          </a:prstGeom>
          <a:solidFill>
            <a:srgbClr val="612A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7A24410E-96CB-ACB4-9498-B49EE798082C}"/>
              </a:ext>
            </a:extLst>
          </p:cNvPr>
          <p:cNvSpPr txBox="1"/>
          <p:nvPr/>
        </p:nvSpPr>
        <p:spPr>
          <a:xfrm>
            <a:off x="5836606" y="1358398"/>
            <a:ext cx="1394210" cy="246221"/>
          </a:xfrm>
          <a:prstGeom prst="rect">
            <a:avLst/>
          </a:prstGeom>
          <a:noFill/>
        </p:spPr>
        <p:txBody>
          <a:bodyPr wrap="square" rtlCol="0">
            <a:spAutoFit/>
          </a:bodyPr>
          <a:lstStyle/>
          <a:p>
            <a:r>
              <a:rPr lang="en-US" sz="1000">
                <a:solidFill>
                  <a:srgbClr val="002060"/>
                </a:solidFill>
              </a:rPr>
              <a:t>PhD/NP/Doctorate</a:t>
            </a:r>
          </a:p>
        </p:txBody>
      </p:sp>
      <p:sp>
        <p:nvSpPr>
          <p:cNvPr id="12" name="TextBox 11">
            <a:extLst>
              <a:ext uri="{FF2B5EF4-FFF2-40B4-BE49-F238E27FC236}">
                <a16:creationId xmlns:a16="http://schemas.microsoft.com/office/drawing/2014/main" id="{5FC6B9AB-84BE-B6D3-6EED-DE13CFA2D318}"/>
              </a:ext>
            </a:extLst>
          </p:cNvPr>
          <p:cNvSpPr txBox="1"/>
          <p:nvPr/>
        </p:nvSpPr>
        <p:spPr>
          <a:xfrm>
            <a:off x="7445108" y="1358399"/>
            <a:ext cx="742950" cy="246221"/>
          </a:xfrm>
          <a:prstGeom prst="rect">
            <a:avLst/>
          </a:prstGeom>
          <a:noFill/>
        </p:spPr>
        <p:txBody>
          <a:bodyPr wrap="square" rtlCol="0">
            <a:spAutoFit/>
          </a:bodyPr>
          <a:lstStyle/>
          <a:p>
            <a:r>
              <a:rPr lang="en-US" sz="1000">
                <a:solidFill>
                  <a:srgbClr val="002060"/>
                </a:solidFill>
              </a:rPr>
              <a:t>Masters</a:t>
            </a:r>
          </a:p>
        </p:txBody>
      </p:sp>
      <p:sp>
        <p:nvSpPr>
          <p:cNvPr id="13" name="TextBox 12">
            <a:extLst>
              <a:ext uri="{FF2B5EF4-FFF2-40B4-BE49-F238E27FC236}">
                <a16:creationId xmlns:a16="http://schemas.microsoft.com/office/drawing/2014/main" id="{36A9DC68-AF2F-00C9-5582-1D9897375A53}"/>
              </a:ext>
            </a:extLst>
          </p:cNvPr>
          <p:cNvSpPr txBox="1"/>
          <p:nvPr/>
        </p:nvSpPr>
        <p:spPr>
          <a:xfrm>
            <a:off x="8507125" y="1358398"/>
            <a:ext cx="889267" cy="246221"/>
          </a:xfrm>
          <a:prstGeom prst="rect">
            <a:avLst/>
          </a:prstGeom>
          <a:noFill/>
        </p:spPr>
        <p:txBody>
          <a:bodyPr wrap="square" rtlCol="0">
            <a:spAutoFit/>
          </a:bodyPr>
          <a:lstStyle/>
          <a:p>
            <a:r>
              <a:rPr lang="en-US" sz="1000">
                <a:solidFill>
                  <a:srgbClr val="002060"/>
                </a:solidFill>
              </a:rPr>
              <a:t>Bachelors</a:t>
            </a:r>
          </a:p>
        </p:txBody>
      </p:sp>
      <p:sp>
        <p:nvSpPr>
          <p:cNvPr id="14" name="TextBox 13">
            <a:extLst>
              <a:ext uri="{FF2B5EF4-FFF2-40B4-BE49-F238E27FC236}">
                <a16:creationId xmlns:a16="http://schemas.microsoft.com/office/drawing/2014/main" id="{2497DDF7-59D0-AE7A-F8A3-BB0B0D33F83E}"/>
              </a:ext>
            </a:extLst>
          </p:cNvPr>
          <p:cNvSpPr txBox="1"/>
          <p:nvPr/>
        </p:nvSpPr>
        <p:spPr>
          <a:xfrm>
            <a:off x="9771646" y="1340170"/>
            <a:ext cx="899786" cy="246221"/>
          </a:xfrm>
          <a:prstGeom prst="rect">
            <a:avLst/>
          </a:prstGeom>
          <a:noFill/>
        </p:spPr>
        <p:txBody>
          <a:bodyPr wrap="square" rtlCol="0">
            <a:spAutoFit/>
          </a:bodyPr>
          <a:lstStyle/>
          <a:p>
            <a:r>
              <a:rPr lang="en-US" sz="1000">
                <a:solidFill>
                  <a:srgbClr val="002060"/>
                </a:solidFill>
              </a:rPr>
              <a:t>ADN/LPN</a:t>
            </a:r>
          </a:p>
        </p:txBody>
      </p:sp>
      <p:sp>
        <p:nvSpPr>
          <p:cNvPr id="15" name="TextBox 14">
            <a:extLst>
              <a:ext uri="{FF2B5EF4-FFF2-40B4-BE49-F238E27FC236}">
                <a16:creationId xmlns:a16="http://schemas.microsoft.com/office/drawing/2014/main" id="{4DF29582-B580-4CF1-1F0C-0ADB3F8D863E}"/>
              </a:ext>
            </a:extLst>
          </p:cNvPr>
          <p:cNvSpPr txBox="1"/>
          <p:nvPr/>
        </p:nvSpPr>
        <p:spPr>
          <a:xfrm>
            <a:off x="5840125" y="1047749"/>
            <a:ext cx="2476500" cy="246221"/>
          </a:xfrm>
          <a:prstGeom prst="rect">
            <a:avLst/>
          </a:prstGeom>
          <a:noFill/>
        </p:spPr>
        <p:txBody>
          <a:bodyPr wrap="square" rtlCol="0">
            <a:spAutoFit/>
          </a:bodyPr>
          <a:lstStyle/>
          <a:p>
            <a:r>
              <a:rPr lang="en-US" sz="1000">
                <a:solidFill>
                  <a:srgbClr val="002060"/>
                </a:solidFill>
              </a:rPr>
              <a:t>Informatics Certification</a:t>
            </a:r>
          </a:p>
        </p:txBody>
      </p:sp>
      <p:sp>
        <p:nvSpPr>
          <p:cNvPr id="16" name="TextBox 15">
            <a:extLst>
              <a:ext uri="{FF2B5EF4-FFF2-40B4-BE49-F238E27FC236}">
                <a16:creationId xmlns:a16="http://schemas.microsoft.com/office/drawing/2014/main" id="{A768D6CC-C9C9-79E2-283F-85011906ED7A}"/>
              </a:ext>
            </a:extLst>
          </p:cNvPr>
          <p:cNvSpPr txBox="1"/>
          <p:nvPr/>
        </p:nvSpPr>
        <p:spPr>
          <a:xfrm>
            <a:off x="7808358" y="1043346"/>
            <a:ext cx="2476500" cy="246221"/>
          </a:xfrm>
          <a:prstGeom prst="rect">
            <a:avLst/>
          </a:prstGeom>
          <a:noFill/>
        </p:spPr>
        <p:txBody>
          <a:bodyPr wrap="square" rtlCol="0">
            <a:spAutoFit/>
          </a:bodyPr>
          <a:lstStyle/>
          <a:p>
            <a:r>
              <a:rPr lang="en-US" sz="1000">
                <a:solidFill>
                  <a:srgbClr val="002060"/>
                </a:solidFill>
              </a:rPr>
              <a:t>Pursuing Certification</a:t>
            </a:r>
          </a:p>
        </p:txBody>
      </p:sp>
      <p:sp>
        <p:nvSpPr>
          <p:cNvPr id="17" name="TextBox 16">
            <a:extLst>
              <a:ext uri="{FF2B5EF4-FFF2-40B4-BE49-F238E27FC236}">
                <a16:creationId xmlns:a16="http://schemas.microsoft.com/office/drawing/2014/main" id="{0B8BAED4-E587-CB45-C45E-145EAA0FBD23}"/>
              </a:ext>
            </a:extLst>
          </p:cNvPr>
          <p:cNvSpPr txBox="1"/>
          <p:nvPr/>
        </p:nvSpPr>
        <p:spPr>
          <a:xfrm>
            <a:off x="9757419" y="1042221"/>
            <a:ext cx="1603098" cy="246221"/>
          </a:xfrm>
          <a:prstGeom prst="rect">
            <a:avLst/>
          </a:prstGeom>
          <a:noFill/>
        </p:spPr>
        <p:txBody>
          <a:bodyPr wrap="square" rtlCol="0">
            <a:spAutoFit/>
          </a:bodyPr>
          <a:lstStyle/>
          <a:p>
            <a:r>
              <a:rPr lang="en-US" sz="1000">
                <a:solidFill>
                  <a:srgbClr val="002060"/>
                </a:solidFill>
              </a:rPr>
              <a:t>No, and not pursuing</a:t>
            </a:r>
          </a:p>
        </p:txBody>
      </p:sp>
      <p:sp>
        <p:nvSpPr>
          <p:cNvPr id="18" name="Rectangle 17">
            <a:extLst>
              <a:ext uri="{FF2B5EF4-FFF2-40B4-BE49-F238E27FC236}">
                <a16:creationId xmlns:a16="http://schemas.microsoft.com/office/drawing/2014/main" id="{1C899C61-861A-3A7F-B379-00BE37672E65}"/>
              </a:ext>
            </a:extLst>
          </p:cNvPr>
          <p:cNvSpPr/>
          <p:nvPr/>
        </p:nvSpPr>
        <p:spPr>
          <a:xfrm>
            <a:off x="5735350" y="1123234"/>
            <a:ext cx="104775" cy="9525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F425A022-A299-DF0E-AF50-8A4ADAF3D390}"/>
              </a:ext>
            </a:extLst>
          </p:cNvPr>
          <p:cNvSpPr/>
          <p:nvPr/>
        </p:nvSpPr>
        <p:spPr>
          <a:xfrm>
            <a:off x="7723860" y="1128356"/>
            <a:ext cx="104775" cy="95250"/>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704EC700-1E8E-4DBA-69D8-9FDC75B1CB57}"/>
              </a:ext>
            </a:extLst>
          </p:cNvPr>
          <p:cNvSpPr/>
          <p:nvPr/>
        </p:nvSpPr>
        <p:spPr>
          <a:xfrm>
            <a:off x="9610395" y="1117706"/>
            <a:ext cx="104775" cy="95250"/>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1BFB4BAB-E49A-5ED8-2675-25453AAD977A}"/>
              </a:ext>
            </a:extLst>
          </p:cNvPr>
          <p:cNvSpPr txBox="1"/>
          <p:nvPr/>
        </p:nvSpPr>
        <p:spPr>
          <a:xfrm>
            <a:off x="5675428" y="1599913"/>
            <a:ext cx="298754" cy="369332"/>
          </a:xfrm>
          <a:prstGeom prst="rect">
            <a:avLst/>
          </a:prstGeom>
          <a:noFill/>
        </p:spPr>
        <p:txBody>
          <a:bodyPr wrap="square" rtlCol="0">
            <a:spAutoFit/>
          </a:bodyPr>
          <a:lstStyle/>
          <a:p>
            <a:r>
              <a:rPr lang="en-US">
                <a:solidFill>
                  <a:schemeClr val="accent1">
                    <a:lumMod val="75000"/>
                  </a:schemeClr>
                </a:solidFill>
              </a:rPr>
              <a:t>-</a:t>
            </a:r>
          </a:p>
        </p:txBody>
      </p:sp>
      <p:sp>
        <p:nvSpPr>
          <p:cNvPr id="22" name="TextBox 21">
            <a:extLst>
              <a:ext uri="{FF2B5EF4-FFF2-40B4-BE49-F238E27FC236}">
                <a16:creationId xmlns:a16="http://schemas.microsoft.com/office/drawing/2014/main" id="{033F74CB-6256-C812-D571-479D579546E0}"/>
              </a:ext>
            </a:extLst>
          </p:cNvPr>
          <p:cNvSpPr txBox="1"/>
          <p:nvPr/>
        </p:nvSpPr>
        <p:spPr>
          <a:xfrm>
            <a:off x="5836606" y="1674576"/>
            <a:ext cx="773831" cy="246221"/>
          </a:xfrm>
          <a:prstGeom prst="rect">
            <a:avLst/>
          </a:prstGeom>
          <a:noFill/>
        </p:spPr>
        <p:txBody>
          <a:bodyPr wrap="square" rtlCol="0">
            <a:spAutoFit/>
          </a:bodyPr>
          <a:lstStyle/>
          <a:p>
            <a:r>
              <a:rPr lang="en-US" sz="1000">
                <a:solidFill>
                  <a:srgbClr val="002060"/>
                </a:solidFill>
              </a:rPr>
              <a:t>16+ Years</a:t>
            </a:r>
          </a:p>
        </p:txBody>
      </p:sp>
      <p:sp>
        <p:nvSpPr>
          <p:cNvPr id="23" name="TextBox 22">
            <a:extLst>
              <a:ext uri="{FF2B5EF4-FFF2-40B4-BE49-F238E27FC236}">
                <a16:creationId xmlns:a16="http://schemas.microsoft.com/office/drawing/2014/main" id="{46767795-A8DD-9C1C-10C2-E0D03B7C6B52}"/>
              </a:ext>
            </a:extLst>
          </p:cNvPr>
          <p:cNvSpPr txBox="1"/>
          <p:nvPr/>
        </p:nvSpPr>
        <p:spPr>
          <a:xfrm>
            <a:off x="6725891" y="1613020"/>
            <a:ext cx="298754" cy="369332"/>
          </a:xfrm>
          <a:prstGeom prst="rect">
            <a:avLst/>
          </a:prstGeom>
          <a:noFill/>
        </p:spPr>
        <p:txBody>
          <a:bodyPr wrap="square" rtlCol="0">
            <a:spAutoFit/>
          </a:bodyPr>
          <a:lstStyle/>
          <a:p>
            <a:r>
              <a:rPr lang="en-US">
                <a:solidFill>
                  <a:srgbClr val="0070C0"/>
                </a:solidFill>
              </a:rPr>
              <a:t>-</a:t>
            </a:r>
          </a:p>
        </p:txBody>
      </p:sp>
      <p:sp>
        <p:nvSpPr>
          <p:cNvPr id="24" name="TextBox 23">
            <a:extLst>
              <a:ext uri="{FF2B5EF4-FFF2-40B4-BE49-F238E27FC236}">
                <a16:creationId xmlns:a16="http://schemas.microsoft.com/office/drawing/2014/main" id="{76AC1A82-9B7B-4E32-F116-69D913F73D8F}"/>
              </a:ext>
            </a:extLst>
          </p:cNvPr>
          <p:cNvSpPr txBox="1"/>
          <p:nvPr/>
        </p:nvSpPr>
        <p:spPr>
          <a:xfrm>
            <a:off x="6931066" y="1678979"/>
            <a:ext cx="1088984" cy="246221"/>
          </a:xfrm>
          <a:prstGeom prst="rect">
            <a:avLst/>
          </a:prstGeom>
          <a:noFill/>
        </p:spPr>
        <p:txBody>
          <a:bodyPr wrap="square" rtlCol="0">
            <a:spAutoFit/>
          </a:bodyPr>
          <a:lstStyle/>
          <a:p>
            <a:r>
              <a:rPr lang="en-US" sz="1000">
                <a:solidFill>
                  <a:srgbClr val="002060"/>
                </a:solidFill>
              </a:rPr>
              <a:t>11 to 15 Years</a:t>
            </a:r>
          </a:p>
        </p:txBody>
      </p:sp>
      <p:sp>
        <p:nvSpPr>
          <p:cNvPr id="25" name="TextBox 24">
            <a:extLst>
              <a:ext uri="{FF2B5EF4-FFF2-40B4-BE49-F238E27FC236}">
                <a16:creationId xmlns:a16="http://schemas.microsoft.com/office/drawing/2014/main" id="{96C178F6-8E20-E046-7867-A1D5C211863D}"/>
              </a:ext>
            </a:extLst>
          </p:cNvPr>
          <p:cNvSpPr txBox="1"/>
          <p:nvPr/>
        </p:nvSpPr>
        <p:spPr>
          <a:xfrm>
            <a:off x="7944089" y="1604647"/>
            <a:ext cx="298754" cy="369332"/>
          </a:xfrm>
          <a:prstGeom prst="rect">
            <a:avLst/>
          </a:prstGeom>
          <a:noFill/>
        </p:spPr>
        <p:txBody>
          <a:bodyPr wrap="square" rtlCol="0">
            <a:spAutoFit/>
          </a:bodyPr>
          <a:lstStyle/>
          <a:p>
            <a:r>
              <a:rPr lang="en-US">
                <a:solidFill>
                  <a:srgbClr val="00B0F0"/>
                </a:solidFill>
              </a:rPr>
              <a:t>-</a:t>
            </a:r>
          </a:p>
        </p:txBody>
      </p:sp>
      <p:sp>
        <p:nvSpPr>
          <p:cNvPr id="26" name="TextBox 25">
            <a:extLst>
              <a:ext uri="{FF2B5EF4-FFF2-40B4-BE49-F238E27FC236}">
                <a16:creationId xmlns:a16="http://schemas.microsoft.com/office/drawing/2014/main" id="{50AF4850-3E8A-BFF2-C62A-C47394986480}"/>
              </a:ext>
            </a:extLst>
          </p:cNvPr>
          <p:cNvSpPr txBox="1"/>
          <p:nvPr/>
        </p:nvSpPr>
        <p:spPr>
          <a:xfrm>
            <a:off x="8179686" y="1678979"/>
            <a:ext cx="982601" cy="246221"/>
          </a:xfrm>
          <a:prstGeom prst="rect">
            <a:avLst/>
          </a:prstGeom>
          <a:noFill/>
        </p:spPr>
        <p:txBody>
          <a:bodyPr wrap="square" rtlCol="0">
            <a:spAutoFit/>
          </a:bodyPr>
          <a:lstStyle/>
          <a:p>
            <a:r>
              <a:rPr lang="en-US" sz="1000">
                <a:solidFill>
                  <a:srgbClr val="002060"/>
                </a:solidFill>
              </a:rPr>
              <a:t>6 to 10 Years</a:t>
            </a:r>
          </a:p>
        </p:txBody>
      </p:sp>
      <p:sp>
        <p:nvSpPr>
          <p:cNvPr id="27" name="TextBox 26">
            <a:extLst>
              <a:ext uri="{FF2B5EF4-FFF2-40B4-BE49-F238E27FC236}">
                <a16:creationId xmlns:a16="http://schemas.microsoft.com/office/drawing/2014/main" id="{C2518BA1-2208-35AE-E90B-4617017BCB00}"/>
              </a:ext>
            </a:extLst>
          </p:cNvPr>
          <p:cNvSpPr txBox="1"/>
          <p:nvPr/>
        </p:nvSpPr>
        <p:spPr>
          <a:xfrm>
            <a:off x="9213092" y="1599913"/>
            <a:ext cx="298754" cy="369332"/>
          </a:xfrm>
          <a:prstGeom prst="rect">
            <a:avLst/>
          </a:prstGeom>
          <a:noFill/>
        </p:spPr>
        <p:txBody>
          <a:bodyPr wrap="square" rtlCol="0">
            <a:spAutoFit/>
          </a:bodyPr>
          <a:lstStyle/>
          <a:p>
            <a:r>
              <a:rPr lang="en-US">
                <a:solidFill>
                  <a:schemeClr val="accent2">
                    <a:lumMod val="40000"/>
                    <a:lumOff val="60000"/>
                  </a:schemeClr>
                </a:solidFill>
              </a:rPr>
              <a:t>-</a:t>
            </a:r>
          </a:p>
        </p:txBody>
      </p:sp>
      <p:sp>
        <p:nvSpPr>
          <p:cNvPr id="28" name="TextBox 27">
            <a:extLst>
              <a:ext uri="{FF2B5EF4-FFF2-40B4-BE49-F238E27FC236}">
                <a16:creationId xmlns:a16="http://schemas.microsoft.com/office/drawing/2014/main" id="{A52281B3-AF7B-9230-C2A3-A9DC90EE0671}"/>
              </a:ext>
            </a:extLst>
          </p:cNvPr>
          <p:cNvSpPr txBox="1"/>
          <p:nvPr/>
        </p:nvSpPr>
        <p:spPr>
          <a:xfrm>
            <a:off x="9401161" y="1668744"/>
            <a:ext cx="982601" cy="246221"/>
          </a:xfrm>
          <a:prstGeom prst="rect">
            <a:avLst/>
          </a:prstGeom>
          <a:noFill/>
        </p:spPr>
        <p:txBody>
          <a:bodyPr wrap="square" rtlCol="0">
            <a:spAutoFit/>
          </a:bodyPr>
          <a:lstStyle/>
          <a:p>
            <a:r>
              <a:rPr lang="en-US" sz="1000">
                <a:solidFill>
                  <a:srgbClr val="002060"/>
                </a:solidFill>
              </a:rPr>
              <a:t>0 to 5 Years</a:t>
            </a:r>
          </a:p>
        </p:txBody>
      </p:sp>
      <p:sp>
        <p:nvSpPr>
          <p:cNvPr id="30" name="TextBox 29">
            <a:extLst>
              <a:ext uri="{FF2B5EF4-FFF2-40B4-BE49-F238E27FC236}">
                <a16:creationId xmlns:a16="http://schemas.microsoft.com/office/drawing/2014/main" id="{82F3B04C-7C57-15B0-8B02-C34558063962}"/>
              </a:ext>
            </a:extLst>
          </p:cNvPr>
          <p:cNvSpPr txBox="1"/>
          <p:nvPr/>
        </p:nvSpPr>
        <p:spPr>
          <a:xfrm>
            <a:off x="7944089" y="553336"/>
            <a:ext cx="1600200" cy="276999"/>
          </a:xfrm>
          <a:prstGeom prst="rect">
            <a:avLst/>
          </a:prstGeom>
          <a:noFill/>
        </p:spPr>
        <p:txBody>
          <a:bodyPr wrap="square" rtlCol="0">
            <a:spAutoFit/>
          </a:bodyPr>
          <a:lstStyle/>
          <a:p>
            <a:r>
              <a:rPr lang="en-US" sz="1200"/>
              <a:t>2022 Results</a:t>
            </a:r>
          </a:p>
        </p:txBody>
      </p:sp>
    </p:spTree>
    <p:extLst>
      <p:ext uri="{BB962C8B-B14F-4D97-AF65-F5344CB8AC3E}">
        <p14:creationId xmlns:p14="http://schemas.microsoft.com/office/powerpoint/2010/main" val="3000090354"/>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A885D5A-CA72-904D-A32A-49CE37FE4063}"/>
              </a:ext>
            </a:extLst>
          </p:cNvPr>
          <p:cNvSpPr>
            <a:spLocks noGrp="1"/>
          </p:cNvSpPr>
          <p:nvPr>
            <p:ph type="title"/>
          </p:nvPr>
        </p:nvSpPr>
        <p:spPr>
          <a:xfrm>
            <a:off x="833433" y="2008616"/>
            <a:ext cx="4187371" cy="2390677"/>
          </a:xfrm>
        </p:spPr>
        <p:txBody>
          <a:bodyPr/>
          <a:lstStyle/>
          <a:p>
            <a:r>
              <a:rPr lang="en-US"/>
              <a:t>Years in Current Role</a:t>
            </a:r>
          </a:p>
        </p:txBody>
      </p:sp>
      <p:sp>
        <p:nvSpPr>
          <p:cNvPr id="3" name="Slide Number Placeholder 2"/>
          <p:cNvSpPr>
            <a:spLocks noGrp="1"/>
          </p:cNvSpPr>
          <p:nvPr>
            <p:ph type="sldNum" sz="quarter"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D8D877B3-D348-4611-9BDB-C5374591D951}" type="slidenum">
              <a:rPr kumimoji="0" lang="en-US" sz="803" b="0" i="0" u="none" strike="noStrike" kern="1200" cap="none" spc="0" normalizeH="0" baseline="0" noProof="0" smtClean="0">
                <a:ln>
                  <a:noFill/>
                </a:ln>
                <a:solidFill>
                  <a:srgbClr val="FFFFFF"/>
                </a:solidFill>
                <a:effectLst/>
                <a:uLnTx/>
                <a:uFillTx/>
                <a:latin typeface="Century Gothic" panose="020B0502020202020204" pitchFamily="34" charset="0"/>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81</a:t>
            </a:fld>
            <a:endParaRPr kumimoji="0" lang="en-US" sz="803" b="0" i="0" u="none" strike="noStrike" kern="1200" cap="none" spc="0" normalizeH="0" baseline="0" noProof="0">
              <a:ln>
                <a:noFill/>
              </a:ln>
              <a:solidFill>
                <a:srgbClr val="FFFFFF"/>
              </a:solidFill>
              <a:effectLst/>
              <a:uLnTx/>
              <a:uFillTx/>
              <a:latin typeface="Century Gothic" panose="020B0502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D0E680F2-41A1-BB4C-83A7-6C0348CF2227}"/>
              </a:ext>
            </a:extLst>
          </p:cNvPr>
          <p:cNvSpPr txBox="1"/>
          <p:nvPr/>
        </p:nvSpPr>
        <p:spPr>
          <a:xfrm>
            <a:off x="854699" y="3949952"/>
            <a:ext cx="2476640" cy="584775"/>
          </a:xfrm>
          <a:prstGeom prst="rect">
            <a:avLst/>
          </a:prstGeom>
          <a:noFill/>
        </p:spPr>
        <p:txBody>
          <a:bodyPr wrap="none" lIns="0" rIns="0" rtlCol="0">
            <a:spAutoFit/>
          </a:bodyPr>
          <a:lstStyle/>
          <a:p>
            <a:r>
              <a:rPr lang="en-US" sz="1600">
                <a:solidFill>
                  <a:srgbClr val="FF5A5A"/>
                </a:solidFill>
                <a:latin typeface="Century Gothic" panose="020B0502020202020204" pitchFamily="34" charset="0"/>
              </a:rPr>
              <a:t>TENURE IN ROLES </a:t>
            </a:r>
          </a:p>
          <a:p>
            <a:r>
              <a:rPr lang="en-US" sz="1600">
                <a:solidFill>
                  <a:srgbClr val="FF5A5A"/>
                </a:solidFill>
                <a:latin typeface="Century Gothic" panose="020B0502020202020204" pitchFamily="34" charset="0"/>
              </a:rPr>
              <a:t>CONTINUES TO INCREASE</a:t>
            </a:r>
          </a:p>
        </p:txBody>
      </p:sp>
      <p:sp>
        <p:nvSpPr>
          <p:cNvPr id="9" name="TextBox 8">
            <a:extLst>
              <a:ext uri="{FF2B5EF4-FFF2-40B4-BE49-F238E27FC236}">
                <a16:creationId xmlns:a16="http://schemas.microsoft.com/office/drawing/2014/main" id="{8C234B45-E9FA-7841-AEA7-60E575C648A5}"/>
              </a:ext>
            </a:extLst>
          </p:cNvPr>
          <p:cNvSpPr txBox="1"/>
          <p:nvPr/>
        </p:nvSpPr>
        <p:spPr>
          <a:xfrm>
            <a:off x="854699" y="4670162"/>
            <a:ext cx="3180273" cy="536109"/>
          </a:xfrm>
          <a:prstGeom prst="rect">
            <a:avLst/>
          </a:prstGeom>
          <a:noFill/>
        </p:spPr>
        <p:txBody>
          <a:bodyPr wrap="square" lIns="0" rIns="0" rtlCol="0">
            <a:spAutoFit/>
          </a:bodyPr>
          <a:lstStyle/>
          <a:p>
            <a:pPr>
              <a:lnSpc>
                <a:spcPts val="1800"/>
              </a:lnSpc>
            </a:pPr>
            <a:r>
              <a:rPr lang="en-US" sz="1400">
                <a:solidFill>
                  <a:schemeClr val="bg2"/>
                </a:solidFill>
                <a:latin typeface="Century Gothic" panose="020B0502020202020204" pitchFamily="34" charset="0"/>
              </a:rPr>
              <a:t>In 2022, 17% have been in their current role for longer than 10 years.</a:t>
            </a:r>
          </a:p>
        </p:txBody>
      </p:sp>
      <p:graphicFrame>
        <p:nvGraphicFramePr>
          <p:cNvPr id="4" name="Chart 3">
            <a:extLst>
              <a:ext uri="{FF2B5EF4-FFF2-40B4-BE49-F238E27FC236}">
                <a16:creationId xmlns:a16="http://schemas.microsoft.com/office/drawing/2014/main" id="{4DD58452-7B53-F6D3-3AF9-83DA9A6BCD5D}"/>
              </a:ext>
            </a:extLst>
          </p:cNvPr>
          <p:cNvGraphicFramePr/>
          <p:nvPr>
            <p:extLst>
              <p:ext uri="{D42A27DB-BD31-4B8C-83A1-F6EECF244321}">
                <p14:modId xmlns:p14="http://schemas.microsoft.com/office/powerpoint/2010/main" val="624659618"/>
              </p:ext>
            </p:extLst>
          </p:nvPr>
        </p:nvGraphicFramePr>
        <p:xfrm>
          <a:off x="4948834" y="1072328"/>
          <a:ext cx="6014441" cy="5545014"/>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114800879"/>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3433" y="2010470"/>
            <a:ext cx="4187371" cy="1783443"/>
          </a:xfrm>
        </p:spPr>
        <p:txBody>
          <a:bodyPr/>
          <a:lstStyle/>
          <a:p>
            <a:r>
              <a:rPr lang="en-US"/>
              <a:t>Frequency of Remote Work per Week</a:t>
            </a:r>
            <a:endParaRPr lang="en-US" i="1"/>
          </a:p>
        </p:txBody>
      </p:sp>
      <p:sp>
        <p:nvSpPr>
          <p:cNvPr id="3" name="Slide Number Placeholder 2"/>
          <p:cNvSpPr>
            <a:spLocks noGrp="1"/>
          </p:cNvSpPr>
          <p:nvPr>
            <p:ph type="sldNum" sz="quarter" idx="10"/>
          </p:nvPr>
        </p:nvSpPr>
        <p:spPr/>
        <p:txBody>
          <a:bodyPr/>
          <a:lstStyle/>
          <a:p>
            <a:fld id="{D8D877B3-D348-4611-9BDB-C5374591D951}" type="slidenum">
              <a:rPr lang="en-US" smtClean="0"/>
              <a:pPr/>
              <a:t>82</a:t>
            </a:fld>
            <a:endParaRPr lang="en-US"/>
          </a:p>
        </p:txBody>
      </p:sp>
      <p:sp>
        <p:nvSpPr>
          <p:cNvPr id="8" name="TextBox 7">
            <a:extLst>
              <a:ext uri="{FF2B5EF4-FFF2-40B4-BE49-F238E27FC236}">
                <a16:creationId xmlns:a16="http://schemas.microsoft.com/office/drawing/2014/main" id="{B4F21732-F8D6-334B-B2C7-82D1CB5E7C3D}"/>
              </a:ext>
            </a:extLst>
          </p:cNvPr>
          <p:cNvSpPr txBox="1"/>
          <p:nvPr/>
        </p:nvSpPr>
        <p:spPr>
          <a:xfrm>
            <a:off x="854699" y="4200972"/>
            <a:ext cx="4446730" cy="338554"/>
          </a:xfrm>
          <a:prstGeom prst="rect">
            <a:avLst/>
          </a:prstGeom>
          <a:noFill/>
        </p:spPr>
        <p:txBody>
          <a:bodyPr wrap="none" lIns="0" rIns="0" rtlCol="0">
            <a:spAutoFit/>
          </a:bodyPr>
          <a:lstStyle/>
          <a:p>
            <a:r>
              <a:rPr lang="en-US" sz="1600">
                <a:solidFill>
                  <a:srgbClr val="FF5A5A"/>
                </a:solidFill>
                <a:latin typeface="Century Gothic" panose="020B0502020202020204" pitchFamily="34" charset="0"/>
              </a:rPr>
              <a:t>MULTIPLE REMOTE</a:t>
            </a:r>
            <a:r>
              <a:rPr lang="en-US" sz="1600" b="1">
                <a:solidFill>
                  <a:srgbClr val="C00000"/>
                </a:solidFill>
                <a:latin typeface="Century Gothic" panose="020B0502020202020204" pitchFamily="34" charset="0"/>
              </a:rPr>
              <a:t> </a:t>
            </a:r>
            <a:r>
              <a:rPr lang="en-US" sz="1600">
                <a:solidFill>
                  <a:srgbClr val="FF5A5A"/>
                </a:solidFill>
                <a:latin typeface="Century Gothic" panose="020B0502020202020204" pitchFamily="34" charset="0"/>
              </a:rPr>
              <a:t>DAYS ARE NOW THE NORM</a:t>
            </a:r>
          </a:p>
        </p:txBody>
      </p:sp>
      <p:sp>
        <p:nvSpPr>
          <p:cNvPr id="9" name="TextBox 8">
            <a:extLst>
              <a:ext uri="{FF2B5EF4-FFF2-40B4-BE49-F238E27FC236}">
                <a16:creationId xmlns:a16="http://schemas.microsoft.com/office/drawing/2014/main" id="{B09D30A4-DF6C-BA49-9B5D-51A4983A3C6E}"/>
              </a:ext>
            </a:extLst>
          </p:cNvPr>
          <p:cNvSpPr txBox="1"/>
          <p:nvPr/>
        </p:nvSpPr>
        <p:spPr>
          <a:xfrm>
            <a:off x="854699" y="4681515"/>
            <a:ext cx="3180273" cy="997774"/>
          </a:xfrm>
          <a:prstGeom prst="rect">
            <a:avLst/>
          </a:prstGeom>
          <a:noFill/>
        </p:spPr>
        <p:txBody>
          <a:bodyPr wrap="square" lIns="0" rIns="0" rtlCol="0">
            <a:spAutoFit/>
          </a:bodyPr>
          <a:lstStyle/>
          <a:p>
            <a:pPr>
              <a:lnSpc>
                <a:spcPts val="1800"/>
              </a:lnSpc>
            </a:pPr>
            <a:r>
              <a:rPr lang="en-US" sz="1400">
                <a:solidFill>
                  <a:schemeClr val="bg2"/>
                </a:solidFill>
                <a:latin typeface="Century Gothic" panose="020B0502020202020204" pitchFamily="34" charset="0"/>
              </a:rPr>
              <a:t>With a hybrid work approach now available, among those who work remotely, 81% do so at least twice a week.</a:t>
            </a:r>
          </a:p>
        </p:txBody>
      </p:sp>
      <p:graphicFrame>
        <p:nvGraphicFramePr>
          <p:cNvPr id="4" name="Chart 3">
            <a:extLst>
              <a:ext uri="{FF2B5EF4-FFF2-40B4-BE49-F238E27FC236}">
                <a16:creationId xmlns:a16="http://schemas.microsoft.com/office/drawing/2014/main" id="{2513B29E-95D4-D64E-60DB-C40ECA934D9D}"/>
              </a:ext>
            </a:extLst>
          </p:cNvPr>
          <p:cNvGraphicFramePr/>
          <p:nvPr>
            <p:extLst>
              <p:ext uri="{D42A27DB-BD31-4B8C-83A1-F6EECF244321}">
                <p14:modId xmlns:p14="http://schemas.microsoft.com/office/powerpoint/2010/main" val="263050167"/>
              </p:ext>
            </p:extLst>
          </p:nvPr>
        </p:nvGraphicFramePr>
        <p:xfrm>
          <a:off x="5519640" y="1269943"/>
          <a:ext cx="5655568" cy="5120235"/>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095912988"/>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A885D5A-CA72-904D-A32A-49CE37FE4063}"/>
              </a:ext>
            </a:extLst>
          </p:cNvPr>
          <p:cNvSpPr>
            <a:spLocks noGrp="1"/>
          </p:cNvSpPr>
          <p:nvPr>
            <p:ph type="title"/>
          </p:nvPr>
        </p:nvSpPr>
        <p:spPr>
          <a:xfrm>
            <a:off x="833433" y="2008616"/>
            <a:ext cx="4187371" cy="2390677"/>
          </a:xfrm>
        </p:spPr>
        <p:txBody>
          <a:bodyPr/>
          <a:lstStyle/>
          <a:p>
            <a:r>
              <a:rPr lang="en-US"/>
              <a:t>Time Spent on Clinical Care</a:t>
            </a:r>
          </a:p>
        </p:txBody>
      </p:sp>
      <p:sp>
        <p:nvSpPr>
          <p:cNvPr id="3" name="Slide Number Placeholder 2"/>
          <p:cNvSpPr>
            <a:spLocks noGrp="1"/>
          </p:cNvSpPr>
          <p:nvPr>
            <p:ph type="sldNum" sz="quarter" idx="10"/>
          </p:nvPr>
        </p:nvSpPr>
        <p:spPr/>
        <p:txBody>
          <a:bodyPr/>
          <a:lstStyle/>
          <a:p>
            <a:fld id="{D8D877B3-D348-4611-9BDB-C5374591D951}" type="slidenum">
              <a:rPr lang="en-US" smtClean="0"/>
              <a:pPr/>
              <a:t>83</a:t>
            </a:fld>
            <a:endParaRPr lang="en-US"/>
          </a:p>
        </p:txBody>
      </p:sp>
      <p:graphicFrame>
        <p:nvGraphicFramePr>
          <p:cNvPr id="6" name="Chart 5"/>
          <p:cNvGraphicFramePr/>
          <p:nvPr>
            <p:extLst>
              <p:ext uri="{D42A27DB-BD31-4B8C-83A1-F6EECF244321}">
                <p14:modId xmlns:p14="http://schemas.microsoft.com/office/powerpoint/2010/main" val="3408269402"/>
              </p:ext>
            </p:extLst>
          </p:nvPr>
        </p:nvGraphicFramePr>
        <p:xfrm>
          <a:off x="5093171" y="1148863"/>
          <a:ext cx="6014441" cy="5545014"/>
        </p:xfrm>
        <a:graphic>
          <a:graphicData uri="http://schemas.openxmlformats.org/drawingml/2006/chart">
            <c:chart xmlns:c="http://schemas.openxmlformats.org/drawingml/2006/chart" xmlns:r="http://schemas.openxmlformats.org/officeDocument/2006/relationships" r:id="rId3"/>
          </a:graphicData>
        </a:graphic>
      </p:graphicFrame>
      <p:sp>
        <p:nvSpPr>
          <p:cNvPr id="8" name="TextBox 7">
            <a:extLst>
              <a:ext uri="{FF2B5EF4-FFF2-40B4-BE49-F238E27FC236}">
                <a16:creationId xmlns:a16="http://schemas.microsoft.com/office/drawing/2014/main" id="{D0E680F2-41A1-BB4C-83A7-6C0348CF2227}"/>
              </a:ext>
            </a:extLst>
          </p:cNvPr>
          <p:cNvSpPr txBox="1"/>
          <p:nvPr/>
        </p:nvSpPr>
        <p:spPr>
          <a:xfrm>
            <a:off x="854699" y="4194969"/>
            <a:ext cx="3484928" cy="584775"/>
          </a:xfrm>
          <a:prstGeom prst="rect">
            <a:avLst/>
          </a:prstGeom>
          <a:noFill/>
        </p:spPr>
        <p:txBody>
          <a:bodyPr wrap="none" lIns="0" rIns="0" rtlCol="0">
            <a:spAutoFit/>
          </a:bodyPr>
          <a:lstStyle/>
          <a:p>
            <a:r>
              <a:rPr lang="en-US" sz="1600">
                <a:solidFill>
                  <a:srgbClr val="FF5A5A"/>
                </a:solidFill>
                <a:latin typeface="Century Gothic" panose="020B0502020202020204" pitchFamily="34" charset="0"/>
              </a:rPr>
              <a:t>OVER 6-IN-10 DO NOT PARTICIPATE </a:t>
            </a:r>
          </a:p>
          <a:p>
            <a:r>
              <a:rPr lang="en-US" sz="1600">
                <a:solidFill>
                  <a:srgbClr val="FF5A5A"/>
                </a:solidFill>
                <a:latin typeface="Century Gothic" panose="020B0502020202020204" pitchFamily="34" charset="0"/>
              </a:rPr>
              <a:t>IN CLINICAL CARE</a:t>
            </a:r>
          </a:p>
        </p:txBody>
      </p:sp>
      <p:sp>
        <p:nvSpPr>
          <p:cNvPr id="9" name="TextBox 8">
            <a:extLst>
              <a:ext uri="{FF2B5EF4-FFF2-40B4-BE49-F238E27FC236}">
                <a16:creationId xmlns:a16="http://schemas.microsoft.com/office/drawing/2014/main" id="{8C234B45-E9FA-7841-AEA7-60E575C648A5}"/>
              </a:ext>
            </a:extLst>
          </p:cNvPr>
          <p:cNvSpPr txBox="1"/>
          <p:nvPr/>
        </p:nvSpPr>
        <p:spPr>
          <a:xfrm>
            <a:off x="854699" y="4916905"/>
            <a:ext cx="3180273" cy="766941"/>
          </a:xfrm>
          <a:prstGeom prst="rect">
            <a:avLst/>
          </a:prstGeom>
          <a:noFill/>
        </p:spPr>
        <p:txBody>
          <a:bodyPr wrap="square" lIns="0" rIns="0" rtlCol="0">
            <a:spAutoFit/>
          </a:bodyPr>
          <a:lstStyle/>
          <a:p>
            <a:pPr>
              <a:lnSpc>
                <a:spcPts val="1800"/>
              </a:lnSpc>
            </a:pPr>
            <a:r>
              <a:rPr lang="en-US" sz="1400">
                <a:solidFill>
                  <a:schemeClr val="bg2"/>
                </a:solidFill>
                <a:latin typeface="Century Gothic" panose="020B0502020202020204" pitchFamily="34" charset="0"/>
              </a:rPr>
              <a:t>Clinical care is increasing slightly, although 65% do not spend</a:t>
            </a:r>
            <a:r>
              <a:rPr lang="en-US" sz="1400">
                <a:solidFill>
                  <a:srgbClr val="C00000"/>
                </a:solidFill>
                <a:latin typeface="Century Gothic" panose="020B0502020202020204" pitchFamily="34" charset="0"/>
              </a:rPr>
              <a:t> </a:t>
            </a:r>
            <a:r>
              <a:rPr lang="en-US" sz="1400">
                <a:solidFill>
                  <a:schemeClr val="bg2"/>
                </a:solidFill>
                <a:latin typeface="Century Gothic" panose="020B0502020202020204" pitchFamily="34" charset="0"/>
              </a:rPr>
              <a:t>work time in clinical care. </a:t>
            </a:r>
          </a:p>
        </p:txBody>
      </p:sp>
    </p:spTree>
    <p:extLst>
      <p:ext uri="{BB962C8B-B14F-4D97-AF65-F5344CB8AC3E}">
        <p14:creationId xmlns:p14="http://schemas.microsoft.com/office/powerpoint/2010/main" val="2094619478"/>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A885D5A-CA72-904D-A32A-49CE37FE4063}"/>
              </a:ext>
            </a:extLst>
          </p:cNvPr>
          <p:cNvSpPr>
            <a:spLocks noGrp="1"/>
          </p:cNvSpPr>
          <p:nvPr>
            <p:ph type="title"/>
          </p:nvPr>
        </p:nvSpPr>
        <p:spPr>
          <a:xfrm>
            <a:off x="833433" y="2008616"/>
            <a:ext cx="4187371" cy="2390677"/>
          </a:xfrm>
        </p:spPr>
        <p:txBody>
          <a:bodyPr/>
          <a:lstStyle/>
          <a:p>
            <a:r>
              <a:rPr lang="en-US"/>
              <a:t>Patient Activities Performed</a:t>
            </a:r>
          </a:p>
        </p:txBody>
      </p:sp>
      <p:sp>
        <p:nvSpPr>
          <p:cNvPr id="3" name="Slide Number Placeholder 2"/>
          <p:cNvSpPr>
            <a:spLocks noGrp="1"/>
          </p:cNvSpPr>
          <p:nvPr>
            <p:ph type="sldNum" sz="quarter"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D8D877B3-D348-4611-9BDB-C5374591D951}" type="slidenum">
              <a:rPr kumimoji="0" lang="en-US" sz="803" b="0" i="0" u="none" strike="noStrike" kern="1200" cap="none" spc="0" normalizeH="0" baseline="0" noProof="0" smtClean="0">
                <a:ln>
                  <a:noFill/>
                </a:ln>
                <a:solidFill>
                  <a:srgbClr val="FFFFFF"/>
                </a:solidFill>
                <a:effectLst/>
                <a:uLnTx/>
                <a:uFillTx/>
                <a:latin typeface="Century Gothic" panose="020B0502020202020204" pitchFamily="34" charset="0"/>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84</a:t>
            </a:fld>
            <a:endParaRPr kumimoji="0" lang="en-US" sz="803" b="0" i="0" u="none" strike="noStrike" kern="1200" cap="none" spc="0" normalizeH="0" baseline="0" noProof="0">
              <a:ln>
                <a:noFill/>
              </a:ln>
              <a:solidFill>
                <a:srgbClr val="FFFFFF"/>
              </a:solidFill>
              <a:effectLst/>
              <a:uLnTx/>
              <a:uFillTx/>
              <a:latin typeface="Century Gothic" panose="020B0502020202020204" pitchFamily="34" charset="0"/>
              <a:cs typeface="Arial" panose="020B0604020202020204" pitchFamily="34" charset="0"/>
            </a:endParaRPr>
          </a:p>
        </p:txBody>
      </p:sp>
      <p:graphicFrame>
        <p:nvGraphicFramePr>
          <p:cNvPr id="6" name="Chart 5"/>
          <p:cNvGraphicFramePr/>
          <p:nvPr>
            <p:extLst>
              <p:ext uri="{D42A27DB-BD31-4B8C-83A1-F6EECF244321}">
                <p14:modId xmlns:p14="http://schemas.microsoft.com/office/powerpoint/2010/main" val="1694117437"/>
              </p:ext>
            </p:extLst>
          </p:nvPr>
        </p:nvGraphicFramePr>
        <p:xfrm>
          <a:off x="5093171" y="1148863"/>
          <a:ext cx="6014441" cy="5545014"/>
        </p:xfrm>
        <a:graphic>
          <a:graphicData uri="http://schemas.openxmlformats.org/drawingml/2006/chart">
            <c:chart xmlns:c="http://schemas.openxmlformats.org/drawingml/2006/chart" xmlns:r="http://schemas.openxmlformats.org/officeDocument/2006/relationships" r:id="rId3"/>
          </a:graphicData>
        </a:graphic>
      </p:graphicFrame>
      <p:sp>
        <p:nvSpPr>
          <p:cNvPr id="8" name="TextBox 7">
            <a:extLst>
              <a:ext uri="{FF2B5EF4-FFF2-40B4-BE49-F238E27FC236}">
                <a16:creationId xmlns:a16="http://schemas.microsoft.com/office/drawing/2014/main" id="{D0E680F2-41A1-BB4C-83A7-6C0348CF2227}"/>
              </a:ext>
            </a:extLst>
          </p:cNvPr>
          <p:cNvSpPr txBox="1"/>
          <p:nvPr/>
        </p:nvSpPr>
        <p:spPr>
          <a:xfrm>
            <a:off x="854699" y="4209796"/>
            <a:ext cx="3339056" cy="584775"/>
          </a:xfrm>
          <a:prstGeom prst="rect">
            <a:avLst/>
          </a:prstGeom>
          <a:noFill/>
        </p:spPr>
        <p:txBody>
          <a:bodyPr wrap="none" lIns="0" r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FF5A5A"/>
                </a:solidFill>
                <a:effectLst/>
                <a:uLnTx/>
                <a:uFillTx/>
                <a:latin typeface="Century Gothic" panose="020B0502020202020204" pitchFamily="34" charset="0"/>
                <a:ea typeface="+mn-ea"/>
                <a:cs typeface="+mn-cs"/>
              </a:rPr>
              <a:t>A THIRD ARE INVOLVED IN DIRECT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FF5A5A"/>
                </a:solidFill>
                <a:effectLst/>
                <a:uLnTx/>
                <a:uFillTx/>
                <a:latin typeface="Century Gothic" panose="020B0502020202020204" pitchFamily="34" charset="0"/>
                <a:ea typeface="+mn-ea"/>
                <a:cs typeface="+mn-cs"/>
              </a:rPr>
              <a:t>PATIENT CARE</a:t>
            </a:r>
          </a:p>
        </p:txBody>
      </p:sp>
      <p:sp>
        <p:nvSpPr>
          <p:cNvPr id="9" name="TextBox 8">
            <a:extLst>
              <a:ext uri="{FF2B5EF4-FFF2-40B4-BE49-F238E27FC236}">
                <a16:creationId xmlns:a16="http://schemas.microsoft.com/office/drawing/2014/main" id="{8C234B45-E9FA-7841-AEA7-60E575C648A5}"/>
              </a:ext>
            </a:extLst>
          </p:cNvPr>
          <p:cNvSpPr txBox="1"/>
          <p:nvPr/>
        </p:nvSpPr>
        <p:spPr>
          <a:xfrm>
            <a:off x="854699" y="4916905"/>
            <a:ext cx="3180273" cy="1228606"/>
          </a:xfrm>
          <a:prstGeom prst="rect">
            <a:avLst/>
          </a:prstGeom>
          <a:noFill/>
        </p:spPr>
        <p:txBody>
          <a:bodyPr wrap="square" lIns="0" rIns="0" rtlCol="0">
            <a:spAutoFit/>
          </a:bodyPr>
          <a:lstStyle/>
          <a:p>
            <a:pPr marL="0" marR="0" lvl="0" indent="0" algn="l" defTabSz="914400" rtl="0" eaLnBrk="1" fontAlgn="auto" latinLnBrk="0" hangingPunct="1">
              <a:lnSpc>
                <a:spcPts val="1800"/>
              </a:lnSpc>
              <a:spcBef>
                <a:spcPts val="0"/>
              </a:spcBef>
              <a:spcAft>
                <a:spcPts val="0"/>
              </a:spcAft>
              <a:buClrTx/>
              <a:buSzTx/>
              <a:buFontTx/>
              <a:buNone/>
              <a:tabLst/>
              <a:defRPr/>
            </a:pPr>
            <a:r>
              <a:rPr kumimoji="0" lang="en-US" sz="1400" b="0" i="0" u="none" strike="noStrike" kern="1200" cap="none" spc="0" normalizeH="0" baseline="0" noProof="0">
                <a:ln>
                  <a:noFill/>
                </a:ln>
                <a:solidFill>
                  <a:srgbClr val="333333"/>
                </a:solidFill>
                <a:effectLst/>
                <a:uLnTx/>
                <a:uFillTx/>
                <a:latin typeface="Century Gothic" panose="020B0502020202020204" pitchFamily="34" charset="0"/>
                <a:ea typeface="+mn-ea"/>
                <a:cs typeface="+mn-cs"/>
              </a:rPr>
              <a:t>Among those that perform patient care activities, 65% either assist with or take direct care patient assignments.  1-in-5 only support administrative tasks.</a:t>
            </a:r>
          </a:p>
        </p:txBody>
      </p:sp>
      <p:sp>
        <p:nvSpPr>
          <p:cNvPr id="4" name="TextBox 3">
            <a:extLst>
              <a:ext uri="{FF2B5EF4-FFF2-40B4-BE49-F238E27FC236}">
                <a16:creationId xmlns:a16="http://schemas.microsoft.com/office/drawing/2014/main" id="{2A5459BF-E700-C927-274D-08BB0F8EF9BE}"/>
              </a:ext>
            </a:extLst>
          </p:cNvPr>
          <p:cNvSpPr txBox="1"/>
          <p:nvPr/>
        </p:nvSpPr>
        <p:spPr>
          <a:xfrm>
            <a:off x="4028602" y="6390178"/>
            <a:ext cx="1262343" cy="291042"/>
          </a:xfrm>
          <a:prstGeom prst="rect">
            <a:avLst/>
          </a:prstGeom>
          <a:noFill/>
        </p:spPr>
        <p:txBody>
          <a:bodyPr wrap="square" lIns="0" rIns="0" rtlCol="0">
            <a:spAutoFit/>
          </a:bodyPr>
          <a:lstStyle/>
          <a:p>
            <a:pPr marL="0" marR="0" lvl="0" indent="0" algn="l" defTabSz="914400" rtl="0" eaLnBrk="1" fontAlgn="auto" latinLnBrk="0" hangingPunct="1">
              <a:lnSpc>
                <a:spcPts val="1800"/>
              </a:lnSpc>
              <a:spcBef>
                <a:spcPts val="0"/>
              </a:spcBef>
              <a:spcAft>
                <a:spcPts val="0"/>
              </a:spcAft>
              <a:buClrTx/>
              <a:buSzTx/>
              <a:buFontTx/>
              <a:buNone/>
              <a:tabLst/>
              <a:defRPr/>
            </a:pPr>
            <a:r>
              <a:rPr kumimoji="0" lang="en-US" sz="900" b="0" i="0" u="none" strike="noStrike" kern="1200" cap="none" spc="0" normalizeH="0" baseline="0" noProof="0">
                <a:ln>
                  <a:noFill/>
                </a:ln>
                <a:solidFill>
                  <a:srgbClr val="333333"/>
                </a:solidFill>
                <a:effectLst/>
                <a:uLnTx/>
                <a:uFillTx/>
                <a:latin typeface="Century Gothic" panose="020B0502020202020204" pitchFamily="34" charset="0"/>
                <a:ea typeface="+mn-ea"/>
                <a:cs typeface="+mn-cs"/>
              </a:rPr>
              <a:t>New question in 2022</a:t>
            </a:r>
          </a:p>
        </p:txBody>
      </p:sp>
    </p:spTree>
    <p:extLst>
      <p:ext uri="{BB962C8B-B14F-4D97-AF65-F5344CB8AC3E}">
        <p14:creationId xmlns:p14="http://schemas.microsoft.com/office/powerpoint/2010/main" val="3015539399"/>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A885D5A-CA72-904D-A32A-49CE37FE4063}"/>
              </a:ext>
            </a:extLst>
          </p:cNvPr>
          <p:cNvSpPr>
            <a:spLocks noGrp="1"/>
          </p:cNvSpPr>
          <p:nvPr>
            <p:ph type="title"/>
          </p:nvPr>
        </p:nvSpPr>
        <p:spPr>
          <a:xfrm>
            <a:off x="442321" y="1773226"/>
            <a:ext cx="4187371" cy="2390677"/>
          </a:xfrm>
        </p:spPr>
        <p:txBody>
          <a:bodyPr/>
          <a:lstStyle/>
          <a:p>
            <a:r>
              <a:rPr lang="en-US"/>
              <a:t>Transforming Care Models</a:t>
            </a:r>
          </a:p>
        </p:txBody>
      </p:sp>
      <p:sp>
        <p:nvSpPr>
          <p:cNvPr id="3" name="Slide Number Placeholder 2"/>
          <p:cNvSpPr>
            <a:spLocks noGrp="1"/>
          </p:cNvSpPr>
          <p:nvPr>
            <p:ph type="sldNum" sz="quarter"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D8D877B3-D348-4611-9BDB-C5374591D951}" type="slidenum">
              <a:rPr kumimoji="0" lang="en-US" sz="803" b="0" i="0" u="none" strike="noStrike" kern="1200" cap="none" spc="0" normalizeH="0" baseline="0" noProof="0" smtClean="0">
                <a:ln>
                  <a:noFill/>
                </a:ln>
                <a:solidFill>
                  <a:srgbClr val="FFFFFF"/>
                </a:solidFill>
                <a:effectLst/>
                <a:uLnTx/>
                <a:uFillTx/>
                <a:latin typeface="Century Gothic" panose="020B0502020202020204" pitchFamily="34" charset="0"/>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85</a:t>
            </a:fld>
            <a:endParaRPr kumimoji="0" lang="en-US" sz="803" b="0" i="0" u="none" strike="noStrike" kern="1200" cap="none" spc="0" normalizeH="0" baseline="0" noProof="0">
              <a:ln>
                <a:noFill/>
              </a:ln>
              <a:solidFill>
                <a:srgbClr val="FFFFFF"/>
              </a:solidFill>
              <a:effectLst/>
              <a:uLnTx/>
              <a:uFillTx/>
              <a:latin typeface="Century Gothic" panose="020B0502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D0E680F2-41A1-BB4C-83A7-6C0348CF2227}"/>
              </a:ext>
            </a:extLst>
          </p:cNvPr>
          <p:cNvSpPr txBox="1"/>
          <p:nvPr/>
        </p:nvSpPr>
        <p:spPr>
          <a:xfrm>
            <a:off x="542491" y="3653890"/>
            <a:ext cx="3374322" cy="830997"/>
          </a:xfrm>
          <a:prstGeom prst="rect">
            <a:avLst/>
          </a:prstGeom>
          <a:noFill/>
        </p:spPr>
        <p:txBody>
          <a:bodyPr wrap="none" lIns="0" r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FF5A5A"/>
                </a:solidFill>
                <a:effectLst/>
                <a:uLnTx/>
                <a:uFillTx/>
                <a:latin typeface="Century Gothic" panose="020B0502020202020204" pitchFamily="34" charset="0"/>
                <a:ea typeface="+mn-ea"/>
                <a:cs typeface="+mn-cs"/>
              </a:rPr>
              <a:t>AI AND ML ARE BEING USED MORE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FF5A5A"/>
                </a:solidFill>
                <a:effectLst/>
                <a:uLnTx/>
                <a:uFillTx/>
                <a:latin typeface="Century Gothic" panose="020B0502020202020204" pitchFamily="34" charset="0"/>
                <a:ea typeface="+mn-ea"/>
                <a:cs typeface="+mn-cs"/>
              </a:rPr>
              <a:t>OFTEN AMONG THOSE WITH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FF5A5A"/>
                </a:solidFill>
                <a:effectLst/>
                <a:uLnTx/>
                <a:uFillTx/>
                <a:latin typeface="Century Gothic" panose="020B0502020202020204" pitchFamily="34" charset="0"/>
                <a:ea typeface="+mn-ea"/>
                <a:cs typeface="+mn-cs"/>
              </a:rPr>
              <a:t>MORE EXPERIENCE</a:t>
            </a:r>
          </a:p>
        </p:txBody>
      </p:sp>
      <p:sp>
        <p:nvSpPr>
          <p:cNvPr id="9" name="TextBox 8">
            <a:extLst>
              <a:ext uri="{FF2B5EF4-FFF2-40B4-BE49-F238E27FC236}">
                <a16:creationId xmlns:a16="http://schemas.microsoft.com/office/drawing/2014/main" id="{8C234B45-E9FA-7841-AEA7-60E575C648A5}"/>
              </a:ext>
            </a:extLst>
          </p:cNvPr>
          <p:cNvSpPr txBox="1"/>
          <p:nvPr/>
        </p:nvSpPr>
        <p:spPr>
          <a:xfrm>
            <a:off x="542491" y="4502382"/>
            <a:ext cx="3180273" cy="1921103"/>
          </a:xfrm>
          <a:prstGeom prst="rect">
            <a:avLst/>
          </a:prstGeom>
          <a:noFill/>
        </p:spPr>
        <p:txBody>
          <a:bodyPr wrap="square" lIns="0" rIns="0" rtlCol="0">
            <a:spAutoFit/>
          </a:bodyPr>
          <a:lstStyle/>
          <a:p>
            <a:pPr marL="0" marR="0" lvl="0" indent="0" algn="l" defTabSz="914400" rtl="0" eaLnBrk="1" fontAlgn="auto" latinLnBrk="0" hangingPunct="1">
              <a:lnSpc>
                <a:spcPts val="1800"/>
              </a:lnSpc>
              <a:spcBef>
                <a:spcPts val="0"/>
              </a:spcBef>
              <a:spcAft>
                <a:spcPts val="0"/>
              </a:spcAft>
              <a:buClrTx/>
              <a:buSzTx/>
              <a:buFontTx/>
              <a:buNone/>
              <a:tabLst/>
              <a:defRPr/>
            </a:pPr>
            <a:r>
              <a:rPr lang="en-US" sz="1400">
                <a:solidFill>
                  <a:srgbClr val="333333"/>
                </a:solidFill>
                <a:latin typeface="Century Gothic" panose="020B0502020202020204" pitchFamily="34" charset="0"/>
              </a:rPr>
              <a:t>Those who have a salary of $151k or more and those who have 16 years or more of Nurse Informatics experience, are significantly more likely to report that their organization is using Artificial Intelligence and machine learning for care decisions and operational planning.  </a:t>
            </a:r>
            <a:endParaRPr kumimoji="0" lang="en-US" sz="1400" b="0" i="0" u="none" strike="noStrike" kern="1200" cap="none" spc="0" normalizeH="0" baseline="0" noProof="0">
              <a:ln>
                <a:noFill/>
              </a:ln>
              <a:solidFill>
                <a:srgbClr val="333333"/>
              </a:solidFill>
              <a:effectLst/>
              <a:uLnTx/>
              <a:uFillTx/>
              <a:latin typeface="Century Gothic" panose="020B0502020202020204" pitchFamily="34" charset="0"/>
              <a:ea typeface="+mn-ea"/>
              <a:cs typeface="+mn-cs"/>
            </a:endParaRPr>
          </a:p>
        </p:txBody>
      </p:sp>
      <p:sp>
        <p:nvSpPr>
          <p:cNvPr id="4" name="TextBox 3">
            <a:extLst>
              <a:ext uri="{FF2B5EF4-FFF2-40B4-BE49-F238E27FC236}">
                <a16:creationId xmlns:a16="http://schemas.microsoft.com/office/drawing/2014/main" id="{5278646C-E087-5103-C14D-458EC5C39F90}"/>
              </a:ext>
            </a:extLst>
          </p:cNvPr>
          <p:cNvSpPr txBox="1"/>
          <p:nvPr/>
        </p:nvSpPr>
        <p:spPr>
          <a:xfrm>
            <a:off x="7706286" y="6407234"/>
            <a:ext cx="2549338" cy="288220"/>
          </a:xfrm>
          <a:prstGeom prst="rect">
            <a:avLst/>
          </a:prstGeom>
          <a:noFill/>
        </p:spPr>
        <p:txBody>
          <a:bodyPr wrap="square" lIns="0" rIns="0" rtlCol="0">
            <a:spAutoFit/>
          </a:bodyPr>
          <a:lstStyle/>
          <a:p>
            <a:pPr marL="0" marR="0" lvl="0" indent="0" algn="l" defTabSz="914400" rtl="0" eaLnBrk="1" fontAlgn="auto" latinLnBrk="0" hangingPunct="1">
              <a:lnSpc>
                <a:spcPts val="1800"/>
              </a:lnSpc>
              <a:spcBef>
                <a:spcPts val="0"/>
              </a:spcBef>
              <a:spcAft>
                <a:spcPts val="0"/>
              </a:spcAft>
              <a:buClrTx/>
              <a:buSzTx/>
              <a:buFontTx/>
              <a:buNone/>
              <a:tabLst/>
              <a:defRPr/>
            </a:pPr>
            <a:r>
              <a:rPr kumimoji="0" lang="en-US" sz="800" b="0" i="0" u="none" strike="noStrike" kern="1200" cap="none" spc="0" normalizeH="0" baseline="0" noProof="0">
                <a:ln>
                  <a:noFill/>
                </a:ln>
                <a:solidFill>
                  <a:srgbClr val="333333"/>
                </a:solidFill>
                <a:effectLst/>
                <a:uLnTx/>
                <a:uFillTx/>
                <a:latin typeface="Century Gothic" panose="020B0502020202020204" pitchFamily="34" charset="0"/>
                <a:ea typeface="+mn-ea"/>
                <a:cs typeface="+mn-cs"/>
              </a:rPr>
              <a:t>‘Other’ 2% &amp; ‘</a:t>
            </a:r>
            <a:r>
              <a:rPr lang="en-US" sz="800">
                <a:solidFill>
                  <a:srgbClr val="333333"/>
                </a:solidFill>
                <a:latin typeface="Century Gothic" panose="020B0502020202020204" pitchFamily="34" charset="0"/>
              </a:rPr>
              <a:t>None of the above’ 12%, </a:t>
            </a:r>
            <a:r>
              <a:rPr kumimoji="0" lang="en-US" sz="800" b="0" i="0" u="none" strike="noStrike" kern="1200" cap="none" spc="0" normalizeH="0" baseline="0" noProof="0">
                <a:ln>
                  <a:noFill/>
                </a:ln>
                <a:solidFill>
                  <a:srgbClr val="333333"/>
                </a:solidFill>
                <a:effectLst/>
                <a:uLnTx/>
                <a:uFillTx/>
                <a:latin typeface="Century Gothic" panose="020B0502020202020204" pitchFamily="34" charset="0"/>
                <a:ea typeface="+mn-ea"/>
                <a:cs typeface="+mn-cs"/>
              </a:rPr>
              <a:t>not shown</a:t>
            </a:r>
          </a:p>
        </p:txBody>
      </p:sp>
      <p:graphicFrame>
        <p:nvGraphicFramePr>
          <p:cNvPr id="7" name="Chart 6">
            <a:extLst>
              <a:ext uri="{FF2B5EF4-FFF2-40B4-BE49-F238E27FC236}">
                <a16:creationId xmlns:a16="http://schemas.microsoft.com/office/drawing/2014/main" id="{9A4C15A1-4C38-8784-6F4B-930AEED28894}"/>
              </a:ext>
            </a:extLst>
          </p:cNvPr>
          <p:cNvGraphicFramePr/>
          <p:nvPr>
            <p:extLst>
              <p:ext uri="{D42A27DB-BD31-4B8C-83A1-F6EECF244321}">
                <p14:modId xmlns:p14="http://schemas.microsoft.com/office/powerpoint/2010/main" val="4173273995"/>
              </p:ext>
            </p:extLst>
          </p:nvPr>
        </p:nvGraphicFramePr>
        <p:xfrm>
          <a:off x="3946901" y="1514230"/>
          <a:ext cx="7864736" cy="4739724"/>
        </p:xfrm>
        <a:graphic>
          <a:graphicData uri="http://schemas.openxmlformats.org/drawingml/2006/chart">
            <c:chart xmlns:c="http://schemas.openxmlformats.org/drawingml/2006/chart" xmlns:r="http://schemas.openxmlformats.org/officeDocument/2006/relationships" r:id="rId3"/>
          </a:graphicData>
        </a:graphic>
      </p:graphicFrame>
      <p:grpSp>
        <p:nvGrpSpPr>
          <p:cNvPr id="10" name="Group 9">
            <a:extLst>
              <a:ext uri="{FF2B5EF4-FFF2-40B4-BE49-F238E27FC236}">
                <a16:creationId xmlns:a16="http://schemas.microsoft.com/office/drawing/2014/main" id="{AE675308-2257-6307-7715-8BB10B98B577}"/>
              </a:ext>
            </a:extLst>
          </p:cNvPr>
          <p:cNvGrpSpPr/>
          <p:nvPr/>
        </p:nvGrpSpPr>
        <p:grpSpPr>
          <a:xfrm>
            <a:off x="9177619" y="2907181"/>
            <a:ext cx="3066197" cy="2886650"/>
            <a:chOff x="8688793" y="4375805"/>
            <a:chExt cx="3263668" cy="2390543"/>
          </a:xfrm>
          <a:solidFill>
            <a:schemeClr val="accent3"/>
          </a:solidFill>
        </p:grpSpPr>
        <p:sp>
          <p:nvSpPr>
            <p:cNvPr id="11" name="Rounded Rectangle 3">
              <a:extLst>
                <a:ext uri="{FF2B5EF4-FFF2-40B4-BE49-F238E27FC236}">
                  <a16:creationId xmlns:a16="http://schemas.microsoft.com/office/drawing/2014/main" id="{C39EB7D2-8BD7-F2EB-F3E3-D93D99B68D62}"/>
                </a:ext>
              </a:extLst>
            </p:cNvPr>
            <p:cNvSpPr/>
            <p:nvPr/>
          </p:nvSpPr>
          <p:spPr>
            <a:xfrm>
              <a:off x="8688793" y="4786539"/>
              <a:ext cx="3095517" cy="1979809"/>
            </a:xfrm>
            <a:prstGeom prst="roundRect">
              <a:avLst/>
            </a:prstGeom>
            <a:solidFill>
              <a:schemeClr val="accent4">
                <a:lumMod val="40000"/>
                <a:lumOff val="6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entury Gothic" panose="020F0302020204030204"/>
                <a:ea typeface="+mn-ea"/>
                <a:cs typeface="+mn-cs"/>
              </a:endParaRPr>
            </a:p>
          </p:txBody>
        </p:sp>
        <p:sp>
          <p:nvSpPr>
            <p:cNvPr id="12" name="TextBox 11">
              <a:extLst>
                <a:ext uri="{FF2B5EF4-FFF2-40B4-BE49-F238E27FC236}">
                  <a16:creationId xmlns:a16="http://schemas.microsoft.com/office/drawing/2014/main" id="{8879EDF7-9430-ACC3-FDDC-612C5DE86D77}"/>
                </a:ext>
              </a:extLst>
            </p:cNvPr>
            <p:cNvSpPr txBox="1"/>
            <p:nvPr/>
          </p:nvSpPr>
          <p:spPr>
            <a:xfrm>
              <a:off x="9041294" y="4375805"/>
              <a:ext cx="2911167" cy="2115514"/>
            </a:xfrm>
            <a:prstGeom prst="rect">
              <a:avLst/>
            </a:prstGeom>
            <a:noFill/>
            <a:ln>
              <a:noFill/>
              <a:prstDash val="sysDot"/>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a:solidFill>
                    <a:srgbClr val="00B050"/>
                  </a:solidFill>
                  <a:latin typeface="Century Gothic" panose="020B0502020202020204" pitchFamily="34" charset="0"/>
                </a:rPr>
                <a:t>36</a:t>
              </a:r>
              <a:r>
                <a:rPr kumimoji="0" lang="en-US" sz="1400" b="1" i="0" u="none" strike="noStrike" kern="1200" cap="none" spc="0" normalizeH="0" baseline="0" noProof="0">
                  <a:ln>
                    <a:noFill/>
                  </a:ln>
                  <a:solidFill>
                    <a:srgbClr val="00B050"/>
                  </a:solidFill>
                  <a:effectLst/>
                  <a:uLnTx/>
                  <a:uFillTx/>
                  <a:latin typeface="Century Gothic" panose="020B0502020202020204" pitchFamily="34" charset="0"/>
                  <a:ea typeface="+mn-ea"/>
                  <a:cs typeface="+mn-cs"/>
                </a:rPr>
                <a:t>% </a:t>
              </a:r>
              <a:r>
                <a:rPr kumimoji="0" lang="en-US" sz="11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of </a:t>
              </a:r>
              <a:r>
                <a:rPr lang="en-US" sz="1100">
                  <a:solidFill>
                    <a:schemeClr val="bg2"/>
                  </a:solidFill>
                  <a:latin typeface="Century Gothic" panose="020B0502020202020204" pitchFamily="34" charset="0"/>
                </a:rPr>
                <a:t>Nurse informaticists who have a salary of $151k+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vs. </a:t>
              </a:r>
              <a:r>
                <a:rPr lang="en-US" sz="1100">
                  <a:solidFill>
                    <a:srgbClr val="000000"/>
                  </a:solidFill>
                  <a:latin typeface="Century Gothic" panose="020B0502020202020204" pitchFamily="34" charset="0"/>
                </a:rPr>
                <a:t>23</a:t>
              </a:r>
              <a:r>
                <a:rPr kumimoji="0" lang="en-US" sz="11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 with a salary of $126-$150k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vs. 19% with a salary of $101-$125k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vs. 18% with a salary of $76-$100k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vs. 11% with a salary of $75k or less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a:solidFill>
                    <a:srgbClr val="00B050"/>
                  </a:solidFill>
                  <a:latin typeface="Century Gothic" panose="020B0502020202020204" pitchFamily="34" charset="0"/>
                </a:rPr>
                <a:t>31</a:t>
              </a:r>
              <a:r>
                <a:rPr kumimoji="0" lang="en-US" sz="1400" b="1" i="0" u="none" strike="noStrike" kern="1200" cap="none" spc="0" normalizeH="0" baseline="0" noProof="0">
                  <a:ln>
                    <a:noFill/>
                  </a:ln>
                  <a:solidFill>
                    <a:srgbClr val="00B050"/>
                  </a:solidFill>
                  <a:effectLst/>
                  <a:uLnTx/>
                  <a:uFillTx/>
                  <a:latin typeface="Century Gothic" panose="020B0502020202020204" pitchFamily="34" charset="0"/>
                  <a:ea typeface="+mn-ea"/>
                  <a:cs typeface="+mn-cs"/>
                </a:rPr>
                <a:t>%</a:t>
              </a:r>
              <a:r>
                <a:rPr kumimoji="0" lang="en-US" sz="1100" b="0" i="0" u="none" strike="noStrike" kern="1200" cap="none" spc="0" normalizeH="0" baseline="0" noProof="0">
                  <a:ln>
                    <a:noFill/>
                  </a:ln>
                  <a:solidFill>
                    <a:srgbClr val="00B050"/>
                  </a:solidFill>
                  <a:effectLst/>
                  <a:uLnTx/>
                  <a:uFillTx/>
                  <a:latin typeface="Century Gothic" panose="020B0502020202020204" pitchFamily="34" charset="0"/>
                  <a:ea typeface="+mn-ea"/>
                  <a:cs typeface="+mn-cs"/>
                </a:rPr>
                <a:t> </a:t>
              </a:r>
              <a:r>
                <a:rPr kumimoji="0" lang="en-US" sz="11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of </a:t>
              </a:r>
              <a:r>
                <a:rPr lang="en-US" sz="1100">
                  <a:solidFill>
                    <a:schemeClr val="bg2"/>
                  </a:solidFill>
                  <a:latin typeface="Century Gothic" panose="020B0502020202020204" pitchFamily="34" charset="0"/>
                </a:rPr>
                <a:t>Nurse informaticists</a:t>
              </a:r>
              <a:r>
                <a:rPr kumimoji="0" lang="en-US" sz="11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 with 16+ years of NI experience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vs. 21% with 11-15 years of experience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vs. 22% with 6-10 years of experience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vs. 16% with 0-5 years of experience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endParaRPr>
            </a:p>
          </p:txBody>
        </p:sp>
      </p:grpSp>
      <p:sp>
        <p:nvSpPr>
          <p:cNvPr id="6" name="TextBox 5">
            <a:extLst>
              <a:ext uri="{FF2B5EF4-FFF2-40B4-BE49-F238E27FC236}">
                <a16:creationId xmlns:a16="http://schemas.microsoft.com/office/drawing/2014/main" id="{527183E5-EBCF-E173-BE93-3422B5EADC48}"/>
              </a:ext>
            </a:extLst>
          </p:cNvPr>
          <p:cNvSpPr txBox="1"/>
          <p:nvPr/>
        </p:nvSpPr>
        <p:spPr>
          <a:xfrm>
            <a:off x="7482801" y="1634726"/>
            <a:ext cx="1600200" cy="276999"/>
          </a:xfrm>
          <a:prstGeom prst="rect">
            <a:avLst/>
          </a:prstGeom>
          <a:noFill/>
        </p:spPr>
        <p:txBody>
          <a:bodyPr wrap="square" rtlCol="0">
            <a:spAutoFit/>
          </a:bodyPr>
          <a:lstStyle/>
          <a:p>
            <a:r>
              <a:rPr lang="en-US" sz="1200"/>
              <a:t>2022 Results</a:t>
            </a:r>
          </a:p>
        </p:txBody>
      </p:sp>
      <p:sp>
        <p:nvSpPr>
          <p:cNvPr id="13" name="Rectangle 12">
            <a:extLst>
              <a:ext uri="{FF2B5EF4-FFF2-40B4-BE49-F238E27FC236}">
                <a16:creationId xmlns:a16="http://schemas.microsoft.com/office/drawing/2014/main" id="{0ABDF0B8-CE4C-E7BB-BA56-103E0ADC9156}"/>
              </a:ext>
            </a:extLst>
          </p:cNvPr>
          <p:cNvSpPr/>
          <p:nvPr/>
        </p:nvSpPr>
        <p:spPr>
          <a:xfrm>
            <a:off x="3917302" y="2803887"/>
            <a:ext cx="5575985" cy="3032865"/>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79633214"/>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A885D5A-CA72-904D-A32A-49CE37FE4063}"/>
              </a:ext>
            </a:extLst>
          </p:cNvPr>
          <p:cNvSpPr>
            <a:spLocks noGrp="1"/>
          </p:cNvSpPr>
          <p:nvPr>
            <p:ph type="title"/>
          </p:nvPr>
        </p:nvSpPr>
        <p:spPr>
          <a:xfrm>
            <a:off x="518966" y="1448495"/>
            <a:ext cx="4187371" cy="2390677"/>
          </a:xfrm>
        </p:spPr>
        <p:txBody>
          <a:bodyPr/>
          <a:lstStyle/>
          <a:p>
            <a:r>
              <a:rPr lang="en-US"/>
              <a:t>CNIO Role:  </a:t>
            </a:r>
            <a:br>
              <a:rPr lang="en-US"/>
            </a:br>
            <a:r>
              <a:rPr lang="en-US"/>
              <a:t>Most Valuable Attributes</a:t>
            </a:r>
          </a:p>
        </p:txBody>
      </p:sp>
      <p:sp>
        <p:nvSpPr>
          <p:cNvPr id="3" name="Slide Number Placeholder 2"/>
          <p:cNvSpPr>
            <a:spLocks noGrp="1"/>
          </p:cNvSpPr>
          <p:nvPr>
            <p:ph type="sldNum" sz="quarter"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D8D877B3-D348-4611-9BDB-C5374591D951}" type="slidenum">
              <a:rPr kumimoji="0" lang="en-US" sz="803" b="0" i="0" u="none" strike="noStrike" kern="1200" cap="none" spc="0" normalizeH="0" baseline="0" noProof="0" smtClean="0">
                <a:ln>
                  <a:noFill/>
                </a:ln>
                <a:solidFill>
                  <a:srgbClr val="FFFFFF"/>
                </a:solidFill>
                <a:effectLst/>
                <a:uLnTx/>
                <a:uFillTx/>
                <a:latin typeface="Century Gothic" panose="020B0502020202020204" pitchFamily="34" charset="0"/>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86</a:t>
            </a:fld>
            <a:endParaRPr kumimoji="0" lang="en-US" sz="803" b="0" i="0" u="none" strike="noStrike" kern="1200" cap="none" spc="0" normalizeH="0" baseline="0" noProof="0">
              <a:ln>
                <a:noFill/>
              </a:ln>
              <a:solidFill>
                <a:srgbClr val="FFFFFF"/>
              </a:solidFill>
              <a:effectLst/>
              <a:uLnTx/>
              <a:uFillTx/>
              <a:latin typeface="Century Gothic" panose="020B0502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D0E680F2-41A1-BB4C-83A7-6C0348CF2227}"/>
              </a:ext>
            </a:extLst>
          </p:cNvPr>
          <p:cNvSpPr txBox="1"/>
          <p:nvPr/>
        </p:nvSpPr>
        <p:spPr>
          <a:xfrm>
            <a:off x="502559" y="3669895"/>
            <a:ext cx="3071354" cy="338554"/>
          </a:xfrm>
          <a:prstGeom prst="rect">
            <a:avLst/>
          </a:prstGeom>
          <a:noFill/>
        </p:spPr>
        <p:txBody>
          <a:bodyPr wrap="none" lIns="0" r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FF5A5A"/>
                </a:solidFill>
                <a:effectLst/>
                <a:uLnTx/>
                <a:uFillTx/>
                <a:latin typeface="Century Gothic" panose="020B0502020202020204" pitchFamily="34" charset="0"/>
                <a:ea typeface="+mn-ea"/>
                <a:cs typeface="+mn-cs"/>
              </a:rPr>
              <a:t>CREATING A STRATEGIC VISION</a:t>
            </a:r>
          </a:p>
        </p:txBody>
      </p:sp>
      <p:sp>
        <p:nvSpPr>
          <p:cNvPr id="9" name="TextBox 8">
            <a:extLst>
              <a:ext uri="{FF2B5EF4-FFF2-40B4-BE49-F238E27FC236}">
                <a16:creationId xmlns:a16="http://schemas.microsoft.com/office/drawing/2014/main" id="{8C234B45-E9FA-7841-AEA7-60E575C648A5}"/>
              </a:ext>
            </a:extLst>
          </p:cNvPr>
          <p:cNvSpPr txBox="1"/>
          <p:nvPr/>
        </p:nvSpPr>
        <p:spPr>
          <a:xfrm>
            <a:off x="518966" y="4008449"/>
            <a:ext cx="3357103" cy="2382768"/>
          </a:xfrm>
          <a:prstGeom prst="rect">
            <a:avLst/>
          </a:prstGeom>
          <a:noFill/>
        </p:spPr>
        <p:txBody>
          <a:bodyPr wrap="square" lIns="0" rIns="0" rtlCol="0">
            <a:spAutoFit/>
          </a:bodyPr>
          <a:lstStyle/>
          <a:p>
            <a:pPr marL="0" marR="0" lvl="0" indent="0" algn="l" defTabSz="914400" rtl="0" eaLnBrk="1" fontAlgn="auto" latinLnBrk="0" hangingPunct="1">
              <a:lnSpc>
                <a:spcPts val="1800"/>
              </a:lnSpc>
              <a:spcBef>
                <a:spcPts val="0"/>
              </a:spcBef>
              <a:spcAft>
                <a:spcPts val="0"/>
              </a:spcAft>
              <a:buClrTx/>
              <a:buSzTx/>
              <a:buFontTx/>
              <a:buNone/>
              <a:tabLst/>
              <a:defRPr/>
            </a:pPr>
            <a:r>
              <a:rPr kumimoji="0" lang="en-US" sz="1400" b="0" i="0" u="none" strike="noStrike" kern="1200" cap="none" spc="0" normalizeH="0" baseline="0" noProof="0">
                <a:ln>
                  <a:noFill/>
                </a:ln>
                <a:solidFill>
                  <a:srgbClr val="333333"/>
                </a:solidFill>
                <a:effectLst/>
                <a:uLnTx/>
                <a:uFillTx/>
                <a:latin typeface="Century Gothic" panose="020B0502020202020204" pitchFamily="34" charset="0"/>
                <a:ea typeface="+mn-ea"/>
                <a:cs typeface="+mn-cs"/>
              </a:rPr>
              <a:t>Establishing a strategic vision and plan for nursing technology that aligns to the organizational goals and outcomes (78%), Sponsor/Execute major IT initiatives for nurses (49%) and having a Team to support major clinical applications or connected medical devices (42%) are the top 3 most valuable attributes in a CINO role.</a:t>
            </a:r>
          </a:p>
        </p:txBody>
      </p:sp>
      <p:sp>
        <p:nvSpPr>
          <p:cNvPr id="2" name="TextBox 1">
            <a:extLst>
              <a:ext uri="{FF2B5EF4-FFF2-40B4-BE49-F238E27FC236}">
                <a16:creationId xmlns:a16="http://schemas.microsoft.com/office/drawing/2014/main" id="{BAECC6AE-7725-C01C-B62D-D60064C7C8C6}"/>
              </a:ext>
            </a:extLst>
          </p:cNvPr>
          <p:cNvSpPr txBox="1"/>
          <p:nvPr/>
        </p:nvSpPr>
        <p:spPr>
          <a:xfrm>
            <a:off x="6229350" y="6552724"/>
            <a:ext cx="3180273" cy="305276"/>
          </a:xfrm>
          <a:prstGeom prst="rect">
            <a:avLst/>
          </a:prstGeom>
          <a:noFill/>
        </p:spPr>
        <p:txBody>
          <a:bodyPr wrap="square" lIns="0" rIns="0" rtlCol="0">
            <a:spAutoFit/>
          </a:bodyPr>
          <a:lstStyle/>
          <a:p>
            <a:pPr marL="0" marR="0" lvl="0" indent="0" algn="l" defTabSz="914400" rtl="0" eaLnBrk="1" fontAlgn="auto" latinLnBrk="0" hangingPunct="1">
              <a:lnSpc>
                <a:spcPts val="1800"/>
              </a:lnSpc>
              <a:spcBef>
                <a:spcPts val="0"/>
              </a:spcBef>
              <a:spcAft>
                <a:spcPts val="0"/>
              </a:spcAft>
              <a:buClrTx/>
              <a:buSzTx/>
              <a:buFontTx/>
              <a:buNone/>
              <a:tabLst/>
              <a:defRPr/>
            </a:pPr>
            <a:r>
              <a:rPr kumimoji="0" lang="en-US" sz="1000" b="0" i="0" u="none" strike="noStrike" kern="1200" cap="none" spc="0" normalizeH="0" baseline="0" noProof="0">
                <a:ln>
                  <a:noFill/>
                </a:ln>
                <a:solidFill>
                  <a:srgbClr val="333333"/>
                </a:solidFill>
                <a:effectLst/>
                <a:uLnTx/>
                <a:uFillTx/>
                <a:latin typeface="Century Gothic" panose="020B0502020202020204" pitchFamily="34" charset="0"/>
                <a:ea typeface="+mn-ea"/>
                <a:cs typeface="+mn-cs"/>
              </a:rPr>
              <a:t>New question in 2022</a:t>
            </a:r>
          </a:p>
        </p:txBody>
      </p:sp>
      <p:sp>
        <p:nvSpPr>
          <p:cNvPr id="4" name="TextBox 3">
            <a:extLst>
              <a:ext uri="{FF2B5EF4-FFF2-40B4-BE49-F238E27FC236}">
                <a16:creationId xmlns:a16="http://schemas.microsoft.com/office/drawing/2014/main" id="{079FF71F-EE44-5EE2-F399-8F6850EBC0D9}"/>
              </a:ext>
            </a:extLst>
          </p:cNvPr>
          <p:cNvSpPr txBox="1"/>
          <p:nvPr/>
        </p:nvSpPr>
        <p:spPr>
          <a:xfrm>
            <a:off x="6343111" y="6246068"/>
            <a:ext cx="1476375" cy="288220"/>
          </a:xfrm>
          <a:prstGeom prst="rect">
            <a:avLst/>
          </a:prstGeom>
          <a:noFill/>
        </p:spPr>
        <p:txBody>
          <a:bodyPr wrap="square" lIns="0" rIns="0" rtlCol="0">
            <a:spAutoFit/>
          </a:bodyPr>
          <a:lstStyle/>
          <a:p>
            <a:pPr marL="0" marR="0" lvl="0" indent="0" algn="l" defTabSz="914400" rtl="0" eaLnBrk="1" fontAlgn="auto" latinLnBrk="0" hangingPunct="1">
              <a:lnSpc>
                <a:spcPts val="1800"/>
              </a:lnSpc>
              <a:spcBef>
                <a:spcPts val="0"/>
              </a:spcBef>
              <a:spcAft>
                <a:spcPts val="0"/>
              </a:spcAft>
              <a:buClrTx/>
              <a:buSzTx/>
              <a:buFontTx/>
              <a:buNone/>
              <a:tabLst/>
              <a:defRPr/>
            </a:pPr>
            <a:r>
              <a:rPr kumimoji="0" lang="en-US" sz="800" b="0" i="0" u="none" strike="noStrike" kern="1200" cap="none" spc="0" normalizeH="0" baseline="0" noProof="0">
                <a:ln>
                  <a:noFill/>
                </a:ln>
                <a:solidFill>
                  <a:srgbClr val="333333"/>
                </a:solidFill>
                <a:effectLst/>
                <a:uLnTx/>
                <a:uFillTx/>
                <a:latin typeface="Century Gothic" panose="020B0502020202020204" pitchFamily="34" charset="0"/>
                <a:ea typeface="+mn-ea"/>
                <a:cs typeface="+mn-cs"/>
              </a:rPr>
              <a:t>‘Other’ 1%, not shown</a:t>
            </a:r>
          </a:p>
        </p:txBody>
      </p:sp>
      <p:graphicFrame>
        <p:nvGraphicFramePr>
          <p:cNvPr id="7" name="Chart 6" descr="d665190c-9597-4e11-a9d0-c491fe1f7367">
            <a:extLst>
              <a:ext uri="{FF2B5EF4-FFF2-40B4-BE49-F238E27FC236}">
                <a16:creationId xmlns:a16="http://schemas.microsoft.com/office/drawing/2014/main" id="{41768EE7-BF88-96C6-F7E0-03B99D44C476}"/>
              </a:ext>
            </a:extLst>
          </p:cNvPr>
          <p:cNvGraphicFramePr/>
          <p:nvPr>
            <p:extLst>
              <p:ext uri="{D42A27DB-BD31-4B8C-83A1-F6EECF244321}">
                <p14:modId xmlns:p14="http://schemas.microsoft.com/office/powerpoint/2010/main" val="1682076086"/>
              </p:ext>
            </p:extLst>
          </p:nvPr>
        </p:nvGraphicFramePr>
        <p:xfrm>
          <a:off x="3982934" y="1553928"/>
          <a:ext cx="8665997" cy="4607360"/>
        </p:xfrm>
        <a:graphic>
          <a:graphicData uri="http://schemas.openxmlformats.org/drawingml/2006/chart">
            <c:chart xmlns:c="http://schemas.openxmlformats.org/drawingml/2006/chart" xmlns:r="http://schemas.openxmlformats.org/officeDocument/2006/relationships" r:id="rId3"/>
          </a:graphicData>
        </a:graphic>
      </p:graphicFrame>
      <p:sp>
        <p:nvSpPr>
          <p:cNvPr id="6" name="TextBox 5">
            <a:extLst>
              <a:ext uri="{FF2B5EF4-FFF2-40B4-BE49-F238E27FC236}">
                <a16:creationId xmlns:a16="http://schemas.microsoft.com/office/drawing/2014/main" id="{23AEDB10-3DB4-2EBE-B1A6-BBEA5F6E86A3}"/>
              </a:ext>
            </a:extLst>
          </p:cNvPr>
          <p:cNvSpPr txBox="1"/>
          <p:nvPr/>
        </p:nvSpPr>
        <p:spPr>
          <a:xfrm>
            <a:off x="7425000" y="1104900"/>
            <a:ext cx="1600200" cy="276999"/>
          </a:xfrm>
          <a:prstGeom prst="rect">
            <a:avLst/>
          </a:prstGeom>
          <a:noFill/>
        </p:spPr>
        <p:txBody>
          <a:bodyPr wrap="square" rtlCol="0">
            <a:spAutoFit/>
          </a:bodyPr>
          <a:lstStyle/>
          <a:p>
            <a:r>
              <a:rPr lang="en-US" sz="1200"/>
              <a:t>2022 Results</a:t>
            </a:r>
          </a:p>
        </p:txBody>
      </p:sp>
    </p:spTree>
    <p:extLst>
      <p:ext uri="{BB962C8B-B14F-4D97-AF65-F5344CB8AC3E}">
        <p14:creationId xmlns:p14="http://schemas.microsoft.com/office/powerpoint/2010/main" val="2759042897"/>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A885D5A-CA72-904D-A32A-49CE37FE4063}"/>
              </a:ext>
            </a:extLst>
          </p:cNvPr>
          <p:cNvSpPr>
            <a:spLocks noGrp="1"/>
          </p:cNvSpPr>
          <p:nvPr>
            <p:ph type="title"/>
          </p:nvPr>
        </p:nvSpPr>
        <p:spPr>
          <a:xfrm>
            <a:off x="833433" y="1989566"/>
            <a:ext cx="4187371" cy="2390677"/>
          </a:xfrm>
        </p:spPr>
        <p:txBody>
          <a:bodyPr/>
          <a:lstStyle/>
          <a:p>
            <a:r>
              <a:rPr lang="en-US"/>
              <a:t>Certification Pursuing</a:t>
            </a:r>
          </a:p>
        </p:txBody>
      </p:sp>
      <p:sp>
        <p:nvSpPr>
          <p:cNvPr id="3" name="Slide Number Placeholder 2"/>
          <p:cNvSpPr>
            <a:spLocks noGrp="1"/>
          </p:cNvSpPr>
          <p:nvPr>
            <p:ph type="sldNum" sz="quarter" idx="10"/>
          </p:nvPr>
        </p:nvSpPr>
        <p:spPr/>
        <p:txBody>
          <a:bodyPr/>
          <a:lstStyle/>
          <a:p>
            <a:fld id="{D8D877B3-D348-4611-9BDB-C5374591D951}" type="slidenum">
              <a:rPr lang="en-US" smtClean="0"/>
              <a:pPr/>
              <a:t>87</a:t>
            </a:fld>
            <a:endParaRPr lang="en-US"/>
          </a:p>
        </p:txBody>
      </p:sp>
      <p:graphicFrame>
        <p:nvGraphicFramePr>
          <p:cNvPr id="6" name="Chart 5"/>
          <p:cNvGraphicFramePr/>
          <p:nvPr>
            <p:extLst>
              <p:ext uri="{D42A27DB-BD31-4B8C-83A1-F6EECF244321}">
                <p14:modId xmlns:p14="http://schemas.microsoft.com/office/powerpoint/2010/main" val="2755652700"/>
              </p:ext>
            </p:extLst>
          </p:nvPr>
        </p:nvGraphicFramePr>
        <p:xfrm>
          <a:off x="5093171" y="1148863"/>
          <a:ext cx="6014441" cy="5545014"/>
        </p:xfrm>
        <a:graphic>
          <a:graphicData uri="http://schemas.openxmlformats.org/drawingml/2006/chart">
            <c:chart xmlns:c="http://schemas.openxmlformats.org/drawingml/2006/chart" xmlns:r="http://schemas.openxmlformats.org/officeDocument/2006/relationships" r:id="rId4"/>
          </a:graphicData>
        </a:graphic>
      </p:graphicFrame>
      <p:sp>
        <p:nvSpPr>
          <p:cNvPr id="8" name="TextBox 7">
            <a:extLst>
              <a:ext uri="{FF2B5EF4-FFF2-40B4-BE49-F238E27FC236}">
                <a16:creationId xmlns:a16="http://schemas.microsoft.com/office/drawing/2014/main" id="{D0E680F2-41A1-BB4C-83A7-6C0348CF2227}"/>
              </a:ext>
            </a:extLst>
          </p:cNvPr>
          <p:cNvSpPr txBox="1"/>
          <p:nvPr/>
        </p:nvSpPr>
        <p:spPr>
          <a:xfrm>
            <a:off x="854699" y="3966617"/>
            <a:ext cx="3109826" cy="584775"/>
          </a:xfrm>
          <a:prstGeom prst="rect">
            <a:avLst/>
          </a:prstGeom>
          <a:noFill/>
        </p:spPr>
        <p:txBody>
          <a:bodyPr wrap="none" lIns="0" rIns="0" rtlCol="0">
            <a:spAutoFit/>
          </a:bodyPr>
          <a:lstStyle/>
          <a:p>
            <a:r>
              <a:rPr lang="en-US" sz="1600">
                <a:solidFill>
                  <a:srgbClr val="FF5A5A"/>
                </a:solidFill>
                <a:latin typeface="Century Gothic" panose="020B0502020202020204" pitchFamily="34" charset="0"/>
              </a:rPr>
              <a:t>OVER HALF PURSUING AT LEAST </a:t>
            </a:r>
          </a:p>
          <a:p>
            <a:r>
              <a:rPr lang="en-US" sz="1600">
                <a:solidFill>
                  <a:srgbClr val="FF5A5A"/>
                </a:solidFill>
                <a:latin typeface="Century Gothic" panose="020B0502020202020204" pitchFamily="34" charset="0"/>
              </a:rPr>
              <a:t>ONE CERTIFICATION</a:t>
            </a:r>
          </a:p>
        </p:txBody>
      </p:sp>
      <p:sp>
        <p:nvSpPr>
          <p:cNvPr id="9" name="TextBox 8">
            <a:extLst>
              <a:ext uri="{FF2B5EF4-FFF2-40B4-BE49-F238E27FC236}">
                <a16:creationId xmlns:a16="http://schemas.microsoft.com/office/drawing/2014/main" id="{8C234B45-E9FA-7841-AEA7-60E575C648A5}"/>
              </a:ext>
            </a:extLst>
          </p:cNvPr>
          <p:cNvSpPr txBox="1"/>
          <p:nvPr/>
        </p:nvSpPr>
        <p:spPr>
          <a:xfrm>
            <a:off x="854699" y="4594934"/>
            <a:ext cx="3252493" cy="1228606"/>
          </a:xfrm>
          <a:prstGeom prst="rect">
            <a:avLst/>
          </a:prstGeom>
          <a:noFill/>
        </p:spPr>
        <p:txBody>
          <a:bodyPr wrap="square" lIns="0" rIns="0" rtlCol="0">
            <a:spAutoFit/>
          </a:bodyPr>
          <a:lstStyle/>
          <a:p>
            <a:pPr>
              <a:lnSpc>
                <a:spcPts val="1800"/>
              </a:lnSpc>
            </a:pPr>
            <a:r>
              <a:rPr lang="en-US" sz="1400">
                <a:solidFill>
                  <a:schemeClr val="bg2"/>
                </a:solidFill>
                <a:latin typeface="Century Gothic" panose="020B0502020202020204" pitchFamily="34" charset="0"/>
              </a:rPr>
              <a:t>Like prior years, the certification pursued most often is an ANCC certification (23%). However, this is a decrease from 37% pursuing this certification in 2014.</a:t>
            </a:r>
          </a:p>
        </p:txBody>
      </p:sp>
      <p:sp>
        <p:nvSpPr>
          <p:cNvPr id="2" name="TextBox 1">
            <a:extLst>
              <a:ext uri="{FF2B5EF4-FFF2-40B4-BE49-F238E27FC236}">
                <a16:creationId xmlns:a16="http://schemas.microsoft.com/office/drawing/2014/main" id="{98B1D439-AF98-DD5E-AB2A-9BFDED0E244C}"/>
              </a:ext>
            </a:extLst>
          </p:cNvPr>
          <p:cNvSpPr txBox="1"/>
          <p:nvPr/>
        </p:nvSpPr>
        <p:spPr>
          <a:xfrm>
            <a:off x="7500746" y="6323479"/>
            <a:ext cx="3330616" cy="293863"/>
          </a:xfrm>
          <a:prstGeom prst="rect">
            <a:avLst/>
          </a:prstGeom>
          <a:noFill/>
        </p:spPr>
        <p:txBody>
          <a:bodyPr wrap="square" lIns="0" rIns="0" rtlCol="0">
            <a:spAutoFit/>
          </a:bodyPr>
          <a:lstStyle/>
          <a:p>
            <a:pPr>
              <a:lnSpc>
                <a:spcPts val="1800"/>
              </a:lnSpc>
            </a:pPr>
            <a:r>
              <a:rPr lang="en-US" sz="1000" i="1">
                <a:solidFill>
                  <a:schemeClr val="bg2"/>
                </a:solidFill>
                <a:latin typeface="Century Gothic" panose="020B0502020202020204" pitchFamily="34" charset="0"/>
              </a:rPr>
              <a:t>**New options in 2022 *New option beginning in 2017</a:t>
            </a:r>
          </a:p>
        </p:txBody>
      </p:sp>
    </p:spTree>
    <p:extLst>
      <p:ext uri="{BB962C8B-B14F-4D97-AF65-F5344CB8AC3E}">
        <p14:creationId xmlns:p14="http://schemas.microsoft.com/office/powerpoint/2010/main" val="269335823"/>
      </p:ext>
    </p:extLst>
  </p:cSld>
  <p:clrMapOvr>
    <a:masterClrMapping/>
  </p:clrMapOvr>
  <p:extLst>
    <p:ext uri="{6950BFC3-D8DA-4A85-94F7-54DA5524770B}">
      <p188:commentRel xmlns:p188="http://schemas.microsoft.com/office/powerpoint/2018/8/main" r:id="rId3"/>
    </p:ext>
  </p:extLst>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A885D5A-CA72-904D-A32A-49CE37FE4063}"/>
              </a:ext>
            </a:extLst>
          </p:cNvPr>
          <p:cNvSpPr>
            <a:spLocks noGrp="1"/>
          </p:cNvSpPr>
          <p:nvPr>
            <p:ph type="title"/>
          </p:nvPr>
        </p:nvSpPr>
        <p:spPr>
          <a:xfrm>
            <a:off x="748167" y="1768769"/>
            <a:ext cx="4187371" cy="2390677"/>
          </a:xfrm>
        </p:spPr>
        <p:txBody>
          <a:bodyPr/>
          <a:lstStyle/>
          <a:p>
            <a:r>
              <a:rPr lang="en-US"/>
              <a:t>Top Barrier to Certification</a:t>
            </a:r>
          </a:p>
        </p:txBody>
      </p:sp>
      <p:sp>
        <p:nvSpPr>
          <p:cNvPr id="3" name="Slide Number Placeholder 2"/>
          <p:cNvSpPr>
            <a:spLocks noGrp="1"/>
          </p:cNvSpPr>
          <p:nvPr>
            <p:ph type="sldNum" sz="quarter" idx="10"/>
          </p:nvPr>
        </p:nvSpPr>
        <p:spPr/>
        <p:txBody>
          <a:bodyPr/>
          <a:lstStyle/>
          <a:p>
            <a:fld id="{D8D877B3-D348-4611-9BDB-C5374591D951}" type="slidenum">
              <a:rPr lang="en-US" smtClean="0"/>
              <a:pPr/>
              <a:t>88</a:t>
            </a:fld>
            <a:endParaRPr lang="en-US"/>
          </a:p>
        </p:txBody>
      </p:sp>
      <p:graphicFrame>
        <p:nvGraphicFramePr>
          <p:cNvPr id="6" name="Chart 5"/>
          <p:cNvGraphicFramePr/>
          <p:nvPr>
            <p:extLst>
              <p:ext uri="{D42A27DB-BD31-4B8C-83A1-F6EECF244321}">
                <p14:modId xmlns:p14="http://schemas.microsoft.com/office/powerpoint/2010/main" val="2023958360"/>
              </p:ext>
            </p:extLst>
          </p:nvPr>
        </p:nvGraphicFramePr>
        <p:xfrm>
          <a:off x="5093171" y="1238513"/>
          <a:ext cx="6014441" cy="5545014"/>
        </p:xfrm>
        <a:graphic>
          <a:graphicData uri="http://schemas.openxmlformats.org/drawingml/2006/chart">
            <c:chart xmlns:c="http://schemas.openxmlformats.org/drawingml/2006/chart" xmlns:r="http://schemas.openxmlformats.org/officeDocument/2006/relationships" r:id="rId4"/>
          </a:graphicData>
        </a:graphic>
      </p:graphicFrame>
      <p:sp>
        <p:nvSpPr>
          <p:cNvPr id="8" name="TextBox 7">
            <a:extLst>
              <a:ext uri="{FF2B5EF4-FFF2-40B4-BE49-F238E27FC236}">
                <a16:creationId xmlns:a16="http://schemas.microsoft.com/office/drawing/2014/main" id="{D0E680F2-41A1-BB4C-83A7-6C0348CF2227}"/>
              </a:ext>
            </a:extLst>
          </p:cNvPr>
          <p:cNvSpPr txBox="1"/>
          <p:nvPr/>
        </p:nvSpPr>
        <p:spPr>
          <a:xfrm>
            <a:off x="748167" y="3841743"/>
            <a:ext cx="2337178" cy="338554"/>
          </a:xfrm>
          <a:prstGeom prst="rect">
            <a:avLst/>
          </a:prstGeom>
          <a:noFill/>
        </p:spPr>
        <p:txBody>
          <a:bodyPr wrap="none" lIns="0" rIns="0" rtlCol="0">
            <a:spAutoFit/>
          </a:bodyPr>
          <a:lstStyle/>
          <a:p>
            <a:r>
              <a:rPr lang="en-US" sz="1600">
                <a:solidFill>
                  <a:srgbClr val="FF5A5A"/>
                </a:solidFill>
                <a:latin typeface="Century Gothic" panose="020B0502020202020204" pitchFamily="34" charset="0"/>
              </a:rPr>
              <a:t>TIME IS THE TOP BARRIER</a:t>
            </a:r>
          </a:p>
        </p:txBody>
      </p:sp>
      <p:sp>
        <p:nvSpPr>
          <p:cNvPr id="9" name="TextBox 8">
            <a:extLst>
              <a:ext uri="{FF2B5EF4-FFF2-40B4-BE49-F238E27FC236}">
                <a16:creationId xmlns:a16="http://schemas.microsoft.com/office/drawing/2014/main" id="{8C234B45-E9FA-7841-AEA7-60E575C648A5}"/>
              </a:ext>
            </a:extLst>
          </p:cNvPr>
          <p:cNvSpPr txBox="1"/>
          <p:nvPr/>
        </p:nvSpPr>
        <p:spPr>
          <a:xfrm>
            <a:off x="748167" y="4332168"/>
            <a:ext cx="3180273" cy="1921103"/>
          </a:xfrm>
          <a:prstGeom prst="rect">
            <a:avLst/>
          </a:prstGeom>
          <a:noFill/>
        </p:spPr>
        <p:txBody>
          <a:bodyPr wrap="square" lIns="0" rIns="0" rtlCol="0">
            <a:spAutoFit/>
          </a:bodyPr>
          <a:lstStyle/>
          <a:p>
            <a:pPr>
              <a:lnSpc>
                <a:spcPts val="1800"/>
              </a:lnSpc>
            </a:pPr>
            <a:r>
              <a:rPr lang="en-US" sz="1400">
                <a:solidFill>
                  <a:schemeClr val="bg2"/>
                </a:solidFill>
                <a:latin typeface="Century Gothic" panose="020B0502020202020204" pitchFamily="34" charset="0"/>
              </a:rPr>
              <a:t>Time (62%), Hold another certification (36%), Financial resources (31%) and Value of a certification in this field (31%) are the top barriers ranked in pursuing a certification within the next year.  Although, financial resources are continuing to be less of a concern.</a:t>
            </a:r>
          </a:p>
        </p:txBody>
      </p:sp>
      <p:sp>
        <p:nvSpPr>
          <p:cNvPr id="2" name="TextBox 1">
            <a:extLst>
              <a:ext uri="{FF2B5EF4-FFF2-40B4-BE49-F238E27FC236}">
                <a16:creationId xmlns:a16="http://schemas.microsoft.com/office/drawing/2014/main" id="{83B50A1F-97C3-ADA0-4A32-CA66C8678197}"/>
              </a:ext>
            </a:extLst>
          </p:cNvPr>
          <p:cNvSpPr txBox="1"/>
          <p:nvPr/>
        </p:nvSpPr>
        <p:spPr>
          <a:xfrm>
            <a:off x="7220233" y="6244233"/>
            <a:ext cx="3510861" cy="519053"/>
          </a:xfrm>
          <a:prstGeom prst="rect">
            <a:avLst/>
          </a:prstGeom>
          <a:noFill/>
        </p:spPr>
        <p:txBody>
          <a:bodyPr wrap="square" lIns="0" rIns="0" rtlCol="0">
            <a:spAutoFit/>
          </a:bodyPr>
          <a:lstStyle/>
          <a:p>
            <a:pPr marL="0" marR="0" lvl="0" indent="0" algn="l" defTabSz="914400" rtl="0" eaLnBrk="1" fontAlgn="auto" latinLnBrk="0" hangingPunct="1">
              <a:lnSpc>
                <a:spcPts val="1800"/>
              </a:lnSpc>
              <a:spcBef>
                <a:spcPts val="0"/>
              </a:spcBef>
              <a:spcAft>
                <a:spcPts val="0"/>
              </a:spcAft>
              <a:buClrTx/>
              <a:buSzTx/>
              <a:buFontTx/>
              <a:buNone/>
              <a:tabLst/>
              <a:defRPr/>
            </a:pPr>
            <a:r>
              <a:rPr kumimoji="0" lang="en-US" sz="800" b="0" i="0" u="none" strike="noStrike" kern="1200" cap="none" spc="0" normalizeH="0" baseline="0" noProof="0">
                <a:ln>
                  <a:noFill/>
                </a:ln>
                <a:solidFill>
                  <a:srgbClr val="333333"/>
                </a:solidFill>
                <a:effectLst/>
                <a:uLnTx/>
                <a:uFillTx/>
                <a:latin typeface="Century Gothic" panose="020B0502020202020204" pitchFamily="34" charset="0"/>
                <a:ea typeface="+mn-ea"/>
                <a:cs typeface="+mn-cs"/>
              </a:rPr>
              <a:t>‘Other’ 15%</a:t>
            </a:r>
            <a:r>
              <a:rPr lang="en-US" sz="800">
                <a:solidFill>
                  <a:srgbClr val="333333"/>
                </a:solidFill>
                <a:latin typeface="Century Gothic" panose="020B0502020202020204" pitchFamily="34" charset="0"/>
              </a:rPr>
              <a:t>, </a:t>
            </a:r>
            <a:r>
              <a:rPr kumimoji="0" lang="en-US" sz="800" b="0" i="0" u="none" strike="noStrike" kern="1200" cap="none" spc="0" normalizeH="0" baseline="0" noProof="0">
                <a:ln>
                  <a:noFill/>
                </a:ln>
                <a:solidFill>
                  <a:srgbClr val="333333"/>
                </a:solidFill>
                <a:effectLst/>
                <a:uLnTx/>
                <a:uFillTx/>
                <a:latin typeface="Century Gothic" panose="020B0502020202020204" pitchFamily="34" charset="0"/>
                <a:ea typeface="+mn-ea"/>
                <a:cs typeface="+mn-cs"/>
              </a:rPr>
              <a:t>not shown</a:t>
            </a:r>
          </a:p>
          <a:p>
            <a:pPr marL="0" marR="0" lvl="0" indent="0" algn="l" defTabSz="914400" rtl="0" eaLnBrk="1" fontAlgn="auto" latinLnBrk="0" hangingPunct="1">
              <a:lnSpc>
                <a:spcPts val="1800"/>
              </a:lnSpc>
              <a:spcBef>
                <a:spcPts val="0"/>
              </a:spcBef>
              <a:spcAft>
                <a:spcPts val="0"/>
              </a:spcAft>
              <a:buClrTx/>
              <a:buSzTx/>
              <a:buFontTx/>
              <a:buNone/>
              <a:tabLst/>
              <a:defRPr/>
            </a:pPr>
            <a:r>
              <a:rPr lang="en-US" sz="800">
                <a:solidFill>
                  <a:srgbClr val="333333"/>
                </a:solidFill>
                <a:latin typeface="Century Gothic" panose="020B0502020202020204" pitchFamily="34" charset="0"/>
              </a:rPr>
              <a:t>Respondents were asked to select their top 3 barriers/challenges</a:t>
            </a:r>
            <a:endParaRPr kumimoji="0" lang="en-US" sz="800" b="0" i="0" u="none" strike="noStrike" kern="1200" cap="none" spc="0" normalizeH="0" baseline="0" noProof="0">
              <a:ln>
                <a:noFill/>
              </a:ln>
              <a:solidFill>
                <a:srgbClr val="333333"/>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810441951"/>
      </p:ext>
    </p:extLst>
  </p:cSld>
  <p:clrMapOvr>
    <a:masterClrMapping/>
  </p:clrMapOvr>
  <p:extLst>
    <p:ext uri="{6950BFC3-D8DA-4A85-94F7-54DA5524770B}">
      <p188:commentRel xmlns:p188="http://schemas.microsoft.com/office/powerpoint/2018/8/main" r:id="rId3"/>
    </p:ext>
  </p:extLst>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A885D5A-CA72-904D-A32A-49CE37FE4063}"/>
              </a:ext>
            </a:extLst>
          </p:cNvPr>
          <p:cNvSpPr>
            <a:spLocks noGrp="1"/>
          </p:cNvSpPr>
          <p:nvPr>
            <p:ph type="title"/>
          </p:nvPr>
        </p:nvSpPr>
        <p:spPr>
          <a:xfrm>
            <a:off x="654673" y="2057823"/>
            <a:ext cx="4187371" cy="2390677"/>
          </a:xfrm>
        </p:spPr>
        <p:txBody>
          <a:bodyPr/>
          <a:lstStyle/>
          <a:p>
            <a:r>
              <a:rPr lang="en-US"/>
              <a:t>Top Barrier to Certification</a:t>
            </a:r>
          </a:p>
        </p:txBody>
      </p:sp>
      <p:sp>
        <p:nvSpPr>
          <p:cNvPr id="3" name="Slide Number Placeholder 2"/>
          <p:cNvSpPr>
            <a:spLocks noGrp="1"/>
          </p:cNvSpPr>
          <p:nvPr>
            <p:ph type="sldNum" sz="quarter"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D8D877B3-D348-4611-9BDB-C5374591D951}" type="slidenum">
              <a:rPr kumimoji="0" lang="en-US" sz="803" b="0" i="0" u="none" strike="noStrike" kern="1200" cap="none" spc="0" normalizeH="0" baseline="0" noProof="0" smtClean="0">
                <a:ln>
                  <a:noFill/>
                </a:ln>
                <a:solidFill>
                  <a:srgbClr val="FFFFFF"/>
                </a:solidFill>
                <a:effectLst/>
                <a:uLnTx/>
                <a:uFillTx/>
                <a:latin typeface="Century Gothic" panose="020B0502020202020204" pitchFamily="34" charset="0"/>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89</a:t>
            </a:fld>
            <a:endParaRPr kumimoji="0" lang="en-US" sz="803" b="0" i="0" u="none" strike="noStrike" kern="1200" cap="none" spc="0" normalizeH="0" baseline="0" noProof="0">
              <a:ln>
                <a:noFill/>
              </a:ln>
              <a:solidFill>
                <a:srgbClr val="FFFFFF"/>
              </a:solidFill>
              <a:effectLst/>
              <a:uLnTx/>
              <a:uFillTx/>
              <a:latin typeface="Century Gothic" panose="020B0502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D0E680F2-41A1-BB4C-83A7-6C0348CF2227}"/>
              </a:ext>
            </a:extLst>
          </p:cNvPr>
          <p:cNvSpPr txBox="1"/>
          <p:nvPr/>
        </p:nvSpPr>
        <p:spPr>
          <a:xfrm>
            <a:off x="692773" y="4054251"/>
            <a:ext cx="2794035" cy="338554"/>
          </a:xfrm>
          <a:prstGeom prst="rect">
            <a:avLst/>
          </a:prstGeom>
          <a:noFill/>
        </p:spPr>
        <p:txBody>
          <a:bodyPr wrap="none" lIns="0" rIns="0" rtlCol="0">
            <a:spAutoFit/>
          </a:bodyPr>
          <a:lstStyle/>
          <a:p>
            <a:r>
              <a:rPr lang="en-US" sz="1600">
                <a:solidFill>
                  <a:srgbClr val="FF5A5A"/>
                </a:solidFill>
                <a:latin typeface="Century Gothic" panose="020B0502020202020204" pitchFamily="34" charset="0"/>
              </a:rPr>
              <a:t>TIME IS ALSO THE #1 BARRIER</a:t>
            </a:r>
          </a:p>
        </p:txBody>
      </p:sp>
      <p:sp>
        <p:nvSpPr>
          <p:cNvPr id="9" name="TextBox 8">
            <a:extLst>
              <a:ext uri="{FF2B5EF4-FFF2-40B4-BE49-F238E27FC236}">
                <a16:creationId xmlns:a16="http://schemas.microsoft.com/office/drawing/2014/main" id="{8C234B45-E9FA-7841-AEA7-60E575C648A5}"/>
              </a:ext>
            </a:extLst>
          </p:cNvPr>
          <p:cNvSpPr txBox="1"/>
          <p:nvPr/>
        </p:nvSpPr>
        <p:spPr>
          <a:xfrm>
            <a:off x="692773" y="4607091"/>
            <a:ext cx="3298202" cy="1228606"/>
          </a:xfrm>
          <a:prstGeom prst="rect">
            <a:avLst/>
          </a:prstGeom>
          <a:noFill/>
        </p:spPr>
        <p:txBody>
          <a:bodyPr wrap="square" lIns="0" rIns="0" rtlCol="0">
            <a:spAutoFit/>
          </a:bodyPr>
          <a:lstStyle/>
          <a:p>
            <a:pPr>
              <a:lnSpc>
                <a:spcPts val="1800"/>
              </a:lnSpc>
            </a:pPr>
            <a:r>
              <a:rPr lang="en-US" sz="1400">
                <a:solidFill>
                  <a:schemeClr val="bg2"/>
                </a:solidFill>
                <a:latin typeface="Century Gothic" panose="020B0502020202020204" pitchFamily="34" charset="0"/>
              </a:rPr>
              <a:t>Ranked as the top number one barriers, in pursuing a certification within the next year: Time (31%), Hold another certification (19%), and Value of a certification in this field (11%).</a:t>
            </a:r>
          </a:p>
        </p:txBody>
      </p:sp>
      <p:graphicFrame>
        <p:nvGraphicFramePr>
          <p:cNvPr id="7" name="Chart 6" descr="d665190c-9597-4e11-a9d0-c491fe1f7367">
            <a:extLst>
              <a:ext uri="{FF2B5EF4-FFF2-40B4-BE49-F238E27FC236}">
                <a16:creationId xmlns:a16="http://schemas.microsoft.com/office/drawing/2014/main" id="{41768EE7-BF88-96C6-F7E0-03B99D44C476}"/>
              </a:ext>
            </a:extLst>
          </p:cNvPr>
          <p:cNvGraphicFramePr/>
          <p:nvPr>
            <p:extLst>
              <p:ext uri="{D42A27DB-BD31-4B8C-83A1-F6EECF244321}">
                <p14:modId xmlns:p14="http://schemas.microsoft.com/office/powerpoint/2010/main" val="4262827026"/>
              </p:ext>
            </p:extLst>
          </p:nvPr>
        </p:nvGraphicFramePr>
        <p:xfrm>
          <a:off x="2444835" y="1699080"/>
          <a:ext cx="10238669" cy="4607360"/>
        </p:xfrm>
        <a:graphic>
          <a:graphicData uri="http://schemas.openxmlformats.org/drawingml/2006/chart">
            <c:chart xmlns:c="http://schemas.openxmlformats.org/drawingml/2006/chart" xmlns:r="http://schemas.openxmlformats.org/officeDocument/2006/relationships" r:id="rId4"/>
          </a:graphicData>
        </a:graphic>
      </p:graphicFrame>
      <p:sp>
        <p:nvSpPr>
          <p:cNvPr id="13" name="TextBox 12">
            <a:extLst>
              <a:ext uri="{FF2B5EF4-FFF2-40B4-BE49-F238E27FC236}">
                <a16:creationId xmlns:a16="http://schemas.microsoft.com/office/drawing/2014/main" id="{90D7D71B-319C-D3EC-C695-A6D42C8C41FF}"/>
              </a:ext>
            </a:extLst>
          </p:cNvPr>
          <p:cNvSpPr txBox="1"/>
          <p:nvPr/>
        </p:nvSpPr>
        <p:spPr>
          <a:xfrm>
            <a:off x="10713338" y="2302219"/>
            <a:ext cx="515510" cy="261610"/>
          </a:xfrm>
          <a:prstGeom prst="rect">
            <a:avLst/>
          </a:prstGeom>
          <a:noFill/>
          <a:ln w="19050">
            <a:solidFill>
              <a:schemeClr val="tx1"/>
            </a:solidFill>
            <a:prstDash val="sysDot"/>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1">
                <a:solidFill>
                  <a:srgbClr val="000000"/>
                </a:solidFill>
                <a:latin typeface="Calibri" panose="020F0502020204030204" pitchFamily="34" charset="0"/>
              </a:rPr>
              <a:t>62</a:t>
            </a:r>
            <a:r>
              <a:rPr kumimoji="0" lang="en-US" sz="1100" b="1" i="0" u="none" strike="noStrike" kern="1200" cap="none" spc="0" normalizeH="0" baseline="0" noProof="0">
                <a:ln>
                  <a:noFill/>
                </a:ln>
                <a:solidFill>
                  <a:srgbClr val="000000"/>
                </a:solidFill>
                <a:effectLst/>
                <a:uLnTx/>
                <a:uFillTx/>
                <a:latin typeface="Calibri" panose="020F0502020204030204" pitchFamily="34" charset="0"/>
                <a:ea typeface="+mn-ea"/>
                <a:cs typeface="+mn-cs"/>
              </a:rPr>
              <a:t>%</a:t>
            </a:r>
            <a:endParaRPr kumimoji="0" lang="en-US" sz="1100" b="1" i="0" u="none" strike="noStrike" kern="1200" cap="none" spc="0" normalizeH="0" baseline="0" noProof="0">
              <a:ln>
                <a:noFill/>
              </a:ln>
              <a:solidFill>
                <a:srgbClr val="000000"/>
              </a:solidFill>
              <a:effectLst/>
              <a:uLnTx/>
              <a:uFillTx/>
              <a:latin typeface="Century Gothic" panose="020B0502020202020204" pitchFamily="34" charset="0"/>
              <a:ea typeface="+mn-ea"/>
              <a:cs typeface="+mn-cs"/>
            </a:endParaRPr>
          </a:p>
        </p:txBody>
      </p:sp>
      <p:sp>
        <p:nvSpPr>
          <p:cNvPr id="14" name="TextBox 13">
            <a:extLst>
              <a:ext uri="{FF2B5EF4-FFF2-40B4-BE49-F238E27FC236}">
                <a16:creationId xmlns:a16="http://schemas.microsoft.com/office/drawing/2014/main" id="{2C1207FF-934E-9199-2CE2-B349D44B813B}"/>
              </a:ext>
            </a:extLst>
          </p:cNvPr>
          <p:cNvSpPr txBox="1"/>
          <p:nvPr/>
        </p:nvSpPr>
        <p:spPr>
          <a:xfrm>
            <a:off x="10713338" y="2906572"/>
            <a:ext cx="515510" cy="261610"/>
          </a:xfrm>
          <a:prstGeom prst="rect">
            <a:avLst/>
          </a:prstGeom>
          <a:noFill/>
          <a:ln w="19050">
            <a:solidFill>
              <a:schemeClr val="tx1"/>
            </a:solidFill>
            <a:prstDash val="sysDot"/>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1">
                <a:solidFill>
                  <a:srgbClr val="000000"/>
                </a:solidFill>
                <a:latin typeface="Calibri" panose="020F0502020204030204" pitchFamily="34" charset="0"/>
              </a:rPr>
              <a:t>36</a:t>
            </a:r>
            <a:r>
              <a:rPr kumimoji="0" lang="en-US" sz="1100" b="1" i="0" u="none" strike="noStrike" kern="1200" cap="none" spc="0" normalizeH="0" baseline="0" noProof="0">
                <a:ln>
                  <a:noFill/>
                </a:ln>
                <a:solidFill>
                  <a:srgbClr val="000000"/>
                </a:solidFill>
                <a:effectLst/>
                <a:uLnTx/>
                <a:uFillTx/>
                <a:latin typeface="Calibri" panose="020F0502020204030204" pitchFamily="34" charset="0"/>
                <a:ea typeface="+mn-ea"/>
                <a:cs typeface="+mn-cs"/>
              </a:rPr>
              <a:t>%</a:t>
            </a:r>
            <a:endParaRPr kumimoji="0" lang="en-US" sz="1100" b="1" i="0" u="none" strike="noStrike" kern="1200" cap="none" spc="0" normalizeH="0" baseline="0" noProof="0">
              <a:ln>
                <a:noFill/>
              </a:ln>
              <a:solidFill>
                <a:srgbClr val="000000"/>
              </a:solidFill>
              <a:effectLst/>
              <a:uLnTx/>
              <a:uFillTx/>
              <a:latin typeface="Century Gothic" panose="020B0502020202020204" pitchFamily="34" charset="0"/>
              <a:ea typeface="+mn-ea"/>
              <a:cs typeface="+mn-cs"/>
            </a:endParaRPr>
          </a:p>
        </p:txBody>
      </p:sp>
      <p:sp>
        <p:nvSpPr>
          <p:cNvPr id="15" name="TextBox 14">
            <a:extLst>
              <a:ext uri="{FF2B5EF4-FFF2-40B4-BE49-F238E27FC236}">
                <a16:creationId xmlns:a16="http://schemas.microsoft.com/office/drawing/2014/main" id="{FCC0B5DD-3645-0E63-40B9-D1C6E63EEC00}"/>
              </a:ext>
            </a:extLst>
          </p:cNvPr>
          <p:cNvSpPr txBox="1"/>
          <p:nvPr/>
        </p:nvSpPr>
        <p:spPr>
          <a:xfrm>
            <a:off x="10713338" y="3444759"/>
            <a:ext cx="515510" cy="261610"/>
          </a:xfrm>
          <a:prstGeom prst="rect">
            <a:avLst/>
          </a:prstGeom>
          <a:noFill/>
          <a:ln w="19050">
            <a:solidFill>
              <a:schemeClr val="tx1"/>
            </a:solidFill>
            <a:prstDash val="sysDot"/>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1">
                <a:solidFill>
                  <a:srgbClr val="000000"/>
                </a:solidFill>
                <a:latin typeface="Calibri" panose="020F0502020204030204" pitchFamily="34" charset="0"/>
              </a:rPr>
              <a:t>31</a:t>
            </a:r>
            <a:r>
              <a:rPr kumimoji="0" lang="en-US" sz="1100" b="1" i="0" u="none" strike="noStrike" kern="1200" cap="none" spc="0" normalizeH="0" baseline="0" noProof="0">
                <a:ln>
                  <a:noFill/>
                </a:ln>
                <a:solidFill>
                  <a:srgbClr val="000000"/>
                </a:solidFill>
                <a:effectLst/>
                <a:uLnTx/>
                <a:uFillTx/>
                <a:latin typeface="Calibri" panose="020F0502020204030204" pitchFamily="34" charset="0"/>
                <a:ea typeface="+mn-ea"/>
                <a:cs typeface="+mn-cs"/>
              </a:rPr>
              <a:t>%</a:t>
            </a:r>
            <a:endParaRPr kumimoji="0" lang="en-US" sz="1100" b="1" i="0" u="none" strike="noStrike" kern="1200" cap="none" spc="0" normalizeH="0" baseline="0" noProof="0">
              <a:ln>
                <a:noFill/>
              </a:ln>
              <a:solidFill>
                <a:srgbClr val="000000"/>
              </a:solidFill>
              <a:effectLst/>
              <a:uLnTx/>
              <a:uFillTx/>
              <a:latin typeface="Century Gothic" panose="020B0502020202020204" pitchFamily="34" charset="0"/>
              <a:ea typeface="+mn-ea"/>
              <a:cs typeface="+mn-cs"/>
            </a:endParaRPr>
          </a:p>
        </p:txBody>
      </p:sp>
      <p:sp>
        <p:nvSpPr>
          <p:cNvPr id="16" name="TextBox 15">
            <a:extLst>
              <a:ext uri="{FF2B5EF4-FFF2-40B4-BE49-F238E27FC236}">
                <a16:creationId xmlns:a16="http://schemas.microsoft.com/office/drawing/2014/main" id="{DAC1BC18-2756-BD79-7AB9-FE1A97ECDD9F}"/>
              </a:ext>
            </a:extLst>
          </p:cNvPr>
          <p:cNvSpPr txBox="1"/>
          <p:nvPr/>
        </p:nvSpPr>
        <p:spPr>
          <a:xfrm>
            <a:off x="10713338" y="4049112"/>
            <a:ext cx="515510" cy="261610"/>
          </a:xfrm>
          <a:prstGeom prst="rect">
            <a:avLst/>
          </a:prstGeom>
          <a:noFill/>
          <a:ln w="19050">
            <a:solidFill>
              <a:schemeClr val="tx1"/>
            </a:solidFill>
            <a:prstDash val="sysDot"/>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1">
                <a:solidFill>
                  <a:srgbClr val="000000"/>
                </a:solidFill>
                <a:latin typeface="Calibri" panose="020F0502020204030204" pitchFamily="34" charset="0"/>
              </a:rPr>
              <a:t>31</a:t>
            </a:r>
            <a:r>
              <a:rPr kumimoji="0" lang="en-US" sz="1100" b="1" i="0" u="none" strike="noStrike" kern="1200" cap="none" spc="0" normalizeH="0" baseline="0" noProof="0">
                <a:ln>
                  <a:noFill/>
                </a:ln>
                <a:solidFill>
                  <a:srgbClr val="000000"/>
                </a:solidFill>
                <a:effectLst/>
                <a:uLnTx/>
                <a:uFillTx/>
                <a:latin typeface="Calibri" panose="020F0502020204030204" pitchFamily="34" charset="0"/>
                <a:ea typeface="+mn-ea"/>
                <a:cs typeface="+mn-cs"/>
              </a:rPr>
              <a:t>%</a:t>
            </a:r>
            <a:endParaRPr kumimoji="0" lang="en-US" sz="1100" b="1" i="0" u="none" strike="noStrike" kern="1200" cap="none" spc="0" normalizeH="0" baseline="0" noProof="0">
              <a:ln>
                <a:noFill/>
              </a:ln>
              <a:solidFill>
                <a:srgbClr val="000000"/>
              </a:solidFill>
              <a:effectLst/>
              <a:uLnTx/>
              <a:uFillTx/>
              <a:latin typeface="Century Gothic" panose="020B0502020202020204" pitchFamily="34" charset="0"/>
              <a:ea typeface="+mn-ea"/>
              <a:cs typeface="+mn-cs"/>
            </a:endParaRPr>
          </a:p>
        </p:txBody>
      </p:sp>
      <p:sp>
        <p:nvSpPr>
          <p:cNvPr id="17" name="TextBox 16">
            <a:extLst>
              <a:ext uri="{FF2B5EF4-FFF2-40B4-BE49-F238E27FC236}">
                <a16:creationId xmlns:a16="http://schemas.microsoft.com/office/drawing/2014/main" id="{BC461A75-F0A5-C556-6FE8-EA7B48088357}"/>
              </a:ext>
            </a:extLst>
          </p:cNvPr>
          <p:cNvSpPr txBox="1"/>
          <p:nvPr/>
        </p:nvSpPr>
        <p:spPr>
          <a:xfrm>
            <a:off x="10713338" y="4645929"/>
            <a:ext cx="515510" cy="261610"/>
          </a:xfrm>
          <a:prstGeom prst="rect">
            <a:avLst/>
          </a:prstGeom>
          <a:noFill/>
          <a:ln w="19050">
            <a:solidFill>
              <a:schemeClr val="tx1"/>
            </a:solidFill>
            <a:prstDash val="sysDot"/>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000000"/>
                </a:solidFill>
                <a:effectLst/>
                <a:uLnTx/>
                <a:uFillTx/>
                <a:latin typeface="Calibri" panose="020F0502020204030204" pitchFamily="34" charset="0"/>
                <a:ea typeface="+mn-ea"/>
                <a:cs typeface="+mn-cs"/>
              </a:rPr>
              <a:t>2</a:t>
            </a:r>
            <a:r>
              <a:rPr lang="en-US" sz="1100" b="1">
                <a:solidFill>
                  <a:srgbClr val="000000"/>
                </a:solidFill>
                <a:latin typeface="Calibri" panose="020F0502020204030204" pitchFamily="34" charset="0"/>
              </a:rPr>
              <a:t>5</a:t>
            </a:r>
            <a:r>
              <a:rPr kumimoji="0" lang="en-US" sz="1100" b="1" i="0" u="none" strike="noStrike" kern="1200" cap="none" spc="0" normalizeH="0" baseline="0" noProof="0">
                <a:ln>
                  <a:noFill/>
                </a:ln>
                <a:solidFill>
                  <a:srgbClr val="000000"/>
                </a:solidFill>
                <a:effectLst/>
                <a:uLnTx/>
                <a:uFillTx/>
                <a:latin typeface="Calibri" panose="020F0502020204030204" pitchFamily="34" charset="0"/>
                <a:ea typeface="+mn-ea"/>
                <a:cs typeface="+mn-cs"/>
              </a:rPr>
              <a:t>%</a:t>
            </a:r>
            <a:endParaRPr kumimoji="0" lang="en-US" sz="1100" b="1" i="0" u="none" strike="noStrike" kern="1200" cap="none" spc="0" normalizeH="0" baseline="0" noProof="0">
              <a:ln>
                <a:noFill/>
              </a:ln>
              <a:solidFill>
                <a:srgbClr val="000000"/>
              </a:solidFill>
              <a:effectLst/>
              <a:uLnTx/>
              <a:uFillTx/>
              <a:latin typeface="Century Gothic" panose="020B0502020202020204" pitchFamily="34" charset="0"/>
              <a:ea typeface="+mn-ea"/>
              <a:cs typeface="+mn-cs"/>
            </a:endParaRPr>
          </a:p>
        </p:txBody>
      </p:sp>
      <p:sp>
        <p:nvSpPr>
          <p:cNvPr id="18" name="TextBox 17">
            <a:extLst>
              <a:ext uri="{FF2B5EF4-FFF2-40B4-BE49-F238E27FC236}">
                <a16:creationId xmlns:a16="http://schemas.microsoft.com/office/drawing/2014/main" id="{1D35E4C7-D9CC-8C5D-5C67-CB15A42E93FE}"/>
              </a:ext>
            </a:extLst>
          </p:cNvPr>
          <p:cNvSpPr txBox="1"/>
          <p:nvPr/>
        </p:nvSpPr>
        <p:spPr>
          <a:xfrm>
            <a:off x="10728479" y="5242746"/>
            <a:ext cx="515510" cy="261610"/>
          </a:xfrm>
          <a:prstGeom prst="rect">
            <a:avLst/>
          </a:prstGeom>
          <a:noFill/>
          <a:ln w="19050">
            <a:solidFill>
              <a:schemeClr val="tx1"/>
            </a:solidFill>
            <a:prstDash val="sysDot"/>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1">
                <a:solidFill>
                  <a:srgbClr val="000000"/>
                </a:solidFill>
                <a:latin typeface="Calibri" panose="020F0502020204030204" pitchFamily="34" charset="0"/>
              </a:rPr>
              <a:t>25</a:t>
            </a:r>
            <a:r>
              <a:rPr kumimoji="0" lang="en-US" sz="1100" b="1" i="0" u="none" strike="noStrike" kern="1200" cap="none" spc="0" normalizeH="0" baseline="0" noProof="0">
                <a:ln>
                  <a:noFill/>
                </a:ln>
                <a:solidFill>
                  <a:srgbClr val="000000"/>
                </a:solidFill>
                <a:effectLst/>
                <a:uLnTx/>
                <a:uFillTx/>
                <a:latin typeface="Calibri" panose="020F0502020204030204" pitchFamily="34" charset="0"/>
                <a:ea typeface="+mn-ea"/>
                <a:cs typeface="+mn-cs"/>
              </a:rPr>
              <a:t>%</a:t>
            </a:r>
            <a:endParaRPr kumimoji="0" lang="en-US" sz="1100" b="1" i="0" u="none" strike="noStrike" kern="1200" cap="none" spc="0" normalizeH="0" baseline="0" noProof="0">
              <a:ln>
                <a:noFill/>
              </a:ln>
              <a:solidFill>
                <a:srgbClr val="000000"/>
              </a:solidFill>
              <a:effectLst/>
              <a:uLnTx/>
              <a:uFillTx/>
              <a:latin typeface="Century Gothic" panose="020B0502020202020204" pitchFamily="34" charset="0"/>
              <a:ea typeface="+mn-ea"/>
              <a:cs typeface="+mn-cs"/>
            </a:endParaRPr>
          </a:p>
        </p:txBody>
      </p:sp>
      <p:sp>
        <p:nvSpPr>
          <p:cNvPr id="19" name="TextBox 18">
            <a:extLst>
              <a:ext uri="{FF2B5EF4-FFF2-40B4-BE49-F238E27FC236}">
                <a16:creationId xmlns:a16="http://schemas.microsoft.com/office/drawing/2014/main" id="{AB8C64E2-87BE-FC63-F781-1D5DFA4FB5EA}"/>
              </a:ext>
            </a:extLst>
          </p:cNvPr>
          <p:cNvSpPr txBox="1"/>
          <p:nvPr/>
        </p:nvSpPr>
        <p:spPr>
          <a:xfrm>
            <a:off x="10728479" y="5835697"/>
            <a:ext cx="515510" cy="261610"/>
          </a:xfrm>
          <a:prstGeom prst="rect">
            <a:avLst/>
          </a:prstGeom>
          <a:noFill/>
          <a:ln w="19050">
            <a:solidFill>
              <a:schemeClr val="tx1"/>
            </a:solidFill>
            <a:prstDash val="sysDot"/>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1">
                <a:solidFill>
                  <a:srgbClr val="000000"/>
                </a:solidFill>
                <a:latin typeface="Calibri" panose="020F0502020204030204" pitchFamily="34" charset="0"/>
              </a:rPr>
              <a:t>25</a:t>
            </a:r>
            <a:r>
              <a:rPr kumimoji="0" lang="en-US" sz="1100" b="1" i="0" u="none" strike="noStrike" kern="1200" cap="none" spc="0" normalizeH="0" baseline="0" noProof="0">
                <a:ln>
                  <a:noFill/>
                </a:ln>
                <a:solidFill>
                  <a:srgbClr val="000000"/>
                </a:solidFill>
                <a:effectLst/>
                <a:uLnTx/>
                <a:uFillTx/>
                <a:latin typeface="Calibri" panose="020F0502020204030204" pitchFamily="34" charset="0"/>
                <a:ea typeface="+mn-ea"/>
                <a:cs typeface="+mn-cs"/>
              </a:rPr>
              <a:t>%</a:t>
            </a:r>
            <a:endParaRPr kumimoji="0" lang="en-US" sz="1100" b="1" i="0" u="none" strike="noStrike" kern="1200" cap="none" spc="0" normalizeH="0" baseline="0" noProof="0">
              <a:ln>
                <a:noFill/>
              </a:ln>
              <a:solidFill>
                <a:srgbClr val="000000"/>
              </a:solidFill>
              <a:effectLst/>
              <a:uLnTx/>
              <a:uFillTx/>
              <a:latin typeface="Century Gothic" panose="020B0502020202020204" pitchFamily="34" charset="0"/>
              <a:ea typeface="+mn-ea"/>
              <a:cs typeface="+mn-cs"/>
            </a:endParaRPr>
          </a:p>
        </p:txBody>
      </p:sp>
      <p:sp>
        <p:nvSpPr>
          <p:cNvPr id="2" name="TextBox 1">
            <a:extLst>
              <a:ext uri="{FF2B5EF4-FFF2-40B4-BE49-F238E27FC236}">
                <a16:creationId xmlns:a16="http://schemas.microsoft.com/office/drawing/2014/main" id="{8CFB34FA-1355-7474-B052-95C500FEF794}"/>
              </a:ext>
            </a:extLst>
          </p:cNvPr>
          <p:cNvSpPr txBox="1"/>
          <p:nvPr/>
        </p:nvSpPr>
        <p:spPr>
          <a:xfrm>
            <a:off x="7425000" y="1104900"/>
            <a:ext cx="1600200" cy="276999"/>
          </a:xfrm>
          <a:prstGeom prst="rect">
            <a:avLst/>
          </a:prstGeom>
          <a:noFill/>
        </p:spPr>
        <p:txBody>
          <a:bodyPr wrap="square" rtlCol="0">
            <a:spAutoFit/>
          </a:bodyPr>
          <a:lstStyle/>
          <a:p>
            <a:r>
              <a:rPr lang="en-US" sz="1200"/>
              <a:t>2022 Results</a:t>
            </a:r>
          </a:p>
        </p:txBody>
      </p:sp>
      <p:sp>
        <p:nvSpPr>
          <p:cNvPr id="6" name="TextBox 5">
            <a:extLst>
              <a:ext uri="{FF2B5EF4-FFF2-40B4-BE49-F238E27FC236}">
                <a16:creationId xmlns:a16="http://schemas.microsoft.com/office/drawing/2014/main" id="{76881E4B-A5CE-A5B3-722D-D5FC5B9709A5}"/>
              </a:ext>
            </a:extLst>
          </p:cNvPr>
          <p:cNvSpPr txBox="1"/>
          <p:nvPr/>
        </p:nvSpPr>
        <p:spPr>
          <a:xfrm>
            <a:off x="6763033" y="6483613"/>
            <a:ext cx="3510861" cy="288220"/>
          </a:xfrm>
          <a:prstGeom prst="rect">
            <a:avLst/>
          </a:prstGeom>
          <a:noFill/>
        </p:spPr>
        <p:txBody>
          <a:bodyPr wrap="square" lIns="0" rIns="0" rtlCol="0">
            <a:spAutoFit/>
          </a:bodyPr>
          <a:lstStyle/>
          <a:p>
            <a:pPr marL="0" marR="0" lvl="0" indent="0" algn="l" defTabSz="914400" rtl="0" eaLnBrk="1" fontAlgn="auto" latinLnBrk="0" hangingPunct="1">
              <a:lnSpc>
                <a:spcPts val="1800"/>
              </a:lnSpc>
              <a:spcBef>
                <a:spcPts val="0"/>
              </a:spcBef>
              <a:spcAft>
                <a:spcPts val="0"/>
              </a:spcAft>
              <a:buClrTx/>
              <a:buSzTx/>
              <a:buFontTx/>
              <a:buNone/>
              <a:tabLst/>
              <a:defRPr/>
            </a:pPr>
            <a:r>
              <a:rPr kumimoji="0" lang="en-US" sz="800" b="0" i="0" u="none" strike="noStrike" kern="1200" cap="none" spc="0" normalizeH="0" baseline="0" noProof="0">
                <a:ln>
                  <a:noFill/>
                </a:ln>
                <a:solidFill>
                  <a:srgbClr val="333333"/>
                </a:solidFill>
                <a:effectLst/>
                <a:uLnTx/>
                <a:uFillTx/>
                <a:latin typeface="Century Gothic" panose="020B0502020202020204" pitchFamily="34" charset="0"/>
                <a:ea typeface="+mn-ea"/>
                <a:cs typeface="+mn-cs"/>
              </a:rPr>
              <a:t>‘Other’ 15%</a:t>
            </a:r>
            <a:r>
              <a:rPr lang="en-US" sz="800">
                <a:solidFill>
                  <a:srgbClr val="333333"/>
                </a:solidFill>
                <a:latin typeface="Century Gothic" panose="020B0502020202020204" pitchFamily="34" charset="0"/>
              </a:rPr>
              <a:t>, </a:t>
            </a:r>
            <a:r>
              <a:rPr kumimoji="0" lang="en-US" sz="800" b="0" i="0" u="none" strike="noStrike" kern="1200" cap="none" spc="0" normalizeH="0" baseline="0" noProof="0">
                <a:ln>
                  <a:noFill/>
                </a:ln>
                <a:solidFill>
                  <a:srgbClr val="333333"/>
                </a:solidFill>
                <a:effectLst/>
                <a:uLnTx/>
                <a:uFillTx/>
                <a:latin typeface="Century Gothic" panose="020B0502020202020204" pitchFamily="34" charset="0"/>
                <a:ea typeface="+mn-ea"/>
                <a:cs typeface="+mn-cs"/>
              </a:rPr>
              <a:t>not shown</a:t>
            </a:r>
          </a:p>
        </p:txBody>
      </p:sp>
    </p:spTree>
    <p:extLst>
      <p:ext uri="{BB962C8B-B14F-4D97-AF65-F5344CB8AC3E}">
        <p14:creationId xmlns:p14="http://schemas.microsoft.com/office/powerpoint/2010/main" val="3575756292"/>
      </p:ext>
    </p:extLst>
  </p:cSld>
  <p:clrMapOvr>
    <a:masterClrMapping/>
  </p:clrMapOvr>
  <p:extLst>
    <p:ext uri="{6950BFC3-D8DA-4A85-94F7-54DA5524770B}">
      <p188:commentRel xmlns:p188="http://schemas.microsoft.com/office/powerpoint/2018/8/main" r:id="rId3"/>
    </p:ext>
  </p:extLs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2B0079-D9D4-4630-6DF3-DD4E900C4D18}"/>
              </a:ext>
            </a:extLst>
          </p:cNvPr>
          <p:cNvSpPr>
            <a:spLocks noGrp="1"/>
          </p:cNvSpPr>
          <p:nvPr>
            <p:ph type="title"/>
          </p:nvPr>
        </p:nvSpPr>
        <p:spPr/>
        <p:txBody>
          <a:bodyPr/>
          <a:lstStyle/>
          <a:p>
            <a:r>
              <a:rPr lang="en-US"/>
              <a:t>QR Codes to Reports</a:t>
            </a:r>
          </a:p>
        </p:txBody>
      </p:sp>
      <p:sp>
        <p:nvSpPr>
          <p:cNvPr id="3" name="Slide Number Placeholder 2">
            <a:extLst>
              <a:ext uri="{FF2B5EF4-FFF2-40B4-BE49-F238E27FC236}">
                <a16:creationId xmlns:a16="http://schemas.microsoft.com/office/drawing/2014/main" id="{54E9D22E-EC67-A25C-DCC7-37F8D19EDEBA}"/>
              </a:ext>
            </a:extLst>
          </p:cNvPr>
          <p:cNvSpPr>
            <a:spLocks noGrp="1"/>
          </p:cNvSpPr>
          <p:nvPr>
            <p:ph type="sldNum" sz="quarter" idx="10"/>
          </p:nvPr>
        </p:nvSpPr>
        <p:spPr/>
        <p:txBody>
          <a:bodyPr/>
          <a:lstStyle/>
          <a:p>
            <a:fld id="{D8D877B3-D348-4611-9BDB-C5374591D951}" type="slidenum">
              <a:rPr lang="en-US" smtClean="0"/>
              <a:pPr/>
              <a:t>9</a:t>
            </a:fld>
            <a:endParaRPr lang="en-US"/>
          </a:p>
        </p:txBody>
      </p:sp>
      <p:pic>
        <p:nvPicPr>
          <p:cNvPr id="7" name="Picture 6">
            <a:extLst>
              <a:ext uri="{FF2B5EF4-FFF2-40B4-BE49-F238E27FC236}">
                <a16:creationId xmlns:a16="http://schemas.microsoft.com/office/drawing/2014/main" id="{052A236F-C713-EB9B-0722-D3BDB5530B73}"/>
              </a:ext>
            </a:extLst>
          </p:cNvPr>
          <p:cNvPicPr>
            <a:picLocks noChangeAspect="1"/>
          </p:cNvPicPr>
          <p:nvPr/>
        </p:nvPicPr>
        <p:blipFill>
          <a:blip r:embed="rId2"/>
          <a:stretch>
            <a:fillRect/>
          </a:stretch>
        </p:blipFill>
        <p:spPr>
          <a:xfrm>
            <a:off x="2162608" y="2328837"/>
            <a:ext cx="2657475" cy="2686050"/>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
        <p:nvSpPr>
          <p:cNvPr id="8" name="TextBox 7">
            <a:extLst>
              <a:ext uri="{FF2B5EF4-FFF2-40B4-BE49-F238E27FC236}">
                <a16:creationId xmlns:a16="http://schemas.microsoft.com/office/drawing/2014/main" id="{9EC22E8A-50CB-F05C-5DE6-EABF3988003D}"/>
              </a:ext>
            </a:extLst>
          </p:cNvPr>
          <p:cNvSpPr txBox="1"/>
          <p:nvPr/>
        </p:nvSpPr>
        <p:spPr>
          <a:xfrm>
            <a:off x="1801091" y="5161107"/>
            <a:ext cx="3380508" cy="646331"/>
          </a:xfrm>
          <a:prstGeom prst="rect">
            <a:avLst/>
          </a:prstGeom>
          <a:noFill/>
        </p:spPr>
        <p:txBody>
          <a:bodyPr wrap="square" rtlCol="0">
            <a:spAutoFit/>
          </a:bodyPr>
          <a:lstStyle/>
          <a:p>
            <a:pPr algn="ctr"/>
            <a:r>
              <a:rPr lang="en-US" i="1">
                <a:solidFill>
                  <a:schemeClr val="accent1"/>
                </a:solidFill>
              </a:rPr>
              <a:t>2023 HIMSS Nursing Informatics Workforce Survey</a:t>
            </a:r>
          </a:p>
        </p:txBody>
      </p:sp>
      <p:pic>
        <p:nvPicPr>
          <p:cNvPr id="10" name="Picture 9">
            <a:extLst>
              <a:ext uri="{FF2B5EF4-FFF2-40B4-BE49-F238E27FC236}">
                <a16:creationId xmlns:a16="http://schemas.microsoft.com/office/drawing/2014/main" id="{2173A84A-26DA-AC22-7EEF-C08DF0FE1C28}"/>
              </a:ext>
            </a:extLst>
          </p:cNvPr>
          <p:cNvPicPr>
            <a:picLocks noChangeAspect="1"/>
          </p:cNvPicPr>
          <p:nvPr/>
        </p:nvPicPr>
        <p:blipFill>
          <a:blip r:embed="rId3"/>
          <a:stretch>
            <a:fillRect/>
          </a:stretch>
        </p:blipFill>
        <p:spPr>
          <a:xfrm>
            <a:off x="7267142" y="2309787"/>
            <a:ext cx="2762250" cy="2724150"/>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
        <p:nvSpPr>
          <p:cNvPr id="11" name="TextBox 10">
            <a:extLst>
              <a:ext uri="{FF2B5EF4-FFF2-40B4-BE49-F238E27FC236}">
                <a16:creationId xmlns:a16="http://schemas.microsoft.com/office/drawing/2014/main" id="{87E2433D-AAE0-0F85-1EE6-751738A220FE}"/>
              </a:ext>
            </a:extLst>
          </p:cNvPr>
          <p:cNvSpPr txBox="1"/>
          <p:nvPr/>
        </p:nvSpPr>
        <p:spPr>
          <a:xfrm>
            <a:off x="6958013" y="5161107"/>
            <a:ext cx="3380508" cy="923330"/>
          </a:xfrm>
          <a:prstGeom prst="rect">
            <a:avLst/>
          </a:prstGeom>
          <a:noFill/>
        </p:spPr>
        <p:txBody>
          <a:bodyPr wrap="square" rtlCol="0">
            <a:spAutoFit/>
          </a:bodyPr>
          <a:lstStyle/>
          <a:p>
            <a:pPr algn="ctr"/>
            <a:r>
              <a:rPr lang="en-US" i="1">
                <a:solidFill>
                  <a:schemeClr val="accent1"/>
                </a:solidFill>
              </a:rPr>
              <a:t>Nursing Informatics Workforce Salary and Benefits Report</a:t>
            </a:r>
          </a:p>
        </p:txBody>
      </p:sp>
    </p:spTree>
    <p:extLst>
      <p:ext uri="{BB962C8B-B14F-4D97-AF65-F5344CB8AC3E}">
        <p14:creationId xmlns:p14="http://schemas.microsoft.com/office/powerpoint/2010/main" val="2095931688"/>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A885D5A-CA72-904D-A32A-49CE37FE4063}"/>
              </a:ext>
            </a:extLst>
          </p:cNvPr>
          <p:cNvSpPr>
            <a:spLocks noGrp="1"/>
          </p:cNvSpPr>
          <p:nvPr>
            <p:ph type="title"/>
          </p:nvPr>
        </p:nvSpPr>
        <p:spPr>
          <a:xfrm>
            <a:off x="833433" y="2008616"/>
            <a:ext cx="4259738" cy="2390677"/>
          </a:xfrm>
        </p:spPr>
        <p:txBody>
          <a:bodyPr/>
          <a:lstStyle/>
          <a:p>
            <a:r>
              <a:rPr lang="en-US" sz="3600"/>
              <a:t>Reporting Structure for CNIO/Senior Nursing Informatics Leader</a:t>
            </a:r>
          </a:p>
        </p:txBody>
      </p:sp>
      <p:sp>
        <p:nvSpPr>
          <p:cNvPr id="3" name="Slide Number Placeholder 2"/>
          <p:cNvSpPr>
            <a:spLocks noGrp="1"/>
          </p:cNvSpPr>
          <p:nvPr>
            <p:ph type="sldNum" sz="quarter" idx="10"/>
          </p:nvPr>
        </p:nvSpPr>
        <p:spPr/>
        <p:txBody>
          <a:bodyPr/>
          <a:lstStyle/>
          <a:p>
            <a:fld id="{D8D877B3-D348-4611-9BDB-C5374591D951}" type="slidenum">
              <a:rPr lang="en-US" smtClean="0"/>
              <a:pPr/>
              <a:t>90</a:t>
            </a:fld>
            <a:endParaRPr lang="en-US"/>
          </a:p>
        </p:txBody>
      </p:sp>
      <p:graphicFrame>
        <p:nvGraphicFramePr>
          <p:cNvPr id="6" name="Chart 5"/>
          <p:cNvGraphicFramePr/>
          <p:nvPr>
            <p:extLst>
              <p:ext uri="{D42A27DB-BD31-4B8C-83A1-F6EECF244321}">
                <p14:modId xmlns:p14="http://schemas.microsoft.com/office/powerpoint/2010/main" val="2223723151"/>
              </p:ext>
            </p:extLst>
          </p:nvPr>
        </p:nvGraphicFramePr>
        <p:xfrm>
          <a:off x="4629150" y="1148863"/>
          <a:ext cx="7162799" cy="5545014"/>
        </p:xfrm>
        <a:graphic>
          <a:graphicData uri="http://schemas.openxmlformats.org/drawingml/2006/chart">
            <c:chart xmlns:c="http://schemas.openxmlformats.org/drawingml/2006/chart" xmlns:r="http://schemas.openxmlformats.org/officeDocument/2006/relationships" r:id="rId3"/>
          </a:graphicData>
        </a:graphic>
      </p:graphicFrame>
      <p:sp>
        <p:nvSpPr>
          <p:cNvPr id="8" name="TextBox 7">
            <a:extLst>
              <a:ext uri="{FF2B5EF4-FFF2-40B4-BE49-F238E27FC236}">
                <a16:creationId xmlns:a16="http://schemas.microsoft.com/office/drawing/2014/main" id="{D0E680F2-41A1-BB4C-83A7-6C0348CF2227}"/>
              </a:ext>
            </a:extLst>
          </p:cNvPr>
          <p:cNvSpPr txBox="1"/>
          <p:nvPr/>
        </p:nvSpPr>
        <p:spPr>
          <a:xfrm>
            <a:off x="854699" y="4534433"/>
            <a:ext cx="2996013" cy="338554"/>
          </a:xfrm>
          <a:prstGeom prst="rect">
            <a:avLst/>
          </a:prstGeom>
          <a:noFill/>
        </p:spPr>
        <p:txBody>
          <a:bodyPr wrap="none" lIns="0" rIns="0" rtlCol="0">
            <a:spAutoFit/>
          </a:bodyPr>
          <a:lstStyle/>
          <a:p>
            <a:r>
              <a:rPr lang="en-US" sz="1600">
                <a:solidFill>
                  <a:srgbClr val="FF5A5A"/>
                </a:solidFill>
                <a:latin typeface="Century Gothic" panose="020B0502020202020204" pitchFamily="34" charset="0"/>
              </a:rPr>
              <a:t>REPORTING STRUCTURE VARIES</a:t>
            </a:r>
          </a:p>
        </p:txBody>
      </p:sp>
      <p:sp>
        <p:nvSpPr>
          <p:cNvPr id="9" name="TextBox 8">
            <a:extLst>
              <a:ext uri="{FF2B5EF4-FFF2-40B4-BE49-F238E27FC236}">
                <a16:creationId xmlns:a16="http://schemas.microsoft.com/office/drawing/2014/main" id="{8C234B45-E9FA-7841-AEA7-60E575C648A5}"/>
              </a:ext>
            </a:extLst>
          </p:cNvPr>
          <p:cNvSpPr txBox="1"/>
          <p:nvPr/>
        </p:nvSpPr>
        <p:spPr>
          <a:xfrm>
            <a:off x="854699" y="4916905"/>
            <a:ext cx="3180273" cy="766941"/>
          </a:xfrm>
          <a:prstGeom prst="rect">
            <a:avLst/>
          </a:prstGeom>
          <a:noFill/>
        </p:spPr>
        <p:txBody>
          <a:bodyPr wrap="square" lIns="0" rIns="0" rtlCol="0">
            <a:spAutoFit/>
          </a:bodyPr>
          <a:lstStyle/>
          <a:p>
            <a:pPr>
              <a:lnSpc>
                <a:spcPts val="1800"/>
              </a:lnSpc>
            </a:pPr>
            <a:r>
              <a:rPr lang="en-US" sz="1400">
                <a:solidFill>
                  <a:schemeClr val="bg2"/>
                </a:solidFill>
                <a:latin typeface="Century Gothic" panose="020B0502020202020204" pitchFamily="34" charset="0"/>
              </a:rPr>
              <a:t>Senior Nursing Informatics Leaders are less likely to report into the         C-suite, with 18% being unknown.  </a:t>
            </a:r>
          </a:p>
        </p:txBody>
      </p:sp>
    </p:spTree>
    <p:extLst>
      <p:ext uri="{BB962C8B-B14F-4D97-AF65-F5344CB8AC3E}">
        <p14:creationId xmlns:p14="http://schemas.microsoft.com/office/powerpoint/2010/main" val="559988738"/>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A885D5A-CA72-904D-A32A-49CE37FE4063}"/>
              </a:ext>
            </a:extLst>
          </p:cNvPr>
          <p:cNvSpPr>
            <a:spLocks noGrp="1"/>
          </p:cNvSpPr>
          <p:nvPr>
            <p:ph type="title"/>
          </p:nvPr>
        </p:nvSpPr>
        <p:spPr>
          <a:xfrm>
            <a:off x="833433" y="2008616"/>
            <a:ext cx="4187371" cy="2390677"/>
          </a:xfrm>
        </p:spPr>
        <p:txBody>
          <a:bodyPr/>
          <a:lstStyle/>
          <a:p>
            <a:r>
              <a:rPr lang="en-US"/>
              <a:t>Number of Direct and Indirect Reports</a:t>
            </a:r>
          </a:p>
        </p:txBody>
      </p:sp>
      <p:sp>
        <p:nvSpPr>
          <p:cNvPr id="3" name="Slide Number Placeholder 2"/>
          <p:cNvSpPr>
            <a:spLocks noGrp="1"/>
          </p:cNvSpPr>
          <p:nvPr>
            <p:ph type="sldNum" sz="quarter"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D8D877B3-D348-4611-9BDB-C5374591D951}" type="slidenum">
              <a:rPr kumimoji="0" lang="en-US" sz="803" b="0" i="0" u="none" strike="noStrike" kern="1200" cap="none" spc="0" normalizeH="0" baseline="0" noProof="0" smtClean="0">
                <a:ln>
                  <a:noFill/>
                </a:ln>
                <a:solidFill>
                  <a:srgbClr val="FFFFFF"/>
                </a:solidFill>
                <a:effectLst/>
                <a:uLnTx/>
                <a:uFillTx/>
                <a:latin typeface="Century Gothic" panose="020B0502020202020204" pitchFamily="34" charset="0"/>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91</a:t>
            </a:fld>
            <a:endParaRPr kumimoji="0" lang="en-US" sz="803" b="0" i="0" u="none" strike="noStrike" kern="1200" cap="none" spc="0" normalizeH="0" baseline="0" noProof="0">
              <a:ln>
                <a:noFill/>
              </a:ln>
              <a:solidFill>
                <a:srgbClr val="FFFFFF"/>
              </a:solidFill>
              <a:effectLst/>
              <a:uLnTx/>
              <a:uFillTx/>
              <a:latin typeface="Century Gothic" panose="020B0502020202020204" pitchFamily="34" charset="0"/>
              <a:cs typeface="Arial" panose="020B0604020202020204" pitchFamily="34" charset="0"/>
            </a:endParaRPr>
          </a:p>
        </p:txBody>
      </p:sp>
      <p:graphicFrame>
        <p:nvGraphicFramePr>
          <p:cNvPr id="6" name="Chart 5"/>
          <p:cNvGraphicFramePr/>
          <p:nvPr>
            <p:extLst>
              <p:ext uri="{D42A27DB-BD31-4B8C-83A1-F6EECF244321}">
                <p14:modId xmlns:p14="http://schemas.microsoft.com/office/powerpoint/2010/main" val="3260166535"/>
              </p:ext>
            </p:extLst>
          </p:nvPr>
        </p:nvGraphicFramePr>
        <p:xfrm>
          <a:off x="5859811" y="833196"/>
          <a:ext cx="6251507" cy="6024804"/>
        </p:xfrm>
        <a:graphic>
          <a:graphicData uri="http://schemas.openxmlformats.org/drawingml/2006/chart">
            <c:chart xmlns:c="http://schemas.openxmlformats.org/drawingml/2006/chart" xmlns:r="http://schemas.openxmlformats.org/officeDocument/2006/relationships" r:id="rId3"/>
          </a:graphicData>
        </a:graphic>
      </p:graphicFrame>
      <p:sp>
        <p:nvSpPr>
          <p:cNvPr id="8" name="TextBox 7">
            <a:extLst>
              <a:ext uri="{FF2B5EF4-FFF2-40B4-BE49-F238E27FC236}">
                <a16:creationId xmlns:a16="http://schemas.microsoft.com/office/drawing/2014/main" id="{D0E680F2-41A1-BB4C-83A7-6C0348CF2227}"/>
              </a:ext>
            </a:extLst>
          </p:cNvPr>
          <p:cNvSpPr txBox="1"/>
          <p:nvPr/>
        </p:nvSpPr>
        <p:spPr>
          <a:xfrm>
            <a:off x="854699" y="4262681"/>
            <a:ext cx="5163962" cy="584775"/>
          </a:xfrm>
          <a:prstGeom prst="rect">
            <a:avLst/>
          </a:prstGeom>
          <a:noFill/>
        </p:spPr>
        <p:txBody>
          <a:bodyPr wrap="square" lIns="0" r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FF5A5A"/>
                </a:solidFill>
                <a:effectLst/>
                <a:uLnTx/>
                <a:uFillTx/>
                <a:latin typeface="Century Gothic" panose="020B0502020202020204" pitchFamily="34" charset="0"/>
                <a:ea typeface="+mn-ea"/>
                <a:cs typeface="+mn-cs"/>
              </a:rPr>
              <a:t>OVER HALF DO NOT HAVE DIRECT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FF5A5A"/>
                </a:solidFill>
                <a:effectLst/>
                <a:uLnTx/>
                <a:uFillTx/>
                <a:latin typeface="Century Gothic" panose="020B0502020202020204" pitchFamily="34" charset="0"/>
                <a:ea typeface="+mn-ea"/>
                <a:cs typeface="+mn-cs"/>
              </a:rPr>
              <a:t>OR INDIRECT REPORTS</a:t>
            </a:r>
          </a:p>
        </p:txBody>
      </p:sp>
      <p:sp>
        <p:nvSpPr>
          <p:cNvPr id="9" name="TextBox 8">
            <a:extLst>
              <a:ext uri="{FF2B5EF4-FFF2-40B4-BE49-F238E27FC236}">
                <a16:creationId xmlns:a16="http://schemas.microsoft.com/office/drawing/2014/main" id="{8C234B45-E9FA-7841-AEA7-60E575C648A5}"/>
              </a:ext>
            </a:extLst>
          </p:cNvPr>
          <p:cNvSpPr txBox="1"/>
          <p:nvPr/>
        </p:nvSpPr>
        <p:spPr>
          <a:xfrm>
            <a:off x="854699" y="4916905"/>
            <a:ext cx="3180273" cy="1459438"/>
          </a:xfrm>
          <a:prstGeom prst="rect">
            <a:avLst/>
          </a:prstGeom>
          <a:noFill/>
        </p:spPr>
        <p:txBody>
          <a:bodyPr wrap="square" lIns="0" rIns="0" rtlCol="0">
            <a:spAutoFit/>
          </a:bodyPr>
          <a:lstStyle/>
          <a:p>
            <a:pPr marL="0" marR="0" lvl="0" indent="0" algn="l" defTabSz="914400" rtl="0" eaLnBrk="1" fontAlgn="auto" latinLnBrk="0" hangingPunct="1">
              <a:lnSpc>
                <a:spcPts val="1800"/>
              </a:lnSpc>
              <a:spcBef>
                <a:spcPts val="0"/>
              </a:spcBef>
              <a:spcAft>
                <a:spcPts val="0"/>
              </a:spcAft>
              <a:buClrTx/>
              <a:buSzTx/>
              <a:buFontTx/>
              <a:buNone/>
              <a:tabLst/>
              <a:defRPr/>
            </a:pPr>
            <a:r>
              <a:rPr lang="en-US" sz="1400">
                <a:solidFill>
                  <a:srgbClr val="333333"/>
                </a:solidFill>
                <a:latin typeface="Century Gothic" panose="020B0502020202020204" pitchFamily="34" charset="0"/>
              </a:rPr>
              <a:t>53</a:t>
            </a:r>
            <a:r>
              <a:rPr kumimoji="0" lang="en-US" sz="1400" b="0" i="0" u="none" strike="noStrike" kern="1200" cap="none" spc="0" normalizeH="0" baseline="0" noProof="0">
                <a:ln>
                  <a:noFill/>
                </a:ln>
                <a:solidFill>
                  <a:srgbClr val="333333"/>
                </a:solidFill>
                <a:effectLst/>
                <a:uLnTx/>
                <a:uFillTx/>
                <a:latin typeface="Century Gothic" panose="020B0502020202020204" pitchFamily="34" charset="0"/>
                <a:ea typeface="+mn-ea"/>
                <a:cs typeface="+mn-cs"/>
              </a:rPr>
              <a:t>% of nurse informaticists have no direct reports and </a:t>
            </a:r>
            <a:r>
              <a:rPr lang="en-US" sz="1400">
                <a:solidFill>
                  <a:srgbClr val="333333"/>
                </a:solidFill>
                <a:latin typeface="Century Gothic" panose="020B0502020202020204" pitchFamily="34" charset="0"/>
              </a:rPr>
              <a:t>59</a:t>
            </a:r>
            <a:r>
              <a:rPr kumimoji="0" lang="en-US" sz="1400" b="0" i="0" u="none" strike="noStrike" kern="1200" cap="none" spc="0" normalizeH="0" baseline="0" noProof="0">
                <a:ln>
                  <a:noFill/>
                </a:ln>
                <a:solidFill>
                  <a:srgbClr val="333333"/>
                </a:solidFill>
                <a:effectLst/>
                <a:uLnTx/>
                <a:uFillTx/>
                <a:latin typeface="Century Gothic" panose="020B0502020202020204" pitchFamily="34" charset="0"/>
                <a:ea typeface="+mn-ea"/>
                <a:cs typeface="+mn-cs"/>
              </a:rPr>
              <a:t>% have no indirect reports.  </a:t>
            </a:r>
            <a:r>
              <a:rPr lang="en-US" sz="1400">
                <a:solidFill>
                  <a:srgbClr val="333333"/>
                </a:solidFill>
                <a:latin typeface="Century Gothic" panose="020B0502020202020204" pitchFamily="34" charset="0"/>
              </a:rPr>
              <a:t>These numbers have decreased from 2020 with 64% having no direct reports and 68% having no indirect reports.</a:t>
            </a:r>
            <a:endParaRPr kumimoji="0" lang="en-US" sz="1400" b="0" i="0" u="none" strike="noStrike" kern="1200" cap="none" spc="0" normalizeH="0" baseline="0" noProof="0">
              <a:ln>
                <a:noFill/>
              </a:ln>
              <a:solidFill>
                <a:srgbClr val="333333"/>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147920186"/>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0B91C91-F1C8-434E-9F3B-B15A99D4B278}"/>
              </a:ext>
            </a:extLst>
          </p:cNvPr>
          <p:cNvSpPr/>
          <p:nvPr/>
        </p:nvSpPr>
        <p:spPr>
          <a:xfrm>
            <a:off x="287079" y="6220047"/>
            <a:ext cx="1669312" cy="542260"/>
          </a:xfrm>
          <a:prstGeom prst="rect">
            <a:avLst/>
          </a:prstGeom>
          <a:solidFill>
            <a:srgbClr val="1E22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CA872682-DA14-D041-A064-D9EB293A4BE3}"/>
              </a:ext>
            </a:extLst>
          </p:cNvPr>
          <p:cNvSpPr/>
          <p:nvPr/>
        </p:nvSpPr>
        <p:spPr>
          <a:xfrm>
            <a:off x="10451804" y="6220047"/>
            <a:ext cx="1669312" cy="542260"/>
          </a:xfrm>
          <a:prstGeom prst="rect">
            <a:avLst/>
          </a:prstGeom>
          <a:solidFill>
            <a:srgbClr val="1E22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0" name="Group 19">
            <a:extLst>
              <a:ext uri="{FF2B5EF4-FFF2-40B4-BE49-F238E27FC236}">
                <a16:creationId xmlns:a16="http://schemas.microsoft.com/office/drawing/2014/main" id="{B15ED1B1-E5A8-FA4E-B990-987BD713B384}"/>
              </a:ext>
            </a:extLst>
          </p:cNvPr>
          <p:cNvGrpSpPr/>
          <p:nvPr/>
        </p:nvGrpSpPr>
        <p:grpSpPr>
          <a:xfrm>
            <a:off x="10752013" y="10633"/>
            <a:ext cx="1439987" cy="6858000"/>
            <a:chOff x="1650797" y="10633"/>
            <a:chExt cx="1439987" cy="6858000"/>
          </a:xfrm>
        </p:grpSpPr>
        <p:pic>
          <p:nvPicPr>
            <p:cNvPr id="21" name="Picture Placeholder 4">
              <a:extLst>
                <a:ext uri="{FF2B5EF4-FFF2-40B4-BE49-F238E27FC236}">
                  <a16:creationId xmlns:a16="http://schemas.microsoft.com/office/drawing/2014/main" id="{299D73CA-A2E6-7A44-A68F-3D064F9FCA7B}"/>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7848" t="34591" r="58597"/>
            <a:stretch/>
          </p:blipFill>
          <p:spPr>
            <a:xfrm>
              <a:off x="1650797" y="4097799"/>
              <a:ext cx="1418909" cy="2770834"/>
            </a:xfrm>
            <a:prstGeom prst="rect">
              <a:avLst/>
            </a:prstGeom>
            <a:noFill/>
          </p:spPr>
        </p:pic>
        <p:pic>
          <p:nvPicPr>
            <p:cNvPr id="22" name="Picture Placeholder 4">
              <a:extLst>
                <a:ext uri="{FF2B5EF4-FFF2-40B4-BE49-F238E27FC236}">
                  <a16:creationId xmlns:a16="http://schemas.microsoft.com/office/drawing/2014/main" id="{A71C2BC1-4156-8E43-B54E-90999A9E2DF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7848" t="34591" r="58098"/>
            <a:stretch/>
          </p:blipFill>
          <p:spPr>
            <a:xfrm>
              <a:off x="1650797" y="1345455"/>
              <a:ext cx="1439987" cy="2770834"/>
            </a:xfrm>
            <a:prstGeom prst="rect">
              <a:avLst/>
            </a:prstGeom>
            <a:noFill/>
          </p:spPr>
        </p:pic>
        <p:pic>
          <p:nvPicPr>
            <p:cNvPr id="23" name="Picture Placeholder 4">
              <a:extLst>
                <a:ext uri="{FF2B5EF4-FFF2-40B4-BE49-F238E27FC236}">
                  <a16:creationId xmlns:a16="http://schemas.microsoft.com/office/drawing/2014/main" id="{22CF91D4-4B2D-574B-92FC-60E3600F5C0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7848" t="68147" r="58098"/>
            <a:stretch/>
          </p:blipFill>
          <p:spPr>
            <a:xfrm>
              <a:off x="1650797" y="10633"/>
              <a:ext cx="1439987" cy="1349350"/>
            </a:xfrm>
            <a:prstGeom prst="rect">
              <a:avLst/>
            </a:prstGeom>
            <a:noFill/>
          </p:spPr>
        </p:pic>
      </p:grpSp>
      <p:grpSp>
        <p:nvGrpSpPr>
          <p:cNvPr id="24" name="Group 23">
            <a:extLst>
              <a:ext uri="{FF2B5EF4-FFF2-40B4-BE49-F238E27FC236}">
                <a16:creationId xmlns:a16="http://schemas.microsoft.com/office/drawing/2014/main" id="{229878DD-B768-934C-AA5A-46893C2EA9E1}"/>
              </a:ext>
            </a:extLst>
          </p:cNvPr>
          <p:cNvGrpSpPr/>
          <p:nvPr/>
        </p:nvGrpSpPr>
        <p:grpSpPr>
          <a:xfrm>
            <a:off x="8391839" y="10633"/>
            <a:ext cx="2331719" cy="6858000"/>
            <a:chOff x="1650797" y="10633"/>
            <a:chExt cx="2331719" cy="6858000"/>
          </a:xfrm>
        </p:grpSpPr>
        <p:pic>
          <p:nvPicPr>
            <p:cNvPr id="25" name="Picture Placeholder 4">
              <a:extLst>
                <a:ext uri="{FF2B5EF4-FFF2-40B4-BE49-F238E27FC236}">
                  <a16:creationId xmlns:a16="http://schemas.microsoft.com/office/drawing/2014/main" id="{1BAC1E0A-0907-1A4D-9422-90F2149911E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7848" t="34591" r="37010"/>
            <a:stretch/>
          </p:blipFill>
          <p:spPr>
            <a:xfrm>
              <a:off x="1650797" y="4097799"/>
              <a:ext cx="2331719" cy="2770834"/>
            </a:xfrm>
            <a:prstGeom prst="rect">
              <a:avLst/>
            </a:prstGeom>
            <a:noFill/>
          </p:spPr>
        </p:pic>
        <p:pic>
          <p:nvPicPr>
            <p:cNvPr id="26" name="Picture Placeholder 4">
              <a:extLst>
                <a:ext uri="{FF2B5EF4-FFF2-40B4-BE49-F238E27FC236}">
                  <a16:creationId xmlns:a16="http://schemas.microsoft.com/office/drawing/2014/main" id="{E65B9CA3-2FDA-E442-915E-9C16ECDA1BE3}"/>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7848" t="34591" r="37010"/>
            <a:stretch/>
          </p:blipFill>
          <p:spPr>
            <a:xfrm>
              <a:off x="1650797" y="1345455"/>
              <a:ext cx="2331719" cy="2770834"/>
            </a:xfrm>
            <a:prstGeom prst="rect">
              <a:avLst/>
            </a:prstGeom>
            <a:noFill/>
          </p:spPr>
        </p:pic>
        <p:pic>
          <p:nvPicPr>
            <p:cNvPr id="27" name="Picture Placeholder 4">
              <a:extLst>
                <a:ext uri="{FF2B5EF4-FFF2-40B4-BE49-F238E27FC236}">
                  <a16:creationId xmlns:a16="http://schemas.microsoft.com/office/drawing/2014/main" id="{A524B5C4-0ADA-9345-9014-50D5F9DAAD72}"/>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7848" t="68147" r="37010"/>
            <a:stretch/>
          </p:blipFill>
          <p:spPr>
            <a:xfrm>
              <a:off x="1650797" y="10633"/>
              <a:ext cx="2331719" cy="1349350"/>
            </a:xfrm>
            <a:prstGeom prst="rect">
              <a:avLst/>
            </a:prstGeom>
            <a:noFill/>
          </p:spPr>
        </p:pic>
      </p:grpSp>
      <p:grpSp>
        <p:nvGrpSpPr>
          <p:cNvPr id="5" name="Group 4">
            <a:extLst>
              <a:ext uri="{FF2B5EF4-FFF2-40B4-BE49-F238E27FC236}">
                <a16:creationId xmlns:a16="http://schemas.microsoft.com/office/drawing/2014/main" id="{771D0EE8-6CA4-E442-8E7A-5149D9099E5E}"/>
              </a:ext>
            </a:extLst>
          </p:cNvPr>
          <p:cNvGrpSpPr/>
          <p:nvPr/>
        </p:nvGrpSpPr>
        <p:grpSpPr>
          <a:xfrm>
            <a:off x="1650797" y="10633"/>
            <a:ext cx="2331719" cy="6858000"/>
            <a:chOff x="1650797" y="10633"/>
            <a:chExt cx="2331719" cy="6858000"/>
          </a:xfrm>
        </p:grpSpPr>
        <p:pic>
          <p:nvPicPr>
            <p:cNvPr id="13" name="Picture Placeholder 4">
              <a:extLst>
                <a:ext uri="{FF2B5EF4-FFF2-40B4-BE49-F238E27FC236}">
                  <a16:creationId xmlns:a16="http://schemas.microsoft.com/office/drawing/2014/main" id="{E9D235FA-A84C-D646-9627-308AEFCB1F5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7848" t="34591" r="37010"/>
            <a:stretch/>
          </p:blipFill>
          <p:spPr>
            <a:xfrm>
              <a:off x="1650797" y="4097799"/>
              <a:ext cx="2331719" cy="2770834"/>
            </a:xfrm>
            <a:prstGeom prst="rect">
              <a:avLst/>
            </a:prstGeom>
            <a:noFill/>
          </p:spPr>
        </p:pic>
        <p:pic>
          <p:nvPicPr>
            <p:cNvPr id="14" name="Picture Placeholder 4">
              <a:extLst>
                <a:ext uri="{FF2B5EF4-FFF2-40B4-BE49-F238E27FC236}">
                  <a16:creationId xmlns:a16="http://schemas.microsoft.com/office/drawing/2014/main" id="{45222D79-89AF-EE42-BA83-7E6D13E00DE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7848" t="34591" r="37010"/>
            <a:stretch/>
          </p:blipFill>
          <p:spPr>
            <a:xfrm>
              <a:off x="1650797" y="1345455"/>
              <a:ext cx="2331719" cy="2770834"/>
            </a:xfrm>
            <a:prstGeom prst="rect">
              <a:avLst/>
            </a:prstGeom>
            <a:noFill/>
          </p:spPr>
        </p:pic>
        <p:pic>
          <p:nvPicPr>
            <p:cNvPr id="15" name="Picture Placeholder 4">
              <a:extLst>
                <a:ext uri="{FF2B5EF4-FFF2-40B4-BE49-F238E27FC236}">
                  <a16:creationId xmlns:a16="http://schemas.microsoft.com/office/drawing/2014/main" id="{B207D0BE-F6D3-A740-B4E7-273D5B55138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7848" t="68147" r="37010"/>
            <a:stretch/>
          </p:blipFill>
          <p:spPr>
            <a:xfrm>
              <a:off x="1650797" y="10633"/>
              <a:ext cx="2331719" cy="1349350"/>
            </a:xfrm>
            <a:prstGeom prst="rect">
              <a:avLst/>
            </a:prstGeom>
            <a:noFill/>
          </p:spPr>
        </p:pic>
      </p:grpSp>
      <p:sp>
        <p:nvSpPr>
          <p:cNvPr id="2" name="Oval 1">
            <a:extLst>
              <a:ext uri="{FF2B5EF4-FFF2-40B4-BE49-F238E27FC236}">
                <a16:creationId xmlns:a16="http://schemas.microsoft.com/office/drawing/2014/main" id="{05958384-DE00-AF43-9E00-9814BC223DB7}"/>
              </a:ext>
            </a:extLst>
          </p:cNvPr>
          <p:cNvSpPr/>
          <p:nvPr/>
        </p:nvSpPr>
        <p:spPr>
          <a:xfrm>
            <a:off x="1873016" y="-663864"/>
            <a:ext cx="8578788" cy="8578788"/>
          </a:xfrm>
          <a:prstGeom prst="ellipse">
            <a:avLst/>
          </a:prstGeom>
          <a:solidFill>
            <a:srgbClr val="1E22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6">
            <a:extLst>
              <a:ext uri="{FF2B5EF4-FFF2-40B4-BE49-F238E27FC236}">
                <a16:creationId xmlns:a16="http://schemas.microsoft.com/office/drawing/2014/main" id="{E13BDEFF-F01B-BA4B-B2E7-D1118058303B}"/>
              </a:ext>
            </a:extLst>
          </p:cNvPr>
          <p:cNvSpPr>
            <a:spLocks noGrp="1"/>
          </p:cNvSpPr>
          <p:nvPr>
            <p:ph type="title"/>
          </p:nvPr>
        </p:nvSpPr>
        <p:spPr>
          <a:xfrm>
            <a:off x="1873016" y="2733809"/>
            <a:ext cx="8578788" cy="1783443"/>
          </a:xfrm>
        </p:spPr>
        <p:txBody>
          <a:bodyPr lIns="457200" tIns="0" rIns="457200" anchor="ctr"/>
          <a:lstStyle/>
          <a:p>
            <a:pPr algn="ctr"/>
            <a:r>
              <a:rPr lang="en-US" sz="7200">
                <a:solidFill>
                  <a:srgbClr val="FFFFFF"/>
                </a:solidFill>
              </a:rPr>
              <a:t>Focus: </a:t>
            </a:r>
            <a:br>
              <a:rPr lang="en-US" sz="7200">
                <a:solidFill>
                  <a:srgbClr val="FFFFFF"/>
                </a:solidFill>
              </a:rPr>
            </a:br>
            <a:r>
              <a:rPr lang="en-US" sz="7200">
                <a:solidFill>
                  <a:srgbClr val="FFFFFF"/>
                </a:solidFill>
              </a:rPr>
              <a:t>Infusion Pumps</a:t>
            </a:r>
          </a:p>
        </p:txBody>
      </p:sp>
      <p:grpSp>
        <p:nvGrpSpPr>
          <p:cNvPr id="16" name="Group 15">
            <a:extLst>
              <a:ext uri="{FF2B5EF4-FFF2-40B4-BE49-F238E27FC236}">
                <a16:creationId xmlns:a16="http://schemas.microsoft.com/office/drawing/2014/main" id="{E8E6D081-9F02-644F-8A86-DDF3E5542BE8}"/>
              </a:ext>
            </a:extLst>
          </p:cNvPr>
          <p:cNvGrpSpPr/>
          <p:nvPr/>
        </p:nvGrpSpPr>
        <p:grpSpPr>
          <a:xfrm>
            <a:off x="0" y="10633"/>
            <a:ext cx="1611456" cy="6858000"/>
            <a:chOff x="2371060" y="10633"/>
            <a:chExt cx="1611456" cy="6858000"/>
          </a:xfrm>
        </p:grpSpPr>
        <p:pic>
          <p:nvPicPr>
            <p:cNvPr id="17" name="Picture Placeholder 4">
              <a:extLst>
                <a:ext uri="{FF2B5EF4-FFF2-40B4-BE49-F238E27FC236}">
                  <a16:creationId xmlns:a16="http://schemas.microsoft.com/office/drawing/2014/main" id="{97CF828B-39D8-7942-A5E0-C908A6D010D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4881" t="34591" r="37010"/>
            <a:stretch/>
          </p:blipFill>
          <p:spPr>
            <a:xfrm>
              <a:off x="2371060" y="4097799"/>
              <a:ext cx="1611456" cy="2770834"/>
            </a:xfrm>
            <a:prstGeom prst="rect">
              <a:avLst/>
            </a:prstGeom>
            <a:noFill/>
          </p:spPr>
        </p:pic>
        <p:pic>
          <p:nvPicPr>
            <p:cNvPr id="18" name="Picture Placeholder 4">
              <a:extLst>
                <a:ext uri="{FF2B5EF4-FFF2-40B4-BE49-F238E27FC236}">
                  <a16:creationId xmlns:a16="http://schemas.microsoft.com/office/drawing/2014/main" id="{187C1FE0-F7A4-E242-BB3D-D9E897C272E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4881" t="34591" r="37010"/>
            <a:stretch/>
          </p:blipFill>
          <p:spPr>
            <a:xfrm>
              <a:off x="2371060" y="1345455"/>
              <a:ext cx="1611456" cy="2770834"/>
            </a:xfrm>
            <a:prstGeom prst="rect">
              <a:avLst/>
            </a:prstGeom>
            <a:noFill/>
          </p:spPr>
        </p:pic>
        <p:pic>
          <p:nvPicPr>
            <p:cNvPr id="19" name="Picture Placeholder 4">
              <a:extLst>
                <a:ext uri="{FF2B5EF4-FFF2-40B4-BE49-F238E27FC236}">
                  <a16:creationId xmlns:a16="http://schemas.microsoft.com/office/drawing/2014/main" id="{63EB2BD3-B093-7845-9673-F03B3F1871A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4881" t="68147" r="37010"/>
            <a:stretch/>
          </p:blipFill>
          <p:spPr>
            <a:xfrm>
              <a:off x="2371060" y="10633"/>
              <a:ext cx="1611456" cy="1349350"/>
            </a:xfrm>
            <a:prstGeom prst="rect">
              <a:avLst/>
            </a:prstGeom>
            <a:noFill/>
          </p:spPr>
        </p:pic>
      </p:grpSp>
      <p:grpSp>
        <p:nvGrpSpPr>
          <p:cNvPr id="3" name="Group 2">
            <a:extLst>
              <a:ext uri="{FF2B5EF4-FFF2-40B4-BE49-F238E27FC236}">
                <a16:creationId xmlns:a16="http://schemas.microsoft.com/office/drawing/2014/main" id="{54C3A8D3-5F65-0E41-9074-0D4007937608}"/>
              </a:ext>
            </a:extLst>
          </p:cNvPr>
          <p:cNvGrpSpPr/>
          <p:nvPr/>
        </p:nvGrpSpPr>
        <p:grpSpPr>
          <a:xfrm>
            <a:off x="5294450" y="6188662"/>
            <a:ext cx="1378271" cy="643459"/>
            <a:chOff x="261430" y="6188662"/>
            <a:chExt cx="1378271" cy="643459"/>
          </a:xfrm>
        </p:grpSpPr>
        <p:pic>
          <p:nvPicPr>
            <p:cNvPr id="29" name="Picture 28">
              <a:extLst>
                <a:ext uri="{FF2B5EF4-FFF2-40B4-BE49-F238E27FC236}">
                  <a16:creationId xmlns:a16="http://schemas.microsoft.com/office/drawing/2014/main" id="{A74D111D-BA7B-0F45-9B47-555311211FA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1430" y="6188662"/>
              <a:ext cx="1378271" cy="643459"/>
            </a:xfrm>
            <a:prstGeom prst="rect">
              <a:avLst/>
            </a:prstGeom>
          </p:spPr>
        </p:pic>
        <p:pic>
          <p:nvPicPr>
            <p:cNvPr id="30" name="Picture 29">
              <a:extLst>
                <a:ext uri="{FF2B5EF4-FFF2-40B4-BE49-F238E27FC236}">
                  <a16:creationId xmlns:a16="http://schemas.microsoft.com/office/drawing/2014/main" id="{6EA4F826-00C4-B24B-B263-74F66AF78E6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9866"/>
            <a:stretch/>
          </p:blipFill>
          <p:spPr>
            <a:xfrm>
              <a:off x="810883" y="6188663"/>
              <a:ext cx="828818" cy="643457"/>
            </a:xfrm>
            <a:prstGeom prst="rect">
              <a:avLst/>
            </a:prstGeom>
          </p:spPr>
        </p:pic>
      </p:grpSp>
      <p:sp>
        <p:nvSpPr>
          <p:cNvPr id="33" name="Oval 32">
            <a:extLst>
              <a:ext uri="{FF2B5EF4-FFF2-40B4-BE49-F238E27FC236}">
                <a16:creationId xmlns:a16="http://schemas.microsoft.com/office/drawing/2014/main" id="{78615911-F4EE-8B4F-9188-C4BDD198939A}"/>
              </a:ext>
            </a:extLst>
          </p:cNvPr>
          <p:cNvSpPr/>
          <p:nvPr/>
        </p:nvSpPr>
        <p:spPr>
          <a:xfrm>
            <a:off x="11425930" y="6321878"/>
            <a:ext cx="370114" cy="37011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Slide Number Placeholder 3">
            <a:extLst>
              <a:ext uri="{FF2B5EF4-FFF2-40B4-BE49-F238E27FC236}">
                <a16:creationId xmlns:a16="http://schemas.microsoft.com/office/drawing/2014/main" id="{AD32F7D9-4369-F049-A2C1-18EB47D2C7A7}"/>
              </a:ext>
            </a:extLst>
          </p:cNvPr>
          <p:cNvSpPr>
            <a:spLocks noGrp="1"/>
          </p:cNvSpPr>
          <p:nvPr>
            <p:ph type="sldNum" sz="quarter" idx="4"/>
          </p:nvPr>
        </p:nvSpPr>
        <p:spPr>
          <a:xfrm>
            <a:off x="11360517" y="6390178"/>
            <a:ext cx="513735" cy="227164"/>
          </a:xfrm>
          <a:noFill/>
          <a:ln>
            <a:noFill/>
          </a:ln>
        </p:spPr>
        <p:txBody>
          <a:bodyPr>
            <a:normAutofit/>
          </a:bodyPr>
          <a:lstStyle/>
          <a:p>
            <a:fld id="{2F8AF2E6-64A8-0F46-AF27-0A96D82A033B}" type="slidenum">
              <a:rPr lang="en-US" smtClean="0"/>
              <a:t>92</a:t>
            </a:fld>
            <a:endParaRPr lang="en-US"/>
          </a:p>
        </p:txBody>
      </p:sp>
    </p:spTree>
    <p:extLst>
      <p:ext uri="{BB962C8B-B14F-4D97-AF65-F5344CB8AC3E}">
        <p14:creationId xmlns:p14="http://schemas.microsoft.com/office/powerpoint/2010/main" val="3186378290"/>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A885D5A-CA72-904D-A32A-49CE37FE4063}"/>
              </a:ext>
            </a:extLst>
          </p:cNvPr>
          <p:cNvSpPr>
            <a:spLocks noGrp="1"/>
          </p:cNvSpPr>
          <p:nvPr>
            <p:ph type="title"/>
          </p:nvPr>
        </p:nvSpPr>
        <p:spPr>
          <a:xfrm>
            <a:off x="756848" y="1819897"/>
            <a:ext cx="4396177" cy="2390677"/>
          </a:xfrm>
        </p:spPr>
        <p:txBody>
          <a:bodyPr/>
          <a:lstStyle/>
          <a:p>
            <a:r>
              <a:rPr lang="en-US"/>
              <a:t>Time Spent Documenting Infusion Data</a:t>
            </a:r>
          </a:p>
        </p:txBody>
      </p:sp>
      <p:sp>
        <p:nvSpPr>
          <p:cNvPr id="3" name="Slide Number Placeholder 2"/>
          <p:cNvSpPr>
            <a:spLocks noGrp="1"/>
          </p:cNvSpPr>
          <p:nvPr>
            <p:ph type="sldNum" sz="quarter"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D8D877B3-D348-4611-9BDB-C5374591D951}" type="slidenum">
              <a:rPr kumimoji="0" lang="en-US" sz="803" b="0" i="0" u="none" strike="noStrike" kern="1200" cap="none" spc="0" normalizeH="0" baseline="0" noProof="0" dirty="0" smtClean="0">
                <a:ln>
                  <a:noFill/>
                </a:ln>
                <a:solidFill>
                  <a:srgbClr val="FFFFFF"/>
                </a:solidFill>
                <a:effectLst/>
                <a:uLnTx/>
                <a:uFillTx/>
                <a:latin typeface="Century Gothic" panose="020B0502020202020204" pitchFamily="34" charset="0"/>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93</a:t>
            </a:fld>
            <a:endParaRPr kumimoji="0" lang="en-US" sz="803" b="0" i="0" u="none" strike="noStrike" kern="1200" cap="none" spc="0" normalizeH="0" baseline="0" noProof="0">
              <a:ln>
                <a:noFill/>
              </a:ln>
              <a:solidFill>
                <a:srgbClr val="FFFFFF"/>
              </a:solidFill>
              <a:effectLst/>
              <a:uLnTx/>
              <a:uFillTx/>
              <a:latin typeface="Century Gothic" panose="020B0502020202020204" pitchFamily="34" charset="0"/>
              <a:cs typeface="Arial" panose="020B0604020202020204" pitchFamily="34" charset="0"/>
            </a:endParaRPr>
          </a:p>
        </p:txBody>
      </p:sp>
      <p:graphicFrame>
        <p:nvGraphicFramePr>
          <p:cNvPr id="6" name="Chart 5"/>
          <p:cNvGraphicFramePr/>
          <p:nvPr>
            <p:extLst>
              <p:ext uri="{D42A27DB-BD31-4B8C-83A1-F6EECF244321}">
                <p14:modId xmlns:p14="http://schemas.microsoft.com/office/powerpoint/2010/main" val="2404778737"/>
              </p:ext>
            </p:extLst>
          </p:nvPr>
        </p:nvGraphicFramePr>
        <p:xfrm>
          <a:off x="5340821" y="1148863"/>
          <a:ext cx="6014441" cy="5545014"/>
        </p:xfrm>
        <a:graphic>
          <a:graphicData uri="http://schemas.openxmlformats.org/drawingml/2006/chart">
            <c:chart xmlns:c="http://schemas.openxmlformats.org/drawingml/2006/chart" xmlns:r="http://schemas.openxmlformats.org/officeDocument/2006/relationships" r:id="rId3"/>
          </a:graphicData>
        </a:graphic>
      </p:graphicFrame>
      <p:sp>
        <p:nvSpPr>
          <p:cNvPr id="8" name="TextBox 7">
            <a:extLst>
              <a:ext uri="{FF2B5EF4-FFF2-40B4-BE49-F238E27FC236}">
                <a16:creationId xmlns:a16="http://schemas.microsoft.com/office/drawing/2014/main" id="{D0E680F2-41A1-BB4C-83A7-6C0348CF2227}"/>
              </a:ext>
            </a:extLst>
          </p:cNvPr>
          <p:cNvSpPr txBox="1"/>
          <p:nvPr/>
        </p:nvSpPr>
        <p:spPr>
          <a:xfrm>
            <a:off x="854699" y="4185627"/>
            <a:ext cx="3021661" cy="338554"/>
          </a:xfrm>
          <a:prstGeom prst="rect">
            <a:avLst/>
          </a:prstGeom>
          <a:noFill/>
        </p:spPr>
        <p:txBody>
          <a:bodyPr wrap="none" lIns="0" r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FF5A5A"/>
                </a:solidFill>
                <a:effectLst/>
                <a:uLnTx/>
                <a:uFillTx/>
                <a:latin typeface="Century Gothic" panose="020B0502020202020204" pitchFamily="34" charset="0"/>
                <a:ea typeface="+mn-ea"/>
                <a:cs typeface="+mn-cs"/>
              </a:rPr>
              <a:t>1-2 HOURS A DAY MOST OFTEN</a:t>
            </a:r>
          </a:p>
        </p:txBody>
      </p:sp>
      <p:sp>
        <p:nvSpPr>
          <p:cNvPr id="9" name="TextBox 8">
            <a:extLst>
              <a:ext uri="{FF2B5EF4-FFF2-40B4-BE49-F238E27FC236}">
                <a16:creationId xmlns:a16="http://schemas.microsoft.com/office/drawing/2014/main" id="{8C234B45-E9FA-7841-AEA7-60E575C648A5}"/>
              </a:ext>
            </a:extLst>
          </p:cNvPr>
          <p:cNvSpPr txBox="1"/>
          <p:nvPr/>
        </p:nvSpPr>
        <p:spPr>
          <a:xfrm>
            <a:off x="854699" y="4831180"/>
            <a:ext cx="3578421" cy="766941"/>
          </a:xfrm>
          <a:prstGeom prst="rect">
            <a:avLst/>
          </a:prstGeom>
          <a:noFill/>
        </p:spPr>
        <p:txBody>
          <a:bodyPr wrap="square" lIns="0" rIns="0" rtlCol="0">
            <a:spAutoFit/>
          </a:bodyPr>
          <a:lstStyle/>
          <a:p>
            <a:pPr marL="0" marR="0" lvl="0" indent="0" algn="l" defTabSz="914400" rtl="0" eaLnBrk="1" fontAlgn="auto" latinLnBrk="0" hangingPunct="1">
              <a:lnSpc>
                <a:spcPts val="1800"/>
              </a:lnSpc>
              <a:spcBef>
                <a:spcPts val="0"/>
              </a:spcBef>
              <a:spcAft>
                <a:spcPts val="0"/>
              </a:spcAft>
              <a:buClrTx/>
              <a:buSzTx/>
              <a:buFontTx/>
              <a:buNone/>
              <a:tabLst/>
              <a:defRPr/>
            </a:pPr>
            <a:r>
              <a:rPr lang="en-US" sz="1400">
                <a:solidFill>
                  <a:srgbClr val="333333"/>
                </a:solidFill>
                <a:latin typeface="Century Gothic" panose="020B0502020202020204" pitchFamily="34" charset="0"/>
              </a:rPr>
              <a:t>2</a:t>
            </a:r>
            <a:r>
              <a:rPr kumimoji="0" lang="en-US" sz="1400" b="0" i="0" u="none" strike="noStrike" kern="1200" cap="none" spc="0" normalizeH="0" baseline="0" noProof="0">
                <a:ln>
                  <a:noFill/>
                </a:ln>
                <a:solidFill>
                  <a:srgbClr val="333333"/>
                </a:solidFill>
                <a:effectLst/>
                <a:uLnTx/>
                <a:uFillTx/>
                <a:latin typeface="Century Gothic" panose="020B0502020202020204" pitchFamily="34" charset="0"/>
                <a:ea typeface="+mn-ea"/>
                <a:cs typeface="+mn-cs"/>
              </a:rPr>
              <a:t>-in-3 are spending 1-4 hours a day to accurately document infusion data (i.e., infusion start/stop time, I/O flowsheet).</a:t>
            </a:r>
          </a:p>
        </p:txBody>
      </p:sp>
      <p:sp>
        <p:nvSpPr>
          <p:cNvPr id="4" name="TextBox 3">
            <a:extLst>
              <a:ext uri="{FF2B5EF4-FFF2-40B4-BE49-F238E27FC236}">
                <a16:creationId xmlns:a16="http://schemas.microsoft.com/office/drawing/2014/main" id="{F10A424F-00E9-87AB-AF14-FEFC1A4D45C1}"/>
              </a:ext>
            </a:extLst>
          </p:cNvPr>
          <p:cNvSpPr txBox="1"/>
          <p:nvPr/>
        </p:nvSpPr>
        <p:spPr>
          <a:xfrm>
            <a:off x="6986850" y="6420186"/>
            <a:ext cx="3935517" cy="215444"/>
          </a:xfrm>
          <a:prstGeom prst="rect">
            <a:avLst/>
          </a:prstGeom>
          <a:noFill/>
        </p:spPr>
        <p:txBody>
          <a:bodyPr wrap="square" lIns="0" rIns="0" rtlCol="0">
            <a:spAutoFit/>
          </a:bodyPr>
          <a:lstStyle/>
          <a:p>
            <a:pPr marL="0" marR="0" lvl="0" indent="0" algn="l" defTabSz="914400" rtl="0" eaLnBrk="1" fontAlgn="auto" latinLnBrk="0" hangingPunct="1">
              <a:spcBef>
                <a:spcPts val="0"/>
              </a:spcBef>
              <a:spcAft>
                <a:spcPts val="0"/>
              </a:spcAft>
              <a:buClrTx/>
              <a:buSzTx/>
              <a:buFontTx/>
              <a:buNone/>
              <a:tabLst/>
              <a:defRPr/>
            </a:pPr>
            <a:r>
              <a:rPr kumimoji="0" lang="en-US" sz="800" b="0" i="0" u="none" strike="noStrike" kern="1200" cap="none" spc="0" normalizeH="0" baseline="0" noProof="0">
                <a:ln>
                  <a:noFill/>
                </a:ln>
                <a:solidFill>
                  <a:srgbClr val="333333"/>
                </a:solidFill>
                <a:effectLst/>
                <a:uLnTx/>
                <a:uFillTx/>
                <a:latin typeface="Century Gothic" panose="020B0502020202020204" pitchFamily="34" charset="0"/>
                <a:ea typeface="+mn-ea"/>
                <a:cs typeface="+mn-cs"/>
              </a:rPr>
              <a:t> Base:  Those aware of time spent documenting infusion data  n=717</a:t>
            </a:r>
          </a:p>
        </p:txBody>
      </p:sp>
    </p:spTree>
    <p:extLst>
      <p:ext uri="{BB962C8B-B14F-4D97-AF65-F5344CB8AC3E}">
        <p14:creationId xmlns:p14="http://schemas.microsoft.com/office/powerpoint/2010/main" val="3429394508"/>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A885D5A-CA72-904D-A32A-49CE37FE4063}"/>
              </a:ext>
            </a:extLst>
          </p:cNvPr>
          <p:cNvSpPr>
            <a:spLocks noGrp="1"/>
          </p:cNvSpPr>
          <p:nvPr>
            <p:ph type="title"/>
          </p:nvPr>
        </p:nvSpPr>
        <p:spPr>
          <a:xfrm>
            <a:off x="854699" y="1741291"/>
            <a:ext cx="4187371" cy="2390677"/>
          </a:xfrm>
        </p:spPr>
        <p:txBody>
          <a:bodyPr/>
          <a:lstStyle/>
          <a:p>
            <a:r>
              <a:rPr lang="en-US"/>
              <a:t>Challenges with Infusion Pump Integration(s)</a:t>
            </a:r>
          </a:p>
        </p:txBody>
      </p:sp>
      <p:sp>
        <p:nvSpPr>
          <p:cNvPr id="3" name="Slide Number Placeholder 2"/>
          <p:cNvSpPr>
            <a:spLocks noGrp="1"/>
          </p:cNvSpPr>
          <p:nvPr>
            <p:ph type="sldNum" sz="quarter"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D8D877B3-D348-4611-9BDB-C5374591D951}" type="slidenum">
              <a:rPr kumimoji="0" lang="en-US" sz="803" b="0" i="0" u="none" strike="noStrike" kern="1200" cap="none" spc="0" normalizeH="0" baseline="0" noProof="0" dirty="0" smtClean="0">
                <a:ln>
                  <a:noFill/>
                </a:ln>
                <a:solidFill>
                  <a:srgbClr val="FFFFFF"/>
                </a:solidFill>
                <a:effectLst/>
                <a:uLnTx/>
                <a:uFillTx/>
                <a:latin typeface="Century Gothic" panose="020B0502020202020204" pitchFamily="34" charset="0"/>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94</a:t>
            </a:fld>
            <a:endParaRPr kumimoji="0" lang="en-US" sz="803" b="0" i="0" u="none" strike="noStrike" kern="1200" cap="none" spc="0" normalizeH="0" baseline="0" noProof="0">
              <a:ln>
                <a:noFill/>
              </a:ln>
              <a:solidFill>
                <a:srgbClr val="FFFFFF"/>
              </a:solidFill>
              <a:effectLst/>
              <a:uLnTx/>
              <a:uFillTx/>
              <a:latin typeface="Century Gothic" panose="020B0502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D0E680F2-41A1-BB4C-83A7-6C0348CF2227}"/>
              </a:ext>
            </a:extLst>
          </p:cNvPr>
          <p:cNvSpPr txBox="1"/>
          <p:nvPr/>
        </p:nvSpPr>
        <p:spPr>
          <a:xfrm>
            <a:off x="854699" y="3980502"/>
            <a:ext cx="2109552" cy="338554"/>
          </a:xfrm>
          <a:prstGeom prst="rect">
            <a:avLst/>
          </a:prstGeom>
          <a:noFill/>
        </p:spPr>
        <p:txBody>
          <a:bodyPr wrap="none" lIns="0" r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FF5A5A"/>
                </a:solidFill>
                <a:effectLst/>
                <a:uLnTx/>
                <a:uFillTx/>
                <a:latin typeface="Century Gothic" panose="020B0502020202020204" pitchFamily="34" charset="0"/>
                <a:ea typeface="+mn-ea"/>
                <a:cs typeface="+mn-cs"/>
              </a:rPr>
              <a:t>MANY BARRIERS SEEN</a:t>
            </a:r>
          </a:p>
        </p:txBody>
      </p:sp>
      <p:sp>
        <p:nvSpPr>
          <p:cNvPr id="9" name="TextBox 8">
            <a:extLst>
              <a:ext uri="{FF2B5EF4-FFF2-40B4-BE49-F238E27FC236}">
                <a16:creationId xmlns:a16="http://schemas.microsoft.com/office/drawing/2014/main" id="{8C234B45-E9FA-7841-AEA7-60E575C648A5}"/>
              </a:ext>
            </a:extLst>
          </p:cNvPr>
          <p:cNvSpPr txBox="1"/>
          <p:nvPr/>
        </p:nvSpPr>
        <p:spPr>
          <a:xfrm>
            <a:off x="854699" y="4351824"/>
            <a:ext cx="3180273" cy="1921103"/>
          </a:xfrm>
          <a:prstGeom prst="rect">
            <a:avLst/>
          </a:prstGeom>
          <a:noFill/>
        </p:spPr>
        <p:txBody>
          <a:bodyPr wrap="square" lIns="0" rIns="0" rtlCol="0">
            <a:spAutoFit/>
          </a:bodyPr>
          <a:lstStyle/>
          <a:p>
            <a:pPr marL="0" marR="0" lvl="0" indent="0" algn="l" defTabSz="914400" rtl="0" eaLnBrk="1" fontAlgn="auto" latinLnBrk="0" hangingPunct="1">
              <a:lnSpc>
                <a:spcPts val="1800"/>
              </a:lnSpc>
              <a:spcBef>
                <a:spcPts val="0"/>
              </a:spcBef>
              <a:spcAft>
                <a:spcPts val="0"/>
              </a:spcAft>
              <a:buClrTx/>
              <a:buSzTx/>
              <a:buFontTx/>
              <a:buNone/>
              <a:tabLst/>
              <a:defRPr/>
            </a:pPr>
            <a:r>
              <a:rPr kumimoji="0" lang="en-US" sz="1400" b="0" i="0" u="none" strike="noStrike" kern="1200" cap="none" spc="0" normalizeH="0" baseline="0" noProof="0">
                <a:ln>
                  <a:noFill/>
                </a:ln>
                <a:solidFill>
                  <a:srgbClr val="333333"/>
                </a:solidFill>
                <a:effectLst/>
                <a:uLnTx/>
                <a:uFillTx/>
                <a:latin typeface="Century Gothic" panose="020B0502020202020204" pitchFamily="34" charset="0"/>
                <a:ea typeface="+mn-ea"/>
                <a:cs typeface="+mn-cs"/>
              </a:rPr>
              <a:t>Inability for EMR to auto-program the infusion pump while maintaining the five rights verification (30%), Lack of documentation of infusion rate changes/boluses (26%) and Inability to track pumps by exact location (26%) are the most common challenges.</a:t>
            </a:r>
          </a:p>
        </p:txBody>
      </p:sp>
      <p:sp>
        <p:nvSpPr>
          <p:cNvPr id="4" name="TextBox 3">
            <a:extLst>
              <a:ext uri="{FF2B5EF4-FFF2-40B4-BE49-F238E27FC236}">
                <a16:creationId xmlns:a16="http://schemas.microsoft.com/office/drawing/2014/main" id="{079FF71F-EE44-5EE2-F399-8F6850EBC0D9}"/>
              </a:ext>
            </a:extLst>
          </p:cNvPr>
          <p:cNvSpPr txBox="1"/>
          <p:nvPr/>
        </p:nvSpPr>
        <p:spPr>
          <a:xfrm>
            <a:off x="7425000" y="6427996"/>
            <a:ext cx="3935517" cy="338554"/>
          </a:xfrm>
          <a:prstGeom prst="rect">
            <a:avLst/>
          </a:prstGeom>
          <a:noFill/>
        </p:spPr>
        <p:txBody>
          <a:bodyPr wrap="square" lIns="0" rIns="0" rtlCol="0">
            <a:spAutoFit/>
          </a:bodyPr>
          <a:lstStyle/>
          <a:p>
            <a:pPr marL="0" marR="0" lvl="0" indent="0" algn="l" defTabSz="914400" rtl="0" eaLnBrk="1" fontAlgn="auto" latinLnBrk="0" hangingPunct="1">
              <a:spcBef>
                <a:spcPts val="0"/>
              </a:spcBef>
              <a:spcAft>
                <a:spcPts val="0"/>
              </a:spcAft>
              <a:buClrTx/>
              <a:buSzTx/>
              <a:buFontTx/>
              <a:buNone/>
              <a:tabLst/>
              <a:defRPr/>
            </a:pPr>
            <a:r>
              <a:rPr lang="en-US" sz="800">
                <a:solidFill>
                  <a:srgbClr val="333333"/>
                </a:solidFill>
                <a:latin typeface="Century Gothic" panose="020B0502020202020204" pitchFamily="34" charset="0"/>
              </a:rPr>
              <a:t>‘Have not encountered any challenges’ 11%, not shown</a:t>
            </a:r>
          </a:p>
          <a:p>
            <a:pPr marL="0" marR="0" lvl="0" indent="0" algn="l" defTabSz="914400" rtl="0" eaLnBrk="1" fontAlgn="auto" latinLnBrk="0" hangingPunct="1">
              <a:spcBef>
                <a:spcPts val="0"/>
              </a:spcBef>
              <a:spcAft>
                <a:spcPts val="0"/>
              </a:spcAft>
              <a:buClrTx/>
              <a:buSzTx/>
              <a:buFontTx/>
              <a:buNone/>
              <a:tabLst/>
              <a:defRPr/>
            </a:pPr>
            <a:r>
              <a:rPr kumimoji="0" lang="en-US" sz="800" b="0" i="0" u="none" strike="noStrike" kern="1200" cap="none" spc="0" normalizeH="0" baseline="0" noProof="0">
                <a:ln>
                  <a:noFill/>
                </a:ln>
                <a:solidFill>
                  <a:srgbClr val="333333"/>
                </a:solidFill>
                <a:effectLst/>
                <a:uLnTx/>
                <a:uFillTx/>
                <a:latin typeface="Century Gothic" panose="020B0502020202020204" pitchFamily="34" charset="0"/>
                <a:ea typeface="+mn-ea"/>
                <a:cs typeface="+mn-cs"/>
              </a:rPr>
              <a:t> Base:  Those aware of a challenge/barrier n=663</a:t>
            </a:r>
          </a:p>
        </p:txBody>
      </p:sp>
      <p:graphicFrame>
        <p:nvGraphicFramePr>
          <p:cNvPr id="7" name="Chart 6" descr="d665190c-9597-4e11-a9d0-c491fe1f7367">
            <a:extLst>
              <a:ext uri="{FF2B5EF4-FFF2-40B4-BE49-F238E27FC236}">
                <a16:creationId xmlns:a16="http://schemas.microsoft.com/office/drawing/2014/main" id="{41768EE7-BF88-96C6-F7E0-03B99D44C476}"/>
              </a:ext>
            </a:extLst>
          </p:cNvPr>
          <p:cNvGraphicFramePr/>
          <p:nvPr>
            <p:extLst>
              <p:ext uri="{D42A27DB-BD31-4B8C-83A1-F6EECF244321}">
                <p14:modId xmlns:p14="http://schemas.microsoft.com/office/powerpoint/2010/main" val="2819953700"/>
              </p:ext>
            </p:extLst>
          </p:nvPr>
        </p:nvGraphicFramePr>
        <p:xfrm>
          <a:off x="4467225" y="1676822"/>
          <a:ext cx="10238669" cy="4607360"/>
        </p:xfrm>
        <a:graphic>
          <a:graphicData uri="http://schemas.openxmlformats.org/drawingml/2006/chart">
            <c:chart xmlns:c="http://schemas.openxmlformats.org/drawingml/2006/chart" xmlns:r="http://schemas.openxmlformats.org/officeDocument/2006/relationships" r:id="rId3"/>
          </a:graphicData>
        </a:graphic>
      </p:graphicFrame>
      <p:sp>
        <p:nvSpPr>
          <p:cNvPr id="13" name="TextBox 12">
            <a:extLst>
              <a:ext uri="{FF2B5EF4-FFF2-40B4-BE49-F238E27FC236}">
                <a16:creationId xmlns:a16="http://schemas.microsoft.com/office/drawing/2014/main" id="{90D7D71B-319C-D3EC-C695-A6D42C8C41FF}"/>
              </a:ext>
            </a:extLst>
          </p:cNvPr>
          <p:cNvSpPr txBox="1"/>
          <p:nvPr/>
        </p:nvSpPr>
        <p:spPr>
          <a:xfrm>
            <a:off x="11102762" y="2824874"/>
            <a:ext cx="515510" cy="261610"/>
          </a:xfrm>
          <a:prstGeom prst="rect">
            <a:avLst/>
          </a:prstGeom>
          <a:noFill/>
          <a:ln w="19050">
            <a:solidFill>
              <a:schemeClr val="tx1"/>
            </a:solidFill>
            <a:prstDash val="sysDot"/>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1">
                <a:solidFill>
                  <a:srgbClr val="000000"/>
                </a:solidFill>
                <a:latin typeface="Calibri" panose="020F0502020204030204" pitchFamily="34" charset="0"/>
              </a:rPr>
              <a:t>26</a:t>
            </a:r>
            <a:r>
              <a:rPr kumimoji="0" lang="en-US" sz="1100" b="1" i="0" u="none" strike="noStrike" kern="1200" cap="none" spc="0" normalizeH="0" baseline="0" noProof="0">
                <a:ln>
                  <a:noFill/>
                </a:ln>
                <a:solidFill>
                  <a:srgbClr val="000000"/>
                </a:solidFill>
                <a:effectLst/>
                <a:uLnTx/>
                <a:uFillTx/>
                <a:latin typeface="Calibri" panose="020F0502020204030204" pitchFamily="34" charset="0"/>
                <a:ea typeface="+mn-ea"/>
                <a:cs typeface="+mn-cs"/>
              </a:rPr>
              <a:t>%</a:t>
            </a:r>
            <a:endParaRPr kumimoji="0" lang="en-US" sz="1100" b="1" i="0" u="none" strike="noStrike" kern="1200" cap="none" spc="0" normalizeH="0" baseline="0" noProof="0">
              <a:ln>
                <a:noFill/>
              </a:ln>
              <a:solidFill>
                <a:srgbClr val="000000"/>
              </a:solidFill>
              <a:effectLst/>
              <a:uLnTx/>
              <a:uFillTx/>
              <a:latin typeface="Century Gothic" panose="020B0502020202020204" pitchFamily="34" charset="0"/>
              <a:ea typeface="+mn-ea"/>
              <a:cs typeface="+mn-cs"/>
            </a:endParaRPr>
          </a:p>
        </p:txBody>
      </p:sp>
      <p:sp>
        <p:nvSpPr>
          <p:cNvPr id="14" name="TextBox 13">
            <a:extLst>
              <a:ext uri="{FF2B5EF4-FFF2-40B4-BE49-F238E27FC236}">
                <a16:creationId xmlns:a16="http://schemas.microsoft.com/office/drawing/2014/main" id="{2C1207FF-934E-9199-2CE2-B349D44B813B}"/>
              </a:ext>
            </a:extLst>
          </p:cNvPr>
          <p:cNvSpPr txBox="1"/>
          <p:nvPr/>
        </p:nvSpPr>
        <p:spPr>
          <a:xfrm>
            <a:off x="11101874" y="3167390"/>
            <a:ext cx="515510" cy="261610"/>
          </a:xfrm>
          <a:prstGeom prst="rect">
            <a:avLst/>
          </a:prstGeom>
          <a:noFill/>
          <a:ln w="19050">
            <a:solidFill>
              <a:schemeClr val="tx1"/>
            </a:solidFill>
            <a:prstDash val="sysDot"/>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1">
                <a:solidFill>
                  <a:srgbClr val="000000"/>
                </a:solidFill>
                <a:latin typeface="Calibri" panose="020F0502020204030204" pitchFamily="34" charset="0"/>
              </a:rPr>
              <a:t>2</a:t>
            </a:r>
            <a:r>
              <a:rPr kumimoji="0" lang="en-US" sz="1100" b="1" i="0" u="none" strike="noStrike" kern="1200" cap="none" spc="0" normalizeH="0" baseline="0" noProof="0">
                <a:ln>
                  <a:noFill/>
                </a:ln>
                <a:solidFill>
                  <a:srgbClr val="000000"/>
                </a:solidFill>
                <a:effectLst/>
                <a:uLnTx/>
                <a:uFillTx/>
                <a:latin typeface="Calibri" panose="020F0502020204030204" pitchFamily="34" charset="0"/>
                <a:ea typeface="+mn-ea"/>
                <a:cs typeface="+mn-cs"/>
              </a:rPr>
              <a:t>4%</a:t>
            </a:r>
            <a:endParaRPr kumimoji="0" lang="en-US" sz="1100" b="1" i="0" u="none" strike="noStrike" kern="1200" cap="none" spc="0" normalizeH="0" baseline="0" noProof="0">
              <a:ln>
                <a:noFill/>
              </a:ln>
              <a:solidFill>
                <a:srgbClr val="000000"/>
              </a:solidFill>
              <a:effectLst/>
              <a:uLnTx/>
              <a:uFillTx/>
              <a:latin typeface="Century Gothic" panose="020B0502020202020204" pitchFamily="34" charset="0"/>
              <a:ea typeface="+mn-ea"/>
              <a:cs typeface="+mn-cs"/>
            </a:endParaRPr>
          </a:p>
        </p:txBody>
      </p:sp>
      <p:sp>
        <p:nvSpPr>
          <p:cNvPr id="15" name="TextBox 14">
            <a:extLst>
              <a:ext uri="{FF2B5EF4-FFF2-40B4-BE49-F238E27FC236}">
                <a16:creationId xmlns:a16="http://schemas.microsoft.com/office/drawing/2014/main" id="{FCC0B5DD-3645-0E63-40B9-D1C6E63EEC00}"/>
              </a:ext>
            </a:extLst>
          </p:cNvPr>
          <p:cNvSpPr txBox="1"/>
          <p:nvPr/>
        </p:nvSpPr>
        <p:spPr>
          <a:xfrm>
            <a:off x="11101874" y="3515541"/>
            <a:ext cx="515510" cy="261610"/>
          </a:xfrm>
          <a:prstGeom prst="rect">
            <a:avLst/>
          </a:prstGeom>
          <a:noFill/>
          <a:ln w="19050">
            <a:solidFill>
              <a:schemeClr val="tx1"/>
            </a:solidFill>
            <a:prstDash val="sysDot"/>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1">
                <a:solidFill>
                  <a:srgbClr val="000000"/>
                </a:solidFill>
                <a:latin typeface="Calibri" panose="020F0502020204030204" pitchFamily="34" charset="0"/>
              </a:rPr>
              <a:t>22</a:t>
            </a:r>
            <a:r>
              <a:rPr kumimoji="0" lang="en-US" sz="1100" b="1" i="0" u="none" strike="noStrike" kern="1200" cap="none" spc="0" normalizeH="0" baseline="0" noProof="0">
                <a:ln>
                  <a:noFill/>
                </a:ln>
                <a:solidFill>
                  <a:srgbClr val="000000"/>
                </a:solidFill>
                <a:effectLst/>
                <a:uLnTx/>
                <a:uFillTx/>
                <a:latin typeface="Calibri" panose="020F0502020204030204" pitchFamily="34" charset="0"/>
                <a:ea typeface="+mn-ea"/>
                <a:cs typeface="+mn-cs"/>
              </a:rPr>
              <a:t>%</a:t>
            </a:r>
            <a:endParaRPr kumimoji="0" lang="en-US" sz="1100" b="1" i="0" u="none" strike="noStrike" kern="1200" cap="none" spc="0" normalizeH="0" baseline="0" noProof="0">
              <a:ln>
                <a:noFill/>
              </a:ln>
              <a:solidFill>
                <a:srgbClr val="000000"/>
              </a:solidFill>
              <a:effectLst/>
              <a:uLnTx/>
              <a:uFillTx/>
              <a:latin typeface="Century Gothic" panose="020B0502020202020204" pitchFamily="34" charset="0"/>
              <a:ea typeface="+mn-ea"/>
              <a:cs typeface="+mn-cs"/>
            </a:endParaRPr>
          </a:p>
        </p:txBody>
      </p:sp>
      <p:sp>
        <p:nvSpPr>
          <p:cNvPr id="16" name="TextBox 15">
            <a:extLst>
              <a:ext uri="{FF2B5EF4-FFF2-40B4-BE49-F238E27FC236}">
                <a16:creationId xmlns:a16="http://schemas.microsoft.com/office/drawing/2014/main" id="{DAC1BC18-2756-BD79-7AB9-FE1A97ECDD9F}"/>
              </a:ext>
            </a:extLst>
          </p:cNvPr>
          <p:cNvSpPr txBox="1"/>
          <p:nvPr/>
        </p:nvSpPr>
        <p:spPr>
          <a:xfrm>
            <a:off x="11101874" y="3863692"/>
            <a:ext cx="515510" cy="261610"/>
          </a:xfrm>
          <a:prstGeom prst="rect">
            <a:avLst/>
          </a:prstGeom>
          <a:noFill/>
          <a:ln w="19050">
            <a:solidFill>
              <a:schemeClr val="tx1"/>
            </a:solidFill>
            <a:prstDash val="sysDot"/>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1">
                <a:solidFill>
                  <a:srgbClr val="000000"/>
                </a:solidFill>
                <a:latin typeface="Calibri" panose="020F0502020204030204" pitchFamily="34" charset="0"/>
              </a:rPr>
              <a:t>22</a:t>
            </a:r>
            <a:r>
              <a:rPr kumimoji="0" lang="en-US" sz="1100" b="1" i="0" u="none" strike="noStrike" kern="1200" cap="none" spc="0" normalizeH="0" baseline="0" noProof="0">
                <a:ln>
                  <a:noFill/>
                </a:ln>
                <a:solidFill>
                  <a:srgbClr val="000000"/>
                </a:solidFill>
                <a:effectLst/>
                <a:uLnTx/>
                <a:uFillTx/>
                <a:latin typeface="Calibri" panose="020F0502020204030204" pitchFamily="34" charset="0"/>
                <a:ea typeface="+mn-ea"/>
                <a:cs typeface="+mn-cs"/>
              </a:rPr>
              <a:t>%</a:t>
            </a:r>
            <a:endParaRPr kumimoji="0" lang="en-US" sz="1100" b="1" i="0" u="none" strike="noStrike" kern="1200" cap="none" spc="0" normalizeH="0" baseline="0" noProof="0">
              <a:ln>
                <a:noFill/>
              </a:ln>
              <a:solidFill>
                <a:srgbClr val="000000"/>
              </a:solidFill>
              <a:effectLst/>
              <a:uLnTx/>
              <a:uFillTx/>
              <a:latin typeface="Century Gothic" panose="020B0502020202020204" pitchFamily="34" charset="0"/>
              <a:ea typeface="+mn-ea"/>
              <a:cs typeface="+mn-cs"/>
            </a:endParaRPr>
          </a:p>
        </p:txBody>
      </p:sp>
      <p:sp>
        <p:nvSpPr>
          <p:cNvPr id="17" name="TextBox 16">
            <a:extLst>
              <a:ext uri="{FF2B5EF4-FFF2-40B4-BE49-F238E27FC236}">
                <a16:creationId xmlns:a16="http://schemas.microsoft.com/office/drawing/2014/main" id="{BC461A75-F0A5-C556-6FE8-EA7B48088357}"/>
              </a:ext>
            </a:extLst>
          </p:cNvPr>
          <p:cNvSpPr txBox="1"/>
          <p:nvPr/>
        </p:nvSpPr>
        <p:spPr>
          <a:xfrm>
            <a:off x="11101874" y="4197835"/>
            <a:ext cx="515510" cy="261610"/>
          </a:xfrm>
          <a:prstGeom prst="rect">
            <a:avLst/>
          </a:prstGeom>
          <a:noFill/>
          <a:ln w="19050">
            <a:solidFill>
              <a:schemeClr val="tx1"/>
            </a:solidFill>
            <a:prstDash val="sysDot"/>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1">
                <a:solidFill>
                  <a:srgbClr val="000000"/>
                </a:solidFill>
                <a:latin typeface="Calibri" panose="020F0502020204030204" pitchFamily="34" charset="0"/>
              </a:rPr>
              <a:t>21</a:t>
            </a:r>
            <a:r>
              <a:rPr kumimoji="0" lang="en-US" sz="1100" b="1" i="0" u="none" strike="noStrike" kern="1200" cap="none" spc="0" normalizeH="0" baseline="0" noProof="0">
                <a:ln>
                  <a:noFill/>
                </a:ln>
                <a:solidFill>
                  <a:srgbClr val="000000"/>
                </a:solidFill>
                <a:effectLst/>
                <a:uLnTx/>
                <a:uFillTx/>
                <a:latin typeface="Calibri" panose="020F0502020204030204" pitchFamily="34" charset="0"/>
                <a:ea typeface="+mn-ea"/>
                <a:cs typeface="+mn-cs"/>
              </a:rPr>
              <a:t>%</a:t>
            </a:r>
            <a:endParaRPr kumimoji="0" lang="en-US" sz="1100" b="1" i="0" u="none" strike="noStrike" kern="1200" cap="none" spc="0" normalizeH="0" baseline="0" noProof="0">
              <a:ln>
                <a:noFill/>
              </a:ln>
              <a:solidFill>
                <a:srgbClr val="000000"/>
              </a:solidFill>
              <a:effectLst/>
              <a:uLnTx/>
              <a:uFillTx/>
              <a:latin typeface="Century Gothic" panose="020B0502020202020204" pitchFamily="34" charset="0"/>
              <a:ea typeface="+mn-ea"/>
              <a:cs typeface="+mn-cs"/>
            </a:endParaRPr>
          </a:p>
        </p:txBody>
      </p:sp>
      <p:sp>
        <p:nvSpPr>
          <p:cNvPr id="18" name="TextBox 17">
            <a:extLst>
              <a:ext uri="{FF2B5EF4-FFF2-40B4-BE49-F238E27FC236}">
                <a16:creationId xmlns:a16="http://schemas.microsoft.com/office/drawing/2014/main" id="{1D35E4C7-D9CC-8C5D-5C67-CB15A42E93FE}"/>
              </a:ext>
            </a:extLst>
          </p:cNvPr>
          <p:cNvSpPr txBox="1"/>
          <p:nvPr/>
        </p:nvSpPr>
        <p:spPr>
          <a:xfrm>
            <a:off x="11101874" y="4534469"/>
            <a:ext cx="515510" cy="261610"/>
          </a:xfrm>
          <a:prstGeom prst="rect">
            <a:avLst/>
          </a:prstGeom>
          <a:noFill/>
          <a:ln w="19050">
            <a:solidFill>
              <a:schemeClr val="tx1"/>
            </a:solidFill>
            <a:prstDash val="sysDot"/>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1">
                <a:solidFill>
                  <a:srgbClr val="000000"/>
                </a:solidFill>
                <a:latin typeface="Calibri" panose="020F0502020204030204" pitchFamily="34" charset="0"/>
              </a:rPr>
              <a:t>17</a:t>
            </a:r>
            <a:r>
              <a:rPr kumimoji="0" lang="en-US" sz="1100" b="1" i="0" u="none" strike="noStrike" kern="1200" cap="none" spc="0" normalizeH="0" baseline="0" noProof="0">
                <a:ln>
                  <a:noFill/>
                </a:ln>
                <a:solidFill>
                  <a:srgbClr val="000000"/>
                </a:solidFill>
                <a:effectLst/>
                <a:uLnTx/>
                <a:uFillTx/>
                <a:latin typeface="Calibri" panose="020F0502020204030204" pitchFamily="34" charset="0"/>
                <a:ea typeface="+mn-ea"/>
                <a:cs typeface="+mn-cs"/>
              </a:rPr>
              <a:t>%</a:t>
            </a:r>
            <a:endParaRPr kumimoji="0" lang="en-US" sz="1100" b="1" i="0" u="none" strike="noStrike" kern="1200" cap="none" spc="0" normalizeH="0" baseline="0" noProof="0">
              <a:ln>
                <a:noFill/>
              </a:ln>
              <a:solidFill>
                <a:srgbClr val="000000"/>
              </a:solidFill>
              <a:effectLst/>
              <a:uLnTx/>
              <a:uFillTx/>
              <a:latin typeface="Century Gothic" panose="020B0502020202020204" pitchFamily="34" charset="0"/>
              <a:ea typeface="+mn-ea"/>
              <a:cs typeface="+mn-cs"/>
            </a:endParaRPr>
          </a:p>
        </p:txBody>
      </p:sp>
      <p:sp>
        <p:nvSpPr>
          <p:cNvPr id="19" name="TextBox 18">
            <a:extLst>
              <a:ext uri="{FF2B5EF4-FFF2-40B4-BE49-F238E27FC236}">
                <a16:creationId xmlns:a16="http://schemas.microsoft.com/office/drawing/2014/main" id="{AB8C64E2-87BE-FC63-F781-1D5DFA4FB5EA}"/>
              </a:ext>
            </a:extLst>
          </p:cNvPr>
          <p:cNvSpPr txBox="1"/>
          <p:nvPr/>
        </p:nvSpPr>
        <p:spPr>
          <a:xfrm>
            <a:off x="11101874" y="4897310"/>
            <a:ext cx="515510" cy="261610"/>
          </a:xfrm>
          <a:prstGeom prst="rect">
            <a:avLst/>
          </a:prstGeom>
          <a:noFill/>
          <a:ln w="19050">
            <a:solidFill>
              <a:schemeClr val="tx1"/>
            </a:solidFill>
            <a:prstDash val="sysDot"/>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1">
                <a:solidFill>
                  <a:srgbClr val="000000"/>
                </a:solidFill>
                <a:latin typeface="Calibri" panose="020F0502020204030204" pitchFamily="34" charset="0"/>
              </a:rPr>
              <a:t>17</a:t>
            </a:r>
            <a:r>
              <a:rPr kumimoji="0" lang="en-US" sz="1100" b="1" i="0" u="none" strike="noStrike" kern="1200" cap="none" spc="0" normalizeH="0" baseline="0" noProof="0">
                <a:ln>
                  <a:noFill/>
                </a:ln>
                <a:solidFill>
                  <a:srgbClr val="000000"/>
                </a:solidFill>
                <a:effectLst/>
                <a:uLnTx/>
                <a:uFillTx/>
                <a:latin typeface="Calibri" panose="020F0502020204030204" pitchFamily="34" charset="0"/>
                <a:ea typeface="+mn-ea"/>
                <a:cs typeface="+mn-cs"/>
              </a:rPr>
              <a:t>%</a:t>
            </a:r>
            <a:endParaRPr kumimoji="0" lang="en-US" sz="1100" b="1" i="0" u="none" strike="noStrike" kern="1200" cap="none" spc="0" normalizeH="0" baseline="0" noProof="0">
              <a:ln>
                <a:noFill/>
              </a:ln>
              <a:solidFill>
                <a:srgbClr val="000000"/>
              </a:solidFill>
              <a:effectLst/>
              <a:uLnTx/>
              <a:uFillTx/>
              <a:latin typeface="Century Gothic" panose="020B0502020202020204" pitchFamily="34" charset="0"/>
              <a:ea typeface="+mn-ea"/>
              <a:cs typeface="+mn-cs"/>
            </a:endParaRPr>
          </a:p>
        </p:txBody>
      </p:sp>
      <p:sp>
        <p:nvSpPr>
          <p:cNvPr id="20" name="TextBox 19">
            <a:extLst>
              <a:ext uri="{FF2B5EF4-FFF2-40B4-BE49-F238E27FC236}">
                <a16:creationId xmlns:a16="http://schemas.microsoft.com/office/drawing/2014/main" id="{0C58230D-EDF7-EFA1-3D76-79C4626FD017}"/>
              </a:ext>
            </a:extLst>
          </p:cNvPr>
          <p:cNvSpPr txBox="1"/>
          <p:nvPr/>
        </p:nvSpPr>
        <p:spPr>
          <a:xfrm>
            <a:off x="11101874" y="5260151"/>
            <a:ext cx="515510" cy="261610"/>
          </a:xfrm>
          <a:prstGeom prst="rect">
            <a:avLst/>
          </a:prstGeom>
          <a:noFill/>
          <a:ln w="19050">
            <a:solidFill>
              <a:schemeClr val="tx1"/>
            </a:solidFill>
            <a:prstDash val="sysDot"/>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1">
                <a:solidFill>
                  <a:srgbClr val="000000"/>
                </a:solidFill>
                <a:latin typeface="Calibri" panose="020F0502020204030204" pitchFamily="34" charset="0"/>
              </a:rPr>
              <a:t>17</a:t>
            </a:r>
            <a:r>
              <a:rPr kumimoji="0" lang="en-US" sz="1100" b="1" i="0" u="none" strike="noStrike" kern="1200" cap="none" spc="0" normalizeH="0" baseline="0" noProof="0">
                <a:ln>
                  <a:noFill/>
                </a:ln>
                <a:solidFill>
                  <a:srgbClr val="000000"/>
                </a:solidFill>
                <a:effectLst/>
                <a:uLnTx/>
                <a:uFillTx/>
                <a:latin typeface="Calibri" panose="020F0502020204030204" pitchFamily="34" charset="0"/>
                <a:ea typeface="+mn-ea"/>
                <a:cs typeface="+mn-cs"/>
              </a:rPr>
              <a:t>%</a:t>
            </a:r>
            <a:endParaRPr kumimoji="0" lang="en-US" sz="1100" b="1" i="0" u="none" strike="noStrike" kern="1200" cap="none" spc="0" normalizeH="0" baseline="0" noProof="0">
              <a:ln>
                <a:noFill/>
              </a:ln>
              <a:solidFill>
                <a:srgbClr val="000000"/>
              </a:solidFill>
              <a:effectLst/>
              <a:uLnTx/>
              <a:uFillTx/>
              <a:latin typeface="Century Gothic" panose="020B0502020202020204" pitchFamily="34" charset="0"/>
              <a:ea typeface="+mn-ea"/>
              <a:cs typeface="+mn-cs"/>
            </a:endParaRPr>
          </a:p>
        </p:txBody>
      </p:sp>
      <p:sp>
        <p:nvSpPr>
          <p:cNvPr id="21" name="TextBox 20">
            <a:extLst>
              <a:ext uri="{FF2B5EF4-FFF2-40B4-BE49-F238E27FC236}">
                <a16:creationId xmlns:a16="http://schemas.microsoft.com/office/drawing/2014/main" id="{74A90D99-9AFC-22D1-7E73-916C846EDE8A}"/>
              </a:ext>
            </a:extLst>
          </p:cNvPr>
          <p:cNvSpPr txBox="1"/>
          <p:nvPr/>
        </p:nvSpPr>
        <p:spPr>
          <a:xfrm>
            <a:off x="11101874" y="5618509"/>
            <a:ext cx="515510" cy="261610"/>
          </a:xfrm>
          <a:prstGeom prst="rect">
            <a:avLst/>
          </a:prstGeom>
          <a:noFill/>
          <a:ln w="19050">
            <a:solidFill>
              <a:schemeClr val="tx1"/>
            </a:solidFill>
            <a:prstDash val="sysDot"/>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1">
                <a:solidFill>
                  <a:srgbClr val="000000"/>
                </a:solidFill>
                <a:latin typeface="Calibri" panose="020F0502020204030204" pitchFamily="34" charset="0"/>
              </a:rPr>
              <a:t>1</a:t>
            </a:r>
            <a:r>
              <a:rPr kumimoji="0" lang="en-US" sz="1100" b="1" i="0" u="none" strike="noStrike" kern="1200" cap="none" spc="0" normalizeH="0" baseline="0" noProof="0">
                <a:ln>
                  <a:noFill/>
                </a:ln>
                <a:solidFill>
                  <a:srgbClr val="000000"/>
                </a:solidFill>
                <a:effectLst/>
                <a:uLnTx/>
                <a:uFillTx/>
                <a:latin typeface="Calibri" panose="020F0502020204030204" pitchFamily="34" charset="0"/>
                <a:ea typeface="+mn-ea"/>
                <a:cs typeface="+mn-cs"/>
              </a:rPr>
              <a:t>4%</a:t>
            </a:r>
            <a:endParaRPr kumimoji="0" lang="en-US" sz="1100" b="1" i="0" u="none" strike="noStrike" kern="1200" cap="none" spc="0" normalizeH="0" baseline="0" noProof="0">
              <a:ln>
                <a:noFill/>
              </a:ln>
              <a:solidFill>
                <a:srgbClr val="000000"/>
              </a:solidFill>
              <a:effectLst/>
              <a:uLnTx/>
              <a:uFillTx/>
              <a:latin typeface="Century Gothic" panose="020B0502020202020204" pitchFamily="34" charset="0"/>
              <a:ea typeface="+mn-ea"/>
              <a:cs typeface="+mn-cs"/>
            </a:endParaRPr>
          </a:p>
        </p:txBody>
      </p:sp>
      <p:sp>
        <p:nvSpPr>
          <p:cNvPr id="22" name="TextBox 21">
            <a:extLst>
              <a:ext uri="{FF2B5EF4-FFF2-40B4-BE49-F238E27FC236}">
                <a16:creationId xmlns:a16="http://schemas.microsoft.com/office/drawing/2014/main" id="{3838A83D-459C-6047-ADF8-5A169449B5DE}"/>
              </a:ext>
            </a:extLst>
          </p:cNvPr>
          <p:cNvSpPr txBox="1"/>
          <p:nvPr/>
        </p:nvSpPr>
        <p:spPr>
          <a:xfrm>
            <a:off x="11101874" y="5966883"/>
            <a:ext cx="515510" cy="261610"/>
          </a:xfrm>
          <a:prstGeom prst="rect">
            <a:avLst/>
          </a:prstGeom>
          <a:noFill/>
          <a:ln w="19050">
            <a:solidFill>
              <a:schemeClr val="tx1"/>
            </a:solidFill>
            <a:prstDash val="sysDot"/>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1">
                <a:solidFill>
                  <a:srgbClr val="000000"/>
                </a:solidFill>
                <a:latin typeface="Calibri" panose="020F0502020204030204" pitchFamily="34" charset="0"/>
              </a:rPr>
              <a:t>1</a:t>
            </a:r>
            <a:r>
              <a:rPr kumimoji="0" lang="en-US" sz="1100" b="1" i="0" u="none" strike="noStrike" kern="1200" cap="none" spc="0" normalizeH="0" baseline="0" noProof="0">
                <a:ln>
                  <a:noFill/>
                </a:ln>
                <a:solidFill>
                  <a:srgbClr val="000000"/>
                </a:solidFill>
                <a:effectLst/>
                <a:uLnTx/>
                <a:uFillTx/>
                <a:latin typeface="Calibri" panose="020F0502020204030204" pitchFamily="34" charset="0"/>
                <a:ea typeface="+mn-ea"/>
                <a:cs typeface="+mn-cs"/>
              </a:rPr>
              <a:t>4%</a:t>
            </a:r>
            <a:endParaRPr kumimoji="0" lang="en-US" sz="1100" b="1" i="0" u="none" strike="noStrike" kern="1200" cap="none" spc="0" normalizeH="0" baseline="0" noProof="0">
              <a:ln>
                <a:noFill/>
              </a:ln>
              <a:solidFill>
                <a:srgbClr val="000000"/>
              </a:solidFill>
              <a:effectLst/>
              <a:uLnTx/>
              <a:uFillTx/>
              <a:latin typeface="Century Gothic" panose="020B0502020202020204" pitchFamily="34" charset="0"/>
              <a:ea typeface="+mn-ea"/>
              <a:cs typeface="+mn-cs"/>
            </a:endParaRPr>
          </a:p>
        </p:txBody>
      </p:sp>
      <p:sp>
        <p:nvSpPr>
          <p:cNvPr id="2" name="TextBox 1">
            <a:extLst>
              <a:ext uri="{FF2B5EF4-FFF2-40B4-BE49-F238E27FC236}">
                <a16:creationId xmlns:a16="http://schemas.microsoft.com/office/drawing/2014/main" id="{C98BBF08-BA9F-1AA4-57AC-B7AB52D9A4F7}"/>
              </a:ext>
            </a:extLst>
          </p:cNvPr>
          <p:cNvSpPr txBox="1"/>
          <p:nvPr/>
        </p:nvSpPr>
        <p:spPr>
          <a:xfrm>
            <a:off x="8677728" y="1077468"/>
            <a:ext cx="1600200" cy="276999"/>
          </a:xfrm>
          <a:prstGeom prst="rect">
            <a:avLst/>
          </a:prstGeom>
          <a:noFill/>
        </p:spPr>
        <p:txBody>
          <a:bodyPr wrap="square" rtlCol="0">
            <a:spAutoFit/>
          </a:bodyPr>
          <a:lstStyle/>
          <a:p>
            <a:r>
              <a:rPr lang="en-US" sz="1200"/>
              <a:t>2022 Results</a:t>
            </a:r>
          </a:p>
        </p:txBody>
      </p:sp>
    </p:spTree>
    <p:extLst>
      <p:ext uri="{BB962C8B-B14F-4D97-AF65-F5344CB8AC3E}">
        <p14:creationId xmlns:p14="http://schemas.microsoft.com/office/powerpoint/2010/main" val="908357023"/>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A885D5A-CA72-904D-A32A-49CE37FE4063}"/>
              </a:ext>
            </a:extLst>
          </p:cNvPr>
          <p:cNvSpPr>
            <a:spLocks noGrp="1"/>
          </p:cNvSpPr>
          <p:nvPr>
            <p:ph type="title"/>
          </p:nvPr>
        </p:nvSpPr>
        <p:spPr>
          <a:xfrm>
            <a:off x="242223" y="1535527"/>
            <a:ext cx="4119952" cy="2390677"/>
          </a:xfrm>
        </p:spPr>
        <p:txBody>
          <a:bodyPr/>
          <a:lstStyle/>
          <a:p>
            <a:r>
              <a:rPr lang="en-US" sz="3600"/>
              <a:t>Challenges with Infusion Pump Integration(s)</a:t>
            </a:r>
          </a:p>
        </p:txBody>
      </p:sp>
      <p:sp>
        <p:nvSpPr>
          <p:cNvPr id="3" name="Slide Number Placeholder 2"/>
          <p:cNvSpPr>
            <a:spLocks noGrp="1"/>
          </p:cNvSpPr>
          <p:nvPr>
            <p:ph type="sldNum" sz="quarter"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D8D877B3-D348-4611-9BDB-C5374591D951}" type="slidenum">
              <a:rPr kumimoji="0" lang="en-US" sz="803" b="0" i="0" u="none" strike="noStrike" kern="1200" cap="none" spc="0" normalizeH="0" baseline="0" noProof="0" smtClean="0">
                <a:ln>
                  <a:noFill/>
                </a:ln>
                <a:solidFill>
                  <a:srgbClr val="FFFFFF"/>
                </a:solidFill>
                <a:effectLst/>
                <a:uLnTx/>
                <a:uFillTx/>
                <a:latin typeface="Century Gothic" panose="020B0502020202020204" pitchFamily="34" charset="0"/>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95</a:t>
            </a:fld>
            <a:endParaRPr kumimoji="0" lang="en-US" sz="803" b="0" i="0" u="none" strike="noStrike" kern="1200" cap="none" spc="0" normalizeH="0" baseline="0" noProof="0">
              <a:ln>
                <a:noFill/>
              </a:ln>
              <a:solidFill>
                <a:srgbClr val="FFFFFF"/>
              </a:solidFill>
              <a:effectLst/>
              <a:uLnTx/>
              <a:uFillTx/>
              <a:latin typeface="Century Gothic" panose="020B0502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D0E680F2-41A1-BB4C-83A7-6C0348CF2227}"/>
              </a:ext>
            </a:extLst>
          </p:cNvPr>
          <p:cNvSpPr txBox="1"/>
          <p:nvPr/>
        </p:nvSpPr>
        <p:spPr>
          <a:xfrm>
            <a:off x="251748" y="3749986"/>
            <a:ext cx="3715972" cy="830997"/>
          </a:xfrm>
          <a:prstGeom prst="rect">
            <a:avLst/>
          </a:prstGeom>
          <a:noFill/>
        </p:spPr>
        <p:txBody>
          <a:bodyPr wrap="square" lIns="0" tIns="45720" rIns="0" bIns="45720" rtlCol="0" anchor="t">
            <a:spAutoFit/>
          </a:bodyPr>
          <a:lstStyle/>
          <a:p>
            <a:pPr>
              <a:defRPr/>
            </a:pPr>
            <a:r>
              <a:rPr kumimoji="0" lang="en-US" sz="1600" b="0" i="0" u="none" strike="noStrike" kern="1200" cap="none" spc="0" normalizeH="0" baseline="0" noProof="0">
                <a:ln>
                  <a:noFill/>
                </a:ln>
                <a:solidFill>
                  <a:srgbClr val="FF5A5A"/>
                </a:solidFill>
                <a:effectLst/>
                <a:uLnTx/>
                <a:uFillTx/>
                <a:latin typeface="Century Gothic"/>
              </a:rPr>
              <a:t>PATIENT SAFETY</a:t>
            </a:r>
            <a:r>
              <a:rPr lang="en-US" sz="1600">
                <a:solidFill>
                  <a:srgbClr val="FF5A5A"/>
                </a:solidFill>
                <a:latin typeface="Century Gothic"/>
              </a:rPr>
              <a:t>&amp; </a:t>
            </a:r>
            <a:r>
              <a:rPr kumimoji="0" lang="en-US" sz="1600" b="0" i="0" u="none" strike="noStrike" kern="1200" cap="none" spc="0" normalizeH="0" baseline="0" noProof="0">
                <a:ln>
                  <a:noFill/>
                </a:ln>
                <a:solidFill>
                  <a:srgbClr val="FF5A5A"/>
                </a:solidFill>
                <a:effectLst/>
                <a:uLnTx/>
                <a:uFillTx/>
                <a:latin typeface="Century Gothic"/>
              </a:rPr>
              <a:t>LACK OF </a:t>
            </a:r>
          </a:p>
          <a:p>
            <a:pPr>
              <a:defRPr/>
            </a:pPr>
            <a:r>
              <a:rPr kumimoji="0" lang="en-US" sz="1600" b="0" i="0" u="none" strike="noStrike" kern="1200" cap="none" spc="0" normalizeH="0" baseline="0" noProof="0">
                <a:ln>
                  <a:noFill/>
                </a:ln>
                <a:solidFill>
                  <a:srgbClr val="FF5A5A"/>
                </a:solidFill>
                <a:effectLst/>
                <a:uLnTx/>
                <a:uFillTx/>
                <a:latin typeface="Century Gothic"/>
              </a:rPr>
              <a:t>INFUSION INTERRUPTION DOCUMENTATION</a:t>
            </a:r>
          </a:p>
        </p:txBody>
      </p:sp>
      <p:sp>
        <p:nvSpPr>
          <p:cNvPr id="9" name="TextBox 8">
            <a:extLst>
              <a:ext uri="{FF2B5EF4-FFF2-40B4-BE49-F238E27FC236}">
                <a16:creationId xmlns:a16="http://schemas.microsoft.com/office/drawing/2014/main" id="{8C234B45-E9FA-7841-AEA7-60E575C648A5}"/>
              </a:ext>
            </a:extLst>
          </p:cNvPr>
          <p:cNvSpPr txBox="1"/>
          <p:nvPr/>
        </p:nvSpPr>
        <p:spPr>
          <a:xfrm>
            <a:off x="251748" y="4647147"/>
            <a:ext cx="3321526" cy="1459438"/>
          </a:xfrm>
          <a:prstGeom prst="rect">
            <a:avLst/>
          </a:prstGeom>
          <a:noFill/>
        </p:spPr>
        <p:txBody>
          <a:bodyPr wrap="square" lIns="0" rIns="0" rtlCol="0">
            <a:spAutoFit/>
          </a:bodyPr>
          <a:lstStyle/>
          <a:p>
            <a:pPr marL="0" marR="0" lvl="0" indent="0" algn="l" defTabSz="914400" rtl="0" eaLnBrk="1" fontAlgn="auto" latinLnBrk="0" hangingPunct="1">
              <a:lnSpc>
                <a:spcPts val="1800"/>
              </a:lnSpc>
              <a:spcBef>
                <a:spcPts val="0"/>
              </a:spcBef>
              <a:spcAft>
                <a:spcPts val="0"/>
              </a:spcAft>
              <a:buClrTx/>
              <a:buSzTx/>
              <a:buFontTx/>
              <a:buNone/>
              <a:tabLst/>
              <a:defRPr/>
            </a:pPr>
            <a:r>
              <a:rPr lang="en-US" sz="1400">
                <a:solidFill>
                  <a:srgbClr val="333333"/>
                </a:solidFill>
                <a:latin typeface="Century Gothic" panose="020B0502020202020204" pitchFamily="34" charset="0"/>
              </a:rPr>
              <a:t>Those that work within ‘another provider’ worksite were significantly more likely to report having challenges with Patient safety concerns (43%) and Lack of infusion interruption documentation (43%). </a:t>
            </a:r>
            <a:endParaRPr kumimoji="0" lang="en-US" sz="1400" b="0" i="0" u="none" strike="noStrike" kern="1200" cap="none" spc="0" normalizeH="0" baseline="0" noProof="0">
              <a:ln>
                <a:noFill/>
              </a:ln>
              <a:solidFill>
                <a:srgbClr val="333333"/>
              </a:solidFill>
              <a:effectLst/>
              <a:uLnTx/>
              <a:uFillTx/>
              <a:latin typeface="Century Gothic" panose="020B0502020202020204" pitchFamily="34" charset="0"/>
              <a:ea typeface="+mn-ea"/>
              <a:cs typeface="+mn-cs"/>
            </a:endParaRPr>
          </a:p>
        </p:txBody>
      </p:sp>
      <p:graphicFrame>
        <p:nvGraphicFramePr>
          <p:cNvPr id="7" name="Chart 6">
            <a:extLst>
              <a:ext uri="{FF2B5EF4-FFF2-40B4-BE49-F238E27FC236}">
                <a16:creationId xmlns:a16="http://schemas.microsoft.com/office/drawing/2014/main" id="{6CD3DED4-7A9E-1CC6-17BF-C38587375E1E}"/>
              </a:ext>
            </a:extLst>
          </p:cNvPr>
          <p:cNvGraphicFramePr/>
          <p:nvPr>
            <p:extLst>
              <p:ext uri="{D42A27DB-BD31-4B8C-83A1-F6EECF244321}">
                <p14:modId xmlns:p14="http://schemas.microsoft.com/office/powerpoint/2010/main" val="1447583169"/>
              </p:ext>
            </p:extLst>
          </p:nvPr>
        </p:nvGraphicFramePr>
        <p:xfrm>
          <a:off x="3502814" y="1217246"/>
          <a:ext cx="8371438" cy="5065479"/>
        </p:xfrm>
        <a:graphic>
          <a:graphicData uri="http://schemas.openxmlformats.org/drawingml/2006/chart">
            <c:chart xmlns:c="http://schemas.openxmlformats.org/drawingml/2006/chart" xmlns:r="http://schemas.openxmlformats.org/officeDocument/2006/relationships" r:id="rId3"/>
          </a:graphicData>
        </a:graphic>
      </p:graphicFrame>
      <p:sp>
        <p:nvSpPr>
          <p:cNvPr id="10" name="TextBox 9">
            <a:extLst>
              <a:ext uri="{FF2B5EF4-FFF2-40B4-BE49-F238E27FC236}">
                <a16:creationId xmlns:a16="http://schemas.microsoft.com/office/drawing/2014/main" id="{593A18BB-58C9-421A-C87D-612216227E45}"/>
              </a:ext>
            </a:extLst>
          </p:cNvPr>
          <p:cNvSpPr txBox="1"/>
          <p:nvPr/>
        </p:nvSpPr>
        <p:spPr>
          <a:xfrm>
            <a:off x="6288921" y="1243269"/>
            <a:ext cx="3833738"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i="0" u="none" strike="noStrike" kern="1200" cap="none" spc="0" normalizeH="0" baseline="0" noProof="0">
                <a:ln>
                  <a:noFill/>
                </a:ln>
                <a:solidFill>
                  <a:srgbClr val="000000"/>
                </a:solidFill>
                <a:effectLst/>
                <a:uLnTx/>
                <a:uFillTx/>
                <a:latin typeface="Century Gothic" panose="020F0302020204030204"/>
                <a:ea typeface="+mn-ea"/>
                <a:cs typeface="+mn-cs"/>
              </a:rPr>
              <a:t>2022 Results - </a:t>
            </a:r>
            <a:r>
              <a:rPr kumimoji="0" lang="en-US" sz="1400" b="1" i="0" u="none" strike="noStrike" kern="1200" cap="none" spc="0" normalizeH="0" baseline="0" noProof="0">
                <a:ln>
                  <a:noFill/>
                </a:ln>
                <a:solidFill>
                  <a:srgbClr val="000000"/>
                </a:solidFill>
                <a:effectLst/>
                <a:uLnTx/>
                <a:uFillTx/>
                <a:latin typeface="Century Gothic" panose="020F0302020204030204"/>
                <a:ea typeface="+mn-ea"/>
                <a:cs typeface="+mn-cs"/>
              </a:rPr>
              <a:t>% Ranked in top 5</a:t>
            </a:r>
          </a:p>
        </p:txBody>
      </p:sp>
      <p:grpSp>
        <p:nvGrpSpPr>
          <p:cNvPr id="11" name="Group 10">
            <a:extLst>
              <a:ext uri="{FF2B5EF4-FFF2-40B4-BE49-F238E27FC236}">
                <a16:creationId xmlns:a16="http://schemas.microsoft.com/office/drawing/2014/main" id="{4DCA0783-5330-1C59-4797-4A76AEB7BDA4}"/>
              </a:ext>
            </a:extLst>
          </p:cNvPr>
          <p:cNvGrpSpPr/>
          <p:nvPr/>
        </p:nvGrpSpPr>
        <p:grpSpPr>
          <a:xfrm>
            <a:off x="9478717" y="2007621"/>
            <a:ext cx="2713283" cy="2030449"/>
            <a:chOff x="8688793" y="4860781"/>
            <a:chExt cx="3095517" cy="2237054"/>
          </a:xfrm>
        </p:grpSpPr>
        <p:sp>
          <p:nvSpPr>
            <p:cNvPr id="12" name="Rounded Rectangle 8">
              <a:extLst>
                <a:ext uri="{FF2B5EF4-FFF2-40B4-BE49-F238E27FC236}">
                  <a16:creationId xmlns:a16="http://schemas.microsoft.com/office/drawing/2014/main" id="{D627E4F6-4A2A-5C68-976E-C65509BFF9B4}"/>
                </a:ext>
              </a:extLst>
            </p:cNvPr>
            <p:cNvSpPr/>
            <p:nvPr/>
          </p:nvSpPr>
          <p:spPr>
            <a:xfrm>
              <a:off x="8688793" y="4860781"/>
              <a:ext cx="3095517" cy="2222488"/>
            </a:xfrm>
            <a:prstGeom prst="roundRect">
              <a:avLst/>
            </a:prstGeom>
            <a:solidFill>
              <a:schemeClr val="accent3">
                <a:lumMod val="20000"/>
                <a:lumOff val="80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entury Gothic" panose="020F0302020204030204"/>
                <a:ea typeface="+mn-ea"/>
                <a:cs typeface="+mn-cs"/>
              </a:endParaRPr>
            </a:p>
          </p:txBody>
        </p:sp>
        <p:sp>
          <p:nvSpPr>
            <p:cNvPr id="13" name="TextBox 12">
              <a:extLst>
                <a:ext uri="{FF2B5EF4-FFF2-40B4-BE49-F238E27FC236}">
                  <a16:creationId xmlns:a16="http://schemas.microsoft.com/office/drawing/2014/main" id="{B9CEE0E3-9F93-29DB-B52F-7E01EB71DE0C}"/>
                </a:ext>
              </a:extLst>
            </p:cNvPr>
            <p:cNvSpPr txBox="1"/>
            <p:nvPr/>
          </p:nvSpPr>
          <p:spPr>
            <a:xfrm>
              <a:off x="8785059" y="4893725"/>
              <a:ext cx="2902987" cy="2204110"/>
            </a:xfrm>
            <a:prstGeom prst="rect">
              <a:avLst/>
            </a:prstGeom>
            <a:noFill/>
            <a:ln>
              <a:noFill/>
              <a:prstDash val="sysDot"/>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a:solidFill>
                    <a:srgbClr val="FF0000"/>
                  </a:solidFill>
                  <a:latin typeface="Century Gothic" panose="020B0502020202020204" pitchFamily="34" charset="0"/>
                </a:rPr>
                <a:t>43</a:t>
              </a:r>
              <a:r>
                <a:rPr kumimoji="0" lang="en-US" sz="1400" b="1" i="0" u="none" strike="noStrike" kern="1200" cap="none" spc="0" normalizeH="0" baseline="0" noProof="0">
                  <a:ln>
                    <a:noFill/>
                  </a:ln>
                  <a:solidFill>
                    <a:srgbClr val="FF0000"/>
                  </a:solidFill>
                  <a:effectLst/>
                  <a:uLnTx/>
                  <a:uFillTx/>
                  <a:latin typeface="Century Gothic" panose="020B0502020202020204" pitchFamily="34" charset="0"/>
                  <a:ea typeface="+mn-ea"/>
                  <a:cs typeface="+mn-cs"/>
                </a:rPr>
                <a:t>% </a:t>
              </a:r>
              <a:r>
                <a:rPr kumimoji="0" lang="en-US" sz="11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amongst those who work within ‘another provider’ worksite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vs. </a:t>
              </a:r>
              <a:r>
                <a:rPr lang="en-US" sz="1100">
                  <a:solidFill>
                    <a:srgbClr val="000000"/>
                  </a:solidFill>
                  <a:latin typeface="Century Gothic" panose="020B0502020202020204" pitchFamily="34" charset="0"/>
                </a:rPr>
                <a:t>30</a:t>
              </a:r>
              <a:r>
                <a:rPr kumimoji="0" lang="en-US" sz="11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 amongst those who work within a Hospital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vs. </a:t>
              </a:r>
              <a:r>
                <a:rPr lang="en-US" sz="1100">
                  <a:solidFill>
                    <a:srgbClr val="000000"/>
                  </a:solidFill>
                  <a:latin typeface="Century Gothic" panose="020B0502020202020204" pitchFamily="34" charset="0"/>
                </a:rPr>
                <a:t>30</a:t>
              </a:r>
              <a:r>
                <a:rPr kumimoji="0" lang="en-US" sz="11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 amongst those who work within a Govt./Non-profit/Academic worksite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vs. </a:t>
              </a:r>
              <a:r>
                <a:rPr lang="en-US" sz="1100">
                  <a:solidFill>
                    <a:srgbClr val="000000"/>
                  </a:solidFill>
                  <a:latin typeface="Century Gothic" panose="020B0502020202020204" pitchFamily="34" charset="0"/>
                </a:rPr>
                <a:t>26</a:t>
              </a:r>
              <a:r>
                <a:rPr kumimoji="0" lang="en-US" sz="11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 amongst those who work at within a Health system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a:solidFill>
                    <a:srgbClr val="000000"/>
                  </a:solidFill>
                  <a:latin typeface="Century Gothic" panose="020B0502020202020204" pitchFamily="34" charset="0"/>
                </a:rPr>
                <a:t>vs. 25</a:t>
              </a:r>
              <a:r>
                <a:rPr kumimoji="0" lang="en-US" sz="11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 amongst those who work within a Payer/Vendor worksite</a:t>
              </a:r>
            </a:p>
          </p:txBody>
        </p:sp>
      </p:grpSp>
      <p:grpSp>
        <p:nvGrpSpPr>
          <p:cNvPr id="4" name="Group 3">
            <a:extLst>
              <a:ext uri="{FF2B5EF4-FFF2-40B4-BE49-F238E27FC236}">
                <a16:creationId xmlns:a16="http://schemas.microsoft.com/office/drawing/2014/main" id="{5C9D1834-5BC3-430A-B6B0-C7D861EB5893}"/>
              </a:ext>
            </a:extLst>
          </p:cNvPr>
          <p:cNvGrpSpPr/>
          <p:nvPr/>
        </p:nvGrpSpPr>
        <p:grpSpPr>
          <a:xfrm>
            <a:off x="9478716" y="4158404"/>
            <a:ext cx="2713283" cy="2004093"/>
            <a:chOff x="8688793" y="4860781"/>
            <a:chExt cx="3095517" cy="2222488"/>
          </a:xfrm>
          <a:solidFill>
            <a:schemeClr val="accent5">
              <a:lumMod val="20000"/>
              <a:lumOff val="80000"/>
            </a:schemeClr>
          </a:solidFill>
        </p:grpSpPr>
        <p:sp>
          <p:nvSpPr>
            <p:cNvPr id="6" name="Rounded Rectangle 8">
              <a:extLst>
                <a:ext uri="{FF2B5EF4-FFF2-40B4-BE49-F238E27FC236}">
                  <a16:creationId xmlns:a16="http://schemas.microsoft.com/office/drawing/2014/main" id="{8B17C4EC-84DB-1AA4-AA20-EAD821A02F72}"/>
                </a:ext>
              </a:extLst>
            </p:cNvPr>
            <p:cNvSpPr/>
            <p:nvPr/>
          </p:nvSpPr>
          <p:spPr>
            <a:xfrm>
              <a:off x="8688793" y="4860781"/>
              <a:ext cx="3095517" cy="2222488"/>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entury Gothic" panose="020F0302020204030204"/>
                <a:ea typeface="+mn-ea"/>
                <a:cs typeface="+mn-cs"/>
              </a:endParaRPr>
            </a:p>
          </p:txBody>
        </p:sp>
        <p:sp>
          <p:nvSpPr>
            <p:cNvPr id="14" name="TextBox 13">
              <a:extLst>
                <a:ext uri="{FF2B5EF4-FFF2-40B4-BE49-F238E27FC236}">
                  <a16:creationId xmlns:a16="http://schemas.microsoft.com/office/drawing/2014/main" id="{A272E0ED-756F-3CA4-41F4-B9E8FBFD520E}"/>
                </a:ext>
              </a:extLst>
            </p:cNvPr>
            <p:cNvSpPr txBox="1"/>
            <p:nvPr/>
          </p:nvSpPr>
          <p:spPr>
            <a:xfrm>
              <a:off x="8797845" y="4911838"/>
              <a:ext cx="2747010" cy="2133228"/>
            </a:xfrm>
            <a:prstGeom prst="rect">
              <a:avLst/>
            </a:prstGeom>
            <a:grpFill/>
            <a:ln>
              <a:noFill/>
              <a:prstDash val="sysDot"/>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a:solidFill>
                    <a:schemeClr val="accent5"/>
                  </a:solidFill>
                  <a:latin typeface="Century Gothic" panose="020B0502020202020204" pitchFamily="34" charset="0"/>
                </a:rPr>
                <a:t>43</a:t>
              </a:r>
              <a:r>
                <a:rPr kumimoji="0" lang="en-US" sz="1400" b="1" i="0" u="none" strike="noStrike" kern="1200" cap="none" spc="0" normalizeH="0" baseline="0" noProof="0">
                  <a:ln>
                    <a:noFill/>
                  </a:ln>
                  <a:solidFill>
                    <a:schemeClr val="accent5"/>
                  </a:solidFill>
                  <a:effectLst/>
                  <a:uLnTx/>
                  <a:uFillTx/>
                  <a:latin typeface="Century Gothic" panose="020B0502020202020204" pitchFamily="34" charset="0"/>
                  <a:ea typeface="+mn-ea"/>
                  <a:cs typeface="+mn-cs"/>
                </a:rPr>
                <a:t>% </a:t>
              </a:r>
              <a:r>
                <a:rPr kumimoji="0" lang="en-US" sz="105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amongst those who work within ‘another provider’ worksite </a:t>
              </a:r>
            </a:p>
            <a:p>
              <a:pPr>
                <a:defRPr/>
              </a:pPr>
              <a:r>
                <a:rPr kumimoji="0" lang="en-US" sz="105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vs. 25% amongst those who work at within a Health system </a:t>
              </a:r>
            </a:p>
            <a:p>
              <a:pPr>
                <a:defRPr/>
              </a:pPr>
              <a:r>
                <a:rPr lang="en-US" sz="1050">
                  <a:solidFill>
                    <a:srgbClr val="000000"/>
                  </a:solidFill>
                  <a:latin typeface="Century Gothic" panose="020B0502020202020204" pitchFamily="34" charset="0"/>
                </a:rPr>
                <a:t>vs. </a:t>
              </a:r>
              <a:r>
                <a:rPr kumimoji="0" lang="en-US" sz="105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25% amongst those who work within a Govt./Non-profit/Academic worksite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050">
                  <a:solidFill>
                    <a:srgbClr val="000000"/>
                  </a:solidFill>
                  <a:latin typeface="Century Gothic" panose="020B0502020202020204" pitchFamily="34" charset="0"/>
                </a:rPr>
                <a:t>v</a:t>
              </a:r>
              <a:r>
                <a:rPr kumimoji="0" lang="en-US" sz="105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s. 24% amongst those who work within a Hospital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050">
                  <a:solidFill>
                    <a:srgbClr val="000000"/>
                  </a:solidFill>
                  <a:latin typeface="Century Gothic" panose="020B0502020202020204" pitchFamily="34" charset="0"/>
                </a:rPr>
                <a:t>vs. 17</a:t>
              </a:r>
              <a:r>
                <a:rPr kumimoji="0" lang="en-US" sz="105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 amongst those who work within a Payer/Vendor worksite</a:t>
              </a:r>
            </a:p>
          </p:txBody>
        </p:sp>
      </p:grpSp>
      <p:sp>
        <p:nvSpPr>
          <p:cNvPr id="15" name="TextBox 14">
            <a:extLst>
              <a:ext uri="{FF2B5EF4-FFF2-40B4-BE49-F238E27FC236}">
                <a16:creationId xmlns:a16="http://schemas.microsoft.com/office/drawing/2014/main" id="{D062CE7A-A82E-EF78-998C-3686160C3F8C}"/>
              </a:ext>
            </a:extLst>
          </p:cNvPr>
          <p:cNvSpPr txBox="1"/>
          <p:nvPr/>
        </p:nvSpPr>
        <p:spPr>
          <a:xfrm>
            <a:off x="5620872" y="6308749"/>
            <a:ext cx="4724399" cy="584775"/>
          </a:xfrm>
          <a:prstGeom prst="rect">
            <a:avLst/>
          </a:prstGeom>
          <a:noFill/>
        </p:spPr>
        <p:txBody>
          <a:bodyPr wrap="square" lIns="0" r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a:solidFill>
                  <a:srgbClr val="333333"/>
                </a:solidFill>
                <a:latin typeface="Century Gothic" panose="020B0502020202020204" pitchFamily="34" charset="0"/>
              </a:rPr>
              <a:t>‘Other provider’ worksite is defined as: </a:t>
            </a:r>
            <a:r>
              <a:rPr lang="en-US" sz="800">
                <a:effectLst/>
                <a:ea typeface="Calibri" panose="020F0502020204030204" pitchFamily="34" charset="0"/>
              </a:rPr>
              <a:t>Ambulatory Healthcare Services/Physician Practice, Ancillary Healthcare Provider (Lab Facility, Imaging Center, Pharmacy, Home Health Care, Hospice), </a:t>
            </a:r>
            <a:r>
              <a:rPr lang="en-US" sz="800">
                <a:solidFill>
                  <a:srgbClr val="000000"/>
                </a:solidFill>
                <a:effectLst/>
                <a:ea typeface="Calibri" panose="020F0502020204030204" pitchFamily="34" charset="0"/>
              </a:rPr>
              <a:t>Long-term Care/Skilled Nursing Facility </a:t>
            </a:r>
            <a:r>
              <a:rPr lang="en-US" sz="800"/>
              <a:t>or </a:t>
            </a:r>
            <a:r>
              <a:rPr lang="en-US" sz="800">
                <a:solidFill>
                  <a:srgbClr val="000000"/>
                </a:solidFill>
                <a:effectLst/>
                <a:ea typeface="Calibri" panose="020F0502020204030204" pitchFamily="34" charset="0"/>
              </a:rPr>
              <a:t>Community/Public Health</a:t>
            </a:r>
            <a:endParaRPr lang="en-US" sz="800">
              <a:solidFill>
                <a:srgbClr val="333333"/>
              </a:solidFill>
            </a:endParaRPr>
          </a:p>
          <a:p>
            <a:pPr marL="0" marR="0" lvl="0" indent="0" algn="l" defTabSz="914400" rtl="0" eaLnBrk="1" fontAlgn="auto" latinLnBrk="0" hangingPunct="1">
              <a:spcBef>
                <a:spcPts val="0"/>
              </a:spcBef>
              <a:spcAft>
                <a:spcPts val="0"/>
              </a:spcAft>
              <a:buClrTx/>
              <a:buSzTx/>
              <a:buFontTx/>
              <a:buNone/>
              <a:tabLst/>
              <a:defRPr/>
            </a:pPr>
            <a:r>
              <a:rPr kumimoji="0" lang="en-US" sz="800" i="0" u="none" strike="noStrike" kern="1200" cap="none" spc="0" normalizeH="0" baseline="0" noProof="0">
                <a:ln>
                  <a:noFill/>
                </a:ln>
                <a:solidFill>
                  <a:srgbClr val="333333"/>
                </a:solidFill>
                <a:effectLst/>
                <a:uLnTx/>
                <a:uFillTx/>
                <a:latin typeface="Century Gothic" panose="020B0502020202020204" pitchFamily="34" charset="0"/>
                <a:ea typeface="+mn-ea"/>
                <a:cs typeface="+mn-cs"/>
              </a:rPr>
              <a:t> Base:  Those aware of a challenge/barrier n=663</a:t>
            </a:r>
          </a:p>
        </p:txBody>
      </p:sp>
    </p:spTree>
    <p:extLst>
      <p:ext uri="{BB962C8B-B14F-4D97-AF65-F5344CB8AC3E}">
        <p14:creationId xmlns:p14="http://schemas.microsoft.com/office/powerpoint/2010/main" val="1083010750"/>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A885D5A-CA72-904D-A32A-49CE37FE4063}"/>
              </a:ext>
            </a:extLst>
          </p:cNvPr>
          <p:cNvSpPr>
            <a:spLocks noGrp="1"/>
          </p:cNvSpPr>
          <p:nvPr>
            <p:ph type="title"/>
          </p:nvPr>
        </p:nvSpPr>
        <p:spPr>
          <a:xfrm>
            <a:off x="756848" y="2026820"/>
            <a:ext cx="4396177" cy="2390677"/>
          </a:xfrm>
        </p:spPr>
        <p:txBody>
          <a:bodyPr/>
          <a:lstStyle/>
          <a:p>
            <a:r>
              <a:rPr lang="en-US"/>
              <a:t>Desired Infusion Pump Reports</a:t>
            </a:r>
          </a:p>
        </p:txBody>
      </p:sp>
      <p:sp>
        <p:nvSpPr>
          <p:cNvPr id="3" name="Slide Number Placeholder 2"/>
          <p:cNvSpPr>
            <a:spLocks noGrp="1"/>
          </p:cNvSpPr>
          <p:nvPr>
            <p:ph type="sldNum" sz="quarter"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D8D877B3-D348-4611-9BDB-C5374591D951}" type="slidenum">
              <a:rPr kumimoji="0" lang="en-US" sz="803" b="0" i="0" u="none" strike="noStrike" kern="1200" cap="none" spc="0" normalizeH="0" baseline="0" noProof="0" smtClean="0">
                <a:ln>
                  <a:noFill/>
                </a:ln>
                <a:solidFill>
                  <a:srgbClr val="FFFFFF"/>
                </a:solidFill>
                <a:effectLst/>
                <a:uLnTx/>
                <a:uFillTx/>
                <a:latin typeface="Century Gothic" panose="020B0502020202020204" pitchFamily="34" charset="0"/>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96</a:t>
            </a:fld>
            <a:endParaRPr kumimoji="0" lang="en-US" sz="803" b="0" i="0" u="none" strike="noStrike" kern="1200" cap="none" spc="0" normalizeH="0" baseline="0" noProof="0">
              <a:ln>
                <a:noFill/>
              </a:ln>
              <a:solidFill>
                <a:srgbClr val="FFFFFF"/>
              </a:solidFill>
              <a:effectLst/>
              <a:uLnTx/>
              <a:uFillTx/>
              <a:latin typeface="Century Gothic" panose="020B0502020202020204" pitchFamily="34" charset="0"/>
              <a:cs typeface="Arial" panose="020B0604020202020204" pitchFamily="34" charset="0"/>
            </a:endParaRPr>
          </a:p>
        </p:txBody>
      </p:sp>
      <p:graphicFrame>
        <p:nvGraphicFramePr>
          <p:cNvPr id="6" name="Chart 5"/>
          <p:cNvGraphicFramePr/>
          <p:nvPr>
            <p:extLst>
              <p:ext uri="{D42A27DB-BD31-4B8C-83A1-F6EECF244321}">
                <p14:modId xmlns:p14="http://schemas.microsoft.com/office/powerpoint/2010/main" val="994789772"/>
              </p:ext>
            </p:extLst>
          </p:nvPr>
        </p:nvGraphicFramePr>
        <p:xfrm>
          <a:off x="5153025" y="1148863"/>
          <a:ext cx="6202237" cy="5565702"/>
        </p:xfrm>
        <a:graphic>
          <a:graphicData uri="http://schemas.openxmlformats.org/drawingml/2006/chart">
            <c:chart xmlns:c="http://schemas.openxmlformats.org/drawingml/2006/chart" xmlns:r="http://schemas.openxmlformats.org/officeDocument/2006/relationships" r:id="rId3"/>
          </a:graphicData>
        </a:graphic>
      </p:graphicFrame>
      <p:sp>
        <p:nvSpPr>
          <p:cNvPr id="8" name="TextBox 7">
            <a:extLst>
              <a:ext uri="{FF2B5EF4-FFF2-40B4-BE49-F238E27FC236}">
                <a16:creationId xmlns:a16="http://schemas.microsoft.com/office/drawing/2014/main" id="{D0E680F2-41A1-BB4C-83A7-6C0348CF2227}"/>
              </a:ext>
            </a:extLst>
          </p:cNvPr>
          <p:cNvSpPr txBox="1"/>
          <p:nvPr/>
        </p:nvSpPr>
        <p:spPr>
          <a:xfrm>
            <a:off x="854699" y="4157052"/>
            <a:ext cx="3387146" cy="584775"/>
          </a:xfrm>
          <a:prstGeom prst="rect">
            <a:avLst/>
          </a:prstGeom>
          <a:noFill/>
        </p:spPr>
        <p:txBody>
          <a:bodyPr wrap="none" lIns="0" r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a:solidFill>
                  <a:srgbClr val="FF5A5A"/>
                </a:solidFill>
                <a:latin typeface="Century Gothic" panose="020B0502020202020204" pitchFamily="34" charset="0"/>
              </a:rPr>
              <a:t>SAFETY EVENTS AND COMPLIANCE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a:solidFill>
                  <a:srgbClr val="FF5A5A"/>
                </a:solidFill>
                <a:latin typeface="Century Gothic" panose="020B0502020202020204" pitchFamily="34" charset="0"/>
              </a:rPr>
              <a:t>REPORTS ARE NEEDED</a:t>
            </a:r>
            <a:endParaRPr kumimoji="0" lang="en-US" sz="1600" b="0" i="0" u="none" strike="noStrike" kern="1200" cap="none" spc="0" normalizeH="0" baseline="0" noProof="0">
              <a:ln>
                <a:noFill/>
              </a:ln>
              <a:solidFill>
                <a:srgbClr val="FF5A5A"/>
              </a:solidFill>
              <a:effectLst/>
              <a:uLnTx/>
              <a:uFillTx/>
              <a:latin typeface="Century Gothic" panose="020B0502020202020204" pitchFamily="34" charset="0"/>
              <a:ea typeface="+mn-ea"/>
              <a:cs typeface="+mn-cs"/>
            </a:endParaRPr>
          </a:p>
        </p:txBody>
      </p:sp>
      <p:sp>
        <p:nvSpPr>
          <p:cNvPr id="9" name="TextBox 8">
            <a:extLst>
              <a:ext uri="{FF2B5EF4-FFF2-40B4-BE49-F238E27FC236}">
                <a16:creationId xmlns:a16="http://schemas.microsoft.com/office/drawing/2014/main" id="{8C234B45-E9FA-7841-AEA7-60E575C648A5}"/>
              </a:ext>
            </a:extLst>
          </p:cNvPr>
          <p:cNvSpPr txBox="1"/>
          <p:nvPr/>
        </p:nvSpPr>
        <p:spPr>
          <a:xfrm>
            <a:off x="854699" y="4831180"/>
            <a:ext cx="3578421" cy="997774"/>
          </a:xfrm>
          <a:prstGeom prst="rect">
            <a:avLst/>
          </a:prstGeom>
          <a:noFill/>
        </p:spPr>
        <p:txBody>
          <a:bodyPr wrap="square" lIns="0" rIns="0" rtlCol="0">
            <a:spAutoFit/>
          </a:bodyPr>
          <a:lstStyle/>
          <a:p>
            <a:pPr marL="0" marR="0" lvl="0" indent="0" algn="l" defTabSz="914400" rtl="0" eaLnBrk="1" fontAlgn="auto" latinLnBrk="0" hangingPunct="1">
              <a:lnSpc>
                <a:spcPts val="1800"/>
              </a:lnSpc>
              <a:spcBef>
                <a:spcPts val="0"/>
              </a:spcBef>
              <a:spcAft>
                <a:spcPts val="0"/>
              </a:spcAft>
              <a:buClrTx/>
              <a:buSzTx/>
              <a:buFontTx/>
              <a:buNone/>
              <a:tabLst/>
              <a:defRPr/>
            </a:pPr>
            <a:r>
              <a:rPr lang="en-US" sz="1400">
                <a:solidFill>
                  <a:srgbClr val="333333"/>
                </a:solidFill>
                <a:latin typeface="Century Gothic" panose="020B0502020202020204" pitchFamily="34" charset="0"/>
              </a:rPr>
              <a:t>Infusion safety events </a:t>
            </a:r>
            <a:r>
              <a:rPr kumimoji="0" lang="en-US" sz="1400" b="0" i="0" u="none" strike="noStrike" kern="1200" cap="none" spc="0" normalizeH="0" baseline="0" noProof="0">
                <a:ln>
                  <a:noFill/>
                </a:ln>
                <a:solidFill>
                  <a:srgbClr val="333333"/>
                </a:solidFill>
                <a:effectLst/>
                <a:uLnTx/>
                <a:uFillTx/>
                <a:latin typeface="Century Gothic" panose="020B0502020202020204" pitchFamily="34" charset="0"/>
                <a:ea typeface="+mn-ea"/>
                <a:cs typeface="+mn-cs"/>
              </a:rPr>
              <a:t>(68%), Interoperability compliance (64%) and drug </a:t>
            </a:r>
            <a:r>
              <a:rPr lang="en-US" sz="1400">
                <a:solidFill>
                  <a:srgbClr val="333333"/>
                </a:solidFill>
                <a:latin typeface="Century Gothic" panose="020B0502020202020204" pitchFamily="34" charset="0"/>
              </a:rPr>
              <a:t>library compliance</a:t>
            </a:r>
            <a:r>
              <a:rPr kumimoji="0" lang="en-US" sz="1400" b="0" i="0" u="none" strike="noStrike" kern="1200" cap="none" spc="0" normalizeH="0" baseline="0" noProof="0">
                <a:ln>
                  <a:noFill/>
                </a:ln>
                <a:solidFill>
                  <a:srgbClr val="333333"/>
                </a:solidFill>
                <a:effectLst/>
                <a:uLnTx/>
                <a:uFillTx/>
                <a:latin typeface="Century Gothic" panose="020B0502020202020204" pitchFamily="34" charset="0"/>
                <a:ea typeface="+mn-ea"/>
                <a:cs typeface="+mn-cs"/>
              </a:rPr>
              <a:t> (55%) are the most desired reports.</a:t>
            </a:r>
          </a:p>
        </p:txBody>
      </p:sp>
      <p:sp>
        <p:nvSpPr>
          <p:cNvPr id="4" name="TextBox 3">
            <a:extLst>
              <a:ext uri="{FF2B5EF4-FFF2-40B4-BE49-F238E27FC236}">
                <a16:creationId xmlns:a16="http://schemas.microsoft.com/office/drawing/2014/main" id="{F10A424F-00E9-87AB-AF14-FEFC1A4D45C1}"/>
              </a:ext>
            </a:extLst>
          </p:cNvPr>
          <p:cNvSpPr txBox="1"/>
          <p:nvPr/>
        </p:nvSpPr>
        <p:spPr>
          <a:xfrm>
            <a:off x="7837376" y="6422987"/>
            <a:ext cx="3935517" cy="215444"/>
          </a:xfrm>
          <a:prstGeom prst="rect">
            <a:avLst/>
          </a:prstGeom>
          <a:noFill/>
        </p:spPr>
        <p:txBody>
          <a:bodyPr wrap="square" lIns="0" r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333333"/>
                </a:solidFill>
                <a:effectLst/>
                <a:uLnTx/>
                <a:uFillTx/>
                <a:latin typeface="Century Gothic" panose="020B0502020202020204" pitchFamily="34" charset="0"/>
                <a:ea typeface="+mn-ea"/>
                <a:cs typeface="+mn-cs"/>
              </a:rPr>
              <a:t> Base:  Those aware of infusion pump reporting needs  n=806</a:t>
            </a:r>
          </a:p>
        </p:txBody>
      </p:sp>
    </p:spTree>
    <p:extLst>
      <p:ext uri="{BB962C8B-B14F-4D97-AF65-F5344CB8AC3E}">
        <p14:creationId xmlns:p14="http://schemas.microsoft.com/office/powerpoint/2010/main" val="1114468387"/>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A885D5A-CA72-904D-A32A-49CE37FE4063}"/>
              </a:ext>
            </a:extLst>
          </p:cNvPr>
          <p:cNvSpPr>
            <a:spLocks noGrp="1"/>
          </p:cNvSpPr>
          <p:nvPr>
            <p:ph type="title"/>
          </p:nvPr>
        </p:nvSpPr>
        <p:spPr>
          <a:xfrm>
            <a:off x="345283" y="2096495"/>
            <a:ext cx="4396177" cy="2390677"/>
          </a:xfrm>
        </p:spPr>
        <p:txBody>
          <a:bodyPr/>
          <a:lstStyle/>
          <a:p>
            <a:r>
              <a:rPr lang="en-US"/>
              <a:t>Desired Infusion Pump Reports</a:t>
            </a:r>
          </a:p>
        </p:txBody>
      </p:sp>
      <p:sp>
        <p:nvSpPr>
          <p:cNvPr id="3" name="Slide Number Placeholder 2"/>
          <p:cNvSpPr>
            <a:spLocks noGrp="1"/>
          </p:cNvSpPr>
          <p:nvPr>
            <p:ph type="sldNum" sz="quarter"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D8D877B3-D348-4611-9BDB-C5374591D951}" type="slidenum">
              <a:rPr kumimoji="0" lang="en-US" sz="803" b="0" i="0" u="none" strike="noStrike" kern="1200" cap="none" spc="0" normalizeH="0" baseline="0" noProof="0" smtClean="0">
                <a:ln>
                  <a:noFill/>
                </a:ln>
                <a:solidFill>
                  <a:srgbClr val="FFFFFF"/>
                </a:solidFill>
                <a:effectLst/>
                <a:uLnTx/>
                <a:uFillTx/>
                <a:latin typeface="Century Gothic" panose="020B0502020202020204" pitchFamily="34" charset="0"/>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97</a:t>
            </a:fld>
            <a:endParaRPr kumimoji="0" lang="en-US" sz="803" b="0" i="0" u="none" strike="noStrike" kern="1200" cap="none" spc="0" normalizeH="0" baseline="0" noProof="0">
              <a:ln>
                <a:noFill/>
              </a:ln>
              <a:solidFill>
                <a:srgbClr val="FFFFFF"/>
              </a:solidFill>
              <a:effectLst/>
              <a:uLnTx/>
              <a:uFillTx/>
              <a:latin typeface="Century Gothic" panose="020B0502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D0E680F2-41A1-BB4C-83A7-6C0348CF2227}"/>
              </a:ext>
            </a:extLst>
          </p:cNvPr>
          <p:cNvSpPr txBox="1"/>
          <p:nvPr/>
        </p:nvSpPr>
        <p:spPr>
          <a:xfrm>
            <a:off x="345283" y="4148618"/>
            <a:ext cx="3106620" cy="338554"/>
          </a:xfrm>
          <a:prstGeom prst="rect">
            <a:avLst/>
          </a:prstGeom>
          <a:noFill/>
        </p:spPr>
        <p:txBody>
          <a:bodyPr wrap="none" lIns="0" r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FF5A5A"/>
                </a:solidFill>
                <a:effectLst/>
                <a:uLnTx/>
                <a:uFillTx/>
                <a:latin typeface="Century Gothic" panose="020B0502020202020204" pitchFamily="34" charset="0"/>
                <a:ea typeface="+mn-ea"/>
                <a:cs typeface="+mn-cs"/>
              </a:rPr>
              <a:t>REPORT NEEDS VARY BY TENURE</a:t>
            </a:r>
          </a:p>
        </p:txBody>
      </p:sp>
      <p:sp>
        <p:nvSpPr>
          <p:cNvPr id="9" name="TextBox 8">
            <a:extLst>
              <a:ext uri="{FF2B5EF4-FFF2-40B4-BE49-F238E27FC236}">
                <a16:creationId xmlns:a16="http://schemas.microsoft.com/office/drawing/2014/main" id="{8C234B45-E9FA-7841-AEA7-60E575C648A5}"/>
              </a:ext>
            </a:extLst>
          </p:cNvPr>
          <p:cNvSpPr txBox="1"/>
          <p:nvPr/>
        </p:nvSpPr>
        <p:spPr>
          <a:xfrm>
            <a:off x="350183" y="4688132"/>
            <a:ext cx="3578421" cy="1459438"/>
          </a:xfrm>
          <a:prstGeom prst="rect">
            <a:avLst/>
          </a:prstGeom>
          <a:noFill/>
        </p:spPr>
        <p:txBody>
          <a:bodyPr wrap="square" lIns="0" rIns="0" rtlCol="0">
            <a:spAutoFit/>
          </a:bodyPr>
          <a:lstStyle/>
          <a:p>
            <a:pPr marL="0" marR="0" lvl="0" indent="0" algn="l" defTabSz="914400" rtl="0" eaLnBrk="1" fontAlgn="auto" latinLnBrk="0" hangingPunct="1">
              <a:lnSpc>
                <a:spcPts val="1800"/>
              </a:lnSpc>
              <a:spcBef>
                <a:spcPts val="0"/>
              </a:spcBef>
              <a:spcAft>
                <a:spcPts val="0"/>
              </a:spcAft>
              <a:buClrTx/>
              <a:buSzTx/>
              <a:buFontTx/>
              <a:buNone/>
              <a:tabLst/>
              <a:defRPr/>
            </a:pPr>
            <a:r>
              <a:rPr lang="en-US" sz="1400">
                <a:solidFill>
                  <a:srgbClr val="333333"/>
                </a:solidFill>
                <a:latin typeface="Century Gothic" panose="020B0502020202020204" pitchFamily="34" charset="0"/>
              </a:rPr>
              <a:t>Those with less tenure are more likely to state that Infusion safety events should be included in reports, while those with more tenure are significantly more likely to want Recording information to enhance drug library settings</a:t>
            </a:r>
            <a:r>
              <a:rPr kumimoji="0" lang="en-US" sz="1400" b="0" i="0" u="none" strike="noStrike" kern="1200" cap="none" spc="0" normalizeH="0" baseline="0" noProof="0">
                <a:ln>
                  <a:noFill/>
                </a:ln>
                <a:solidFill>
                  <a:srgbClr val="333333"/>
                </a:solidFill>
                <a:effectLst/>
                <a:uLnTx/>
                <a:uFillTx/>
                <a:latin typeface="Century Gothic" panose="020B0502020202020204" pitchFamily="34" charset="0"/>
                <a:ea typeface="+mn-ea"/>
                <a:cs typeface="+mn-cs"/>
              </a:rPr>
              <a:t>.</a:t>
            </a:r>
          </a:p>
        </p:txBody>
      </p:sp>
      <p:sp>
        <p:nvSpPr>
          <p:cNvPr id="4" name="TextBox 3">
            <a:extLst>
              <a:ext uri="{FF2B5EF4-FFF2-40B4-BE49-F238E27FC236}">
                <a16:creationId xmlns:a16="http://schemas.microsoft.com/office/drawing/2014/main" id="{F10A424F-00E9-87AB-AF14-FEFC1A4D45C1}"/>
              </a:ext>
            </a:extLst>
          </p:cNvPr>
          <p:cNvSpPr txBox="1"/>
          <p:nvPr/>
        </p:nvSpPr>
        <p:spPr>
          <a:xfrm>
            <a:off x="7425000" y="6427996"/>
            <a:ext cx="3935517" cy="215444"/>
          </a:xfrm>
          <a:prstGeom prst="rect">
            <a:avLst/>
          </a:prstGeom>
          <a:noFill/>
        </p:spPr>
        <p:txBody>
          <a:bodyPr wrap="square" lIns="0" r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333333"/>
                </a:solidFill>
                <a:effectLst/>
                <a:uLnTx/>
                <a:uFillTx/>
                <a:latin typeface="Century Gothic" panose="020B0502020202020204" pitchFamily="34" charset="0"/>
                <a:ea typeface="+mn-ea"/>
                <a:cs typeface="+mn-cs"/>
              </a:rPr>
              <a:t> Base:  Those aware of infusion pump reporting needs  n=806</a:t>
            </a:r>
          </a:p>
        </p:txBody>
      </p:sp>
      <p:graphicFrame>
        <p:nvGraphicFramePr>
          <p:cNvPr id="7" name="Chart 6">
            <a:extLst>
              <a:ext uri="{FF2B5EF4-FFF2-40B4-BE49-F238E27FC236}">
                <a16:creationId xmlns:a16="http://schemas.microsoft.com/office/drawing/2014/main" id="{6A443564-FCEA-D60A-4A91-7F211B5E4A26}"/>
              </a:ext>
            </a:extLst>
          </p:cNvPr>
          <p:cNvGraphicFramePr/>
          <p:nvPr>
            <p:extLst>
              <p:ext uri="{D42A27DB-BD31-4B8C-83A1-F6EECF244321}">
                <p14:modId xmlns:p14="http://schemas.microsoft.com/office/powerpoint/2010/main" val="3342480629"/>
              </p:ext>
            </p:extLst>
          </p:nvPr>
        </p:nvGraphicFramePr>
        <p:xfrm>
          <a:off x="4152599" y="1515035"/>
          <a:ext cx="5674659" cy="4770355"/>
        </p:xfrm>
        <a:graphic>
          <a:graphicData uri="http://schemas.openxmlformats.org/drawingml/2006/chart">
            <c:chart xmlns:c="http://schemas.openxmlformats.org/drawingml/2006/chart" xmlns:r="http://schemas.openxmlformats.org/officeDocument/2006/relationships" r:id="rId3"/>
          </a:graphicData>
        </a:graphic>
      </p:graphicFrame>
      <p:grpSp>
        <p:nvGrpSpPr>
          <p:cNvPr id="13" name="Group 12">
            <a:extLst>
              <a:ext uri="{FF2B5EF4-FFF2-40B4-BE49-F238E27FC236}">
                <a16:creationId xmlns:a16="http://schemas.microsoft.com/office/drawing/2014/main" id="{D4D45F73-D27D-3E38-CDBA-BFBE5E7CD2E3}"/>
              </a:ext>
            </a:extLst>
          </p:cNvPr>
          <p:cNvGrpSpPr/>
          <p:nvPr/>
        </p:nvGrpSpPr>
        <p:grpSpPr>
          <a:xfrm>
            <a:off x="9343659" y="1819896"/>
            <a:ext cx="2713283" cy="2390676"/>
            <a:chOff x="8688793" y="4860781"/>
            <a:chExt cx="3095517" cy="2255432"/>
          </a:xfrm>
        </p:grpSpPr>
        <p:sp>
          <p:nvSpPr>
            <p:cNvPr id="14" name="Rounded Rectangle 8">
              <a:extLst>
                <a:ext uri="{FF2B5EF4-FFF2-40B4-BE49-F238E27FC236}">
                  <a16:creationId xmlns:a16="http://schemas.microsoft.com/office/drawing/2014/main" id="{F9F96A07-25B0-EBF3-D8D4-449F5B18983B}"/>
                </a:ext>
              </a:extLst>
            </p:cNvPr>
            <p:cNvSpPr/>
            <p:nvPr/>
          </p:nvSpPr>
          <p:spPr>
            <a:xfrm>
              <a:off x="8688793" y="4860781"/>
              <a:ext cx="3095517" cy="1637911"/>
            </a:xfrm>
            <a:prstGeom prst="roundRect">
              <a:avLst/>
            </a:prstGeom>
            <a:solidFill>
              <a:schemeClr val="accent1">
                <a:lumMod val="20000"/>
                <a:lumOff val="80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entury Gothic" panose="020F0302020204030204"/>
                <a:ea typeface="+mn-ea"/>
                <a:cs typeface="+mn-cs"/>
              </a:endParaRPr>
            </a:p>
          </p:txBody>
        </p:sp>
        <p:sp>
          <p:nvSpPr>
            <p:cNvPr id="15" name="TextBox 14">
              <a:extLst>
                <a:ext uri="{FF2B5EF4-FFF2-40B4-BE49-F238E27FC236}">
                  <a16:creationId xmlns:a16="http://schemas.microsoft.com/office/drawing/2014/main" id="{685E05D3-9072-099D-5C6D-5EED517AE88F}"/>
                </a:ext>
              </a:extLst>
            </p:cNvPr>
            <p:cNvSpPr txBox="1"/>
            <p:nvPr/>
          </p:nvSpPr>
          <p:spPr>
            <a:xfrm>
              <a:off x="8785059" y="4893725"/>
              <a:ext cx="2902987" cy="2222488"/>
            </a:xfrm>
            <a:prstGeom prst="rect">
              <a:avLst/>
            </a:prstGeom>
            <a:noFill/>
            <a:ln>
              <a:noFill/>
              <a:prstDash val="sysDot"/>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a:solidFill>
                    <a:srgbClr val="7030A0"/>
                  </a:solidFill>
                  <a:latin typeface="Century Gothic" panose="020B0502020202020204" pitchFamily="34" charset="0"/>
                </a:rPr>
                <a:t>76</a:t>
              </a:r>
              <a:r>
                <a:rPr kumimoji="0" lang="en-US" sz="1400" b="1" i="0" u="none" strike="noStrike" kern="1200" cap="none" spc="0" normalizeH="0" baseline="0" noProof="0">
                  <a:ln>
                    <a:noFill/>
                  </a:ln>
                  <a:solidFill>
                    <a:srgbClr val="7030A0"/>
                  </a:solidFill>
                  <a:effectLst/>
                  <a:uLnTx/>
                  <a:uFillTx/>
                  <a:latin typeface="Century Gothic" panose="020B0502020202020204" pitchFamily="34" charset="0"/>
                  <a:ea typeface="+mn-ea"/>
                  <a:cs typeface="+mn-cs"/>
                </a:rPr>
                <a:t>% </a:t>
              </a:r>
              <a:r>
                <a:rPr kumimoji="0" lang="en-US" sz="11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amongst those who have been in their current position for less than a year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vs. </a:t>
              </a:r>
              <a:r>
                <a:rPr lang="en-US" sz="1100">
                  <a:solidFill>
                    <a:srgbClr val="000000"/>
                  </a:solidFill>
                  <a:latin typeface="Century Gothic" panose="020B0502020202020204" pitchFamily="34" charset="0"/>
                </a:rPr>
                <a:t>71</a:t>
              </a:r>
              <a:r>
                <a:rPr kumimoji="0" lang="en-US" sz="11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 amongst those who have been in their position for 1-5 years vs. </a:t>
              </a:r>
              <a:r>
                <a:rPr lang="en-US" sz="1100">
                  <a:solidFill>
                    <a:srgbClr val="000000"/>
                  </a:solidFill>
                  <a:latin typeface="Century Gothic" panose="020B0502020202020204" pitchFamily="34" charset="0"/>
                </a:rPr>
                <a:t>65</a:t>
              </a:r>
              <a:r>
                <a:rPr kumimoji="0" lang="en-US" sz="11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 amongst those who have been in their position for 6-10 years vs. 62% amongst those who have been in their position for 11+  years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endParaRPr>
            </a:p>
          </p:txBody>
        </p:sp>
      </p:grpSp>
      <p:grpSp>
        <p:nvGrpSpPr>
          <p:cNvPr id="16" name="Group 15">
            <a:extLst>
              <a:ext uri="{FF2B5EF4-FFF2-40B4-BE49-F238E27FC236}">
                <a16:creationId xmlns:a16="http://schemas.microsoft.com/office/drawing/2014/main" id="{DA828DED-F838-3B85-B566-10EC67E203DE}"/>
              </a:ext>
            </a:extLst>
          </p:cNvPr>
          <p:cNvGrpSpPr/>
          <p:nvPr/>
        </p:nvGrpSpPr>
        <p:grpSpPr>
          <a:xfrm>
            <a:off x="9338761" y="3867934"/>
            <a:ext cx="2713283" cy="2008092"/>
            <a:chOff x="8688793" y="4860781"/>
            <a:chExt cx="3095517" cy="2698201"/>
          </a:xfrm>
        </p:grpSpPr>
        <p:sp>
          <p:nvSpPr>
            <p:cNvPr id="17" name="Rounded Rectangle 8">
              <a:extLst>
                <a:ext uri="{FF2B5EF4-FFF2-40B4-BE49-F238E27FC236}">
                  <a16:creationId xmlns:a16="http://schemas.microsoft.com/office/drawing/2014/main" id="{2D720747-0351-80FB-A072-38F12BFF31D8}"/>
                </a:ext>
              </a:extLst>
            </p:cNvPr>
            <p:cNvSpPr/>
            <p:nvPr/>
          </p:nvSpPr>
          <p:spPr>
            <a:xfrm>
              <a:off x="8688793" y="4860781"/>
              <a:ext cx="3095517" cy="2698201"/>
            </a:xfrm>
            <a:prstGeom prst="roundRect">
              <a:avLst/>
            </a:prstGeom>
            <a:solidFill>
              <a:schemeClr val="accent2">
                <a:lumMod val="40000"/>
                <a:lumOff val="60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entury Gothic" panose="020F0302020204030204"/>
                <a:ea typeface="+mn-ea"/>
                <a:cs typeface="+mn-cs"/>
              </a:endParaRPr>
            </a:p>
          </p:txBody>
        </p:sp>
        <p:sp>
          <p:nvSpPr>
            <p:cNvPr id="18" name="TextBox 17">
              <a:extLst>
                <a:ext uri="{FF2B5EF4-FFF2-40B4-BE49-F238E27FC236}">
                  <a16:creationId xmlns:a16="http://schemas.microsoft.com/office/drawing/2014/main" id="{AC0C34EF-06A4-4022-F0D4-7D55E9B2DF73}"/>
                </a:ext>
              </a:extLst>
            </p:cNvPr>
            <p:cNvSpPr txBox="1"/>
            <p:nvPr/>
          </p:nvSpPr>
          <p:spPr>
            <a:xfrm>
              <a:off x="8785057" y="4995919"/>
              <a:ext cx="2902987" cy="2460613"/>
            </a:xfrm>
            <a:prstGeom prst="rect">
              <a:avLst/>
            </a:prstGeom>
            <a:solidFill>
              <a:schemeClr val="accent2">
                <a:lumMod val="20000"/>
                <a:lumOff val="80000"/>
              </a:schemeClr>
            </a:solidFill>
            <a:ln>
              <a:noFill/>
              <a:prstDash val="sysDot"/>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a:solidFill>
                    <a:srgbClr val="0070C0"/>
                  </a:solidFill>
                  <a:latin typeface="Century Gothic" panose="020B0502020202020204" pitchFamily="34" charset="0"/>
                </a:rPr>
                <a:t>46</a:t>
              </a:r>
              <a:r>
                <a:rPr kumimoji="0" lang="en-US" sz="1400" b="1" i="0" u="none" strike="noStrike" kern="1200" cap="none" spc="0" normalizeH="0" baseline="0" noProof="0">
                  <a:ln>
                    <a:noFill/>
                  </a:ln>
                  <a:solidFill>
                    <a:srgbClr val="0070C0"/>
                  </a:solidFill>
                  <a:effectLst/>
                  <a:uLnTx/>
                  <a:uFillTx/>
                  <a:latin typeface="Century Gothic" panose="020B0502020202020204" pitchFamily="34" charset="0"/>
                  <a:ea typeface="+mn-ea"/>
                  <a:cs typeface="+mn-cs"/>
                </a:rPr>
                <a:t>% </a:t>
              </a:r>
              <a:r>
                <a:rPr kumimoji="0" lang="en-US" sz="11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amongst those who have been in their current position for 11+ years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vs. 41% amongst those who have been in their position for 6-10 years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vs. 33% amongst those who have been in their position for 1-5 years vs. 32% amongst those who have been in their position for less than a year</a:t>
              </a:r>
            </a:p>
          </p:txBody>
        </p:sp>
      </p:grpSp>
      <p:sp>
        <p:nvSpPr>
          <p:cNvPr id="2" name="TextBox 1">
            <a:extLst>
              <a:ext uri="{FF2B5EF4-FFF2-40B4-BE49-F238E27FC236}">
                <a16:creationId xmlns:a16="http://schemas.microsoft.com/office/drawing/2014/main" id="{C5B9FEEE-520E-D04C-1520-BDA9D23F7C52}"/>
              </a:ext>
            </a:extLst>
          </p:cNvPr>
          <p:cNvSpPr txBox="1"/>
          <p:nvPr/>
        </p:nvSpPr>
        <p:spPr>
          <a:xfrm>
            <a:off x="6726730" y="1577816"/>
            <a:ext cx="1600200" cy="276999"/>
          </a:xfrm>
          <a:prstGeom prst="rect">
            <a:avLst/>
          </a:prstGeom>
          <a:noFill/>
        </p:spPr>
        <p:txBody>
          <a:bodyPr wrap="square" rtlCol="0">
            <a:spAutoFit/>
          </a:bodyPr>
          <a:lstStyle/>
          <a:p>
            <a:r>
              <a:rPr lang="en-US" sz="1200"/>
              <a:t>2022 Results</a:t>
            </a:r>
          </a:p>
        </p:txBody>
      </p:sp>
    </p:spTree>
    <p:extLst>
      <p:ext uri="{BB962C8B-B14F-4D97-AF65-F5344CB8AC3E}">
        <p14:creationId xmlns:p14="http://schemas.microsoft.com/office/powerpoint/2010/main" val="567090412"/>
      </p:ext>
    </p:extLst>
  </p:cSld>
  <p:clrMapOvr>
    <a:masterClrMapping/>
  </p:clrMapOvr>
</p:sld>
</file>

<file path=ppt/theme/theme1.xml><?xml version="1.0" encoding="utf-8"?>
<a:theme xmlns:a="http://schemas.openxmlformats.org/drawingml/2006/main" name="Ravi Powerpoint Template">
  <a:themeElements>
    <a:clrScheme name="Body Copy">
      <a:dk1>
        <a:srgbClr val="000000"/>
      </a:dk1>
      <a:lt1>
        <a:srgbClr val="FFFFFF"/>
      </a:lt1>
      <a:dk2>
        <a:srgbClr val="777777"/>
      </a:dk2>
      <a:lt2>
        <a:srgbClr val="333333"/>
      </a:lt2>
      <a:accent1>
        <a:srgbClr val="1E22AA"/>
      </a:accent1>
      <a:accent2>
        <a:srgbClr val="55C1E9"/>
      </a:accent2>
      <a:accent3>
        <a:srgbClr val="FF5959"/>
      </a:accent3>
      <a:accent4>
        <a:srgbClr val="3CD5AF"/>
      </a:accent4>
      <a:accent5>
        <a:srgbClr val="FFC72C"/>
      </a:accent5>
      <a:accent6>
        <a:srgbClr val="D064CE"/>
      </a:accent6>
      <a:hlink>
        <a:srgbClr val="5352F5"/>
      </a:hlink>
      <a:folHlink>
        <a:srgbClr val="BFBFBF"/>
      </a:folHlink>
    </a:clrScheme>
    <a:fontScheme name="Century Gothic">
      <a:majorFont>
        <a:latin typeface="Century Gothic"/>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1"/>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HIMSS_Powerpoint" id="{02F49452-A24F-E947-B927-5A8A0C6DACE2}" vid="{22F9A577-ABF8-6944-901B-C9DA339A83D1}"/>
    </a:ext>
  </a:extLst>
</a:theme>
</file>

<file path=ppt/theme/theme2.xml><?xml version="1.0" encoding="utf-8"?>
<a:theme xmlns:a="http://schemas.openxmlformats.org/drawingml/2006/main" name="1_Ravi Powerpoint Template">
  <a:themeElements>
    <a:clrScheme name="Body Copy">
      <a:dk1>
        <a:srgbClr val="000000"/>
      </a:dk1>
      <a:lt1>
        <a:srgbClr val="FFFFFF"/>
      </a:lt1>
      <a:dk2>
        <a:srgbClr val="777777"/>
      </a:dk2>
      <a:lt2>
        <a:srgbClr val="333333"/>
      </a:lt2>
      <a:accent1>
        <a:srgbClr val="1E22AA"/>
      </a:accent1>
      <a:accent2>
        <a:srgbClr val="55C1E9"/>
      </a:accent2>
      <a:accent3>
        <a:srgbClr val="FF5959"/>
      </a:accent3>
      <a:accent4>
        <a:srgbClr val="3CD5AF"/>
      </a:accent4>
      <a:accent5>
        <a:srgbClr val="FFC72C"/>
      </a:accent5>
      <a:accent6>
        <a:srgbClr val="D064CE"/>
      </a:accent6>
      <a:hlink>
        <a:srgbClr val="5352F5"/>
      </a:hlink>
      <a:folHlink>
        <a:srgbClr val="BFBFBF"/>
      </a:folHlink>
    </a:clrScheme>
    <a:fontScheme name="Century Gothic">
      <a:majorFont>
        <a:latin typeface="Century Gothic"/>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1"/>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HIMSS_Powerpoint" id="{02F49452-A24F-E947-B927-5A8A0C6DACE2}" vid="{22F9A577-ABF8-6944-901B-C9DA339A83D1}"/>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Body Copy">
    <a:dk1>
      <a:srgbClr val="000000"/>
    </a:dk1>
    <a:lt1>
      <a:srgbClr val="FFFFFF"/>
    </a:lt1>
    <a:dk2>
      <a:srgbClr val="777777"/>
    </a:dk2>
    <a:lt2>
      <a:srgbClr val="333333"/>
    </a:lt2>
    <a:accent1>
      <a:srgbClr val="1E22AA"/>
    </a:accent1>
    <a:accent2>
      <a:srgbClr val="55C1E9"/>
    </a:accent2>
    <a:accent3>
      <a:srgbClr val="FF5959"/>
    </a:accent3>
    <a:accent4>
      <a:srgbClr val="3CD5AF"/>
    </a:accent4>
    <a:accent5>
      <a:srgbClr val="FFC72C"/>
    </a:accent5>
    <a:accent6>
      <a:srgbClr val="D064CE"/>
    </a:accent6>
    <a:hlink>
      <a:srgbClr val="5352F5"/>
    </a:hlink>
    <a:folHlink>
      <a:srgbClr val="BFBFBF"/>
    </a:folHlink>
  </a:clrScheme>
  <a:fontScheme name="Century Gothic">
    <a:majorFont>
      <a:latin typeface="Century Gothic"/>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0.xml><?xml version="1.0" encoding="utf-8"?>
<a:themeOverride xmlns:a="http://schemas.openxmlformats.org/drawingml/2006/main">
  <a:clrScheme name="Body Copy">
    <a:dk1>
      <a:srgbClr val="000000"/>
    </a:dk1>
    <a:lt1>
      <a:srgbClr val="FFFFFF"/>
    </a:lt1>
    <a:dk2>
      <a:srgbClr val="777777"/>
    </a:dk2>
    <a:lt2>
      <a:srgbClr val="333333"/>
    </a:lt2>
    <a:accent1>
      <a:srgbClr val="1E22AA"/>
    </a:accent1>
    <a:accent2>
      <a:srgbClr val="55C1E9"/>
    </a:accent2>
    <a:accent3>
      <a:srgbClr val="FF5959"/>
    </a:accent3>
    <a:accent4>
      <a:srgbClr val="3CD5AF"/>
    </a:accent4>
    <a:accent5>
      <a:srgbClr val="FFC72C"/>
    </a:accent5>
    <a:accent6>
      <a:srgbClr val="D064CE"/>
    </a:accent6>
    <a:hlink>
      <a:srgbClr val="5352F5"/>
    </a:hlink>
    <a:folHlink>
      <a:srgbClr val="BFBFBF"/>
    </a:folHlink>
  </a:clrScheme>
  <a:fontScheme name="Century Gothic">
    <a:majorFont>
      <a:latin typeface="Century Gothic"/>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1.xml><?xml version="1.0" encoding="utf-8"?>
<a:themeOverride xmlns:a="http://schemas.openxmlformats.org/drawingml/2006/main">
  <a:clrScheme name="Body Copy">
    <a:dk1>
      <a:srgbClr val="000000"/>
    </a:dk1>
    <a:lt1>
      <a:srgbClr val="FFFFFF"/>
    </a:lt1>
    <a:dk2>
      <a:srgbClr val="777777"/>
    </a:dk2>
    <a:lt2>
      <a:srgbClr val="333333"/>
    </a:lt2>
    <a:accent1>
      <a:srgbClr val="1E22AA"/>
    </a:accent1>
    <a:accent2>
      <a:srgbClr val="55C1E9"/>
    </a:accent2>
    <a:accent3>
      <a:srgbClr val="FF5959"/>
    </a:accent3>
    <a:accent4>
      <a:srgbClr val="3CD5AF"/>
    </a:accent4>
    <a:accent5>
      <a:srgbClr val="FFC72C"/>
    </a:accent5>
    <a:accent6>
      <a:srgbClr val="D064CE"/>
    </a:accent6>
    <a:hlink>
      <a:srgbClr val="5352F5"/>
    </a:hlink>
    <a:folHlink>
      <a:srgbClr val="BFBFBF"/>
    </a:folHlink>
  </a:clrScheme>
  <a:fontScheme name="Century Gothic">
    <a:majorFont>
      <a:latin typeface="Century Gothic"/>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2.xml><?xml version="1.0" encoding="utf-8"?>
<a:themeOverride xmlns:a="http://schemas.openxmlformats.org/drawingml/2006/main">
  <a:clrScheme name="Body Copy">
    <a:dk1>
      <a:srgbClr val="000000"/>
    </a:dk1>
    <a:lt1>
      <a:srgbClr val="FFFFFF"/>
    </a:lt1>
    <a:dk2>
      <a:srgbClr val="777777"/>
    </a:dk2>
    <a:lt2>
      <a:srgbClr val="333333"/>
    </a:lt2>
    <a:accent1>
      <a:srgbClr val="1E22AA"/>
    </a:accent1>
    <a:accent2>
      <a:srgbClr val="55C1E9"/>
    </a:accent2>
    <a:accent3>
      <a:srgbClr val="FF5959"/>
    </a:accent3>
    <a:accent4>
      <a:srgbClr val="3CD5AF"/>
    </a:accent4>
    <a:accent5>
      <a:srgbClr val="FFC72C"/>
    </a:accent5>
    <a:accent6>
      <a:srgbClr val="D064CE"/>
    </a:accent6>
    <a:hlink>
      <a:srgbClr val="5352F5"/>
    </a:hlink>
    <a:folHlink>
      <a:srgbClr val="BFBFBF"/>
    </a:folHlink>
  </a:clrScheme>
  <a:fontScheme name="Century Gothic">
    <a:majorFont>
      <a:latin typeface="Century Gothic"/>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3.xml><?xml version="1.0" encoding="utf-8"?>
<a:themeOverride xmlns:a="http://schemas.openxmlformats.org/drawingml/2006/main">
  <a:clrScheme name="Body Copy">
    <a:dk1>
      <a:srgbClr val="000000"/>
    </a:dk1>
    <a:lt1>
      <a:srgbClr val="FFFFFF"/>
    </a:lt1>
    <a:dk2>
      <a:srgbClr val="777777"/>
    </a:dk2>
    <a:lt2>
      <a:srgbClr val="333333"/>
    </a:lt2>
    <a:accent1>
      <a:srgbClr val="1E22AA"/>
    </a:accent1>
    <a:accent2>
      <a:srgbClr val="55C1E9"/>
    </a:accent2>
    <a:accent3>
      <a:srgbClr val="FF5959"/>
    </a:accent3>
    <a:accent4>
      <a:srgbClr val="3CD5AF"/>
    </a:accent4>
    <a:accent5>
      <a:srgbClr val="FFC72C"/>
    </a:accent5>
    <a:accent6>
      <a:srgbClr val="D064CE"/>
    </a:accent6>
    <a:hlink>
      <a:srgbClr val="5352F5"/>
    </a:hlink>
    <a:folHlink>
      <a:srgbClr val="BFBFBF"/>
    </a:folHlink>
  </a:clrScheme>
  <a:fontScheme name="Century Gothic">
    <a:majorFont>
      <a:latin typeface="Century Gothic"/>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4.xml><?xml version="1.0" encoding="utf-8"?>
<a:themeOverride xmlns:a="http://schemas.openxmlformats.org/drawingml/2006/main">
  <a:clrScheme name="Body Copy">
    <a:dk1>
      <a:srgbClr val="000000"/>
    </a:dk1>
    <a:lt1>
      <a:srgbClr val="FFFFFF"/>
    </a:lt1>
    <a:dk2>
      <a:srgbClr val="777777"/>
    </a:dk2>
    <a:lt2>
      <a:srgbClr val="333333"/>
    </a:lt2>
    <a:accent1>
      <a:srgbClr val="1E22AA"/>
    </a:accent1>
    <a:accent2>
      <a:srgbClr val="55C1E9"/>
    </a:accent2>
    <a:accent3>
      <a:srgbClr val="FF5959"/>
    </a:accent3>
    <a:accent4>
      <a:srgbClr val="3CD5AF"/>
    </a:accent4>
    <a:accent5>
      <a:srgbClr val="FFC72C"/>
    </a:accent5>
    <a:accent6>
      <a:srgbClr val="D064CE"/>
    </a:accent6>
    <a:hlink>
      <a:srgbClr val="5352F5"/>
    </a:hlink>
    <a:folHlink>
      <a:srgbClr val="BFBFBF"/>
    </a:folHlink>
  </a:clrScheme>
  <a:fontScheme name="Century Gothic">
    <a:majorFont>
      <a:latin typeface="Century Gothic"/>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5.xml><?xml version="1.0" encoding="utf-8"?>
<a:themeOverride xmlns:a="http://schemas.openxmlformats.org/drawingml/2006/main">
  <a:clrScheme name="Body Copy">
    <a:dk1>
      <a:srgbClr val="000000"/>
    </a:dk1>
    <a:lt1>
      <a:srgbClr val="FFFFFF"/>
    </a:lt1>
    <a:dk2>
      <a:srgbClr val="777777"/>
    </a:dk2>
    <a:lt2>
      <a:srgbClr val="333333"/>
    </a:lt2>
    <a:accent1>
      <a:srgbClr val="1E22AA"/>
    </a:accent1>
    <a:accent2>
      <a:srgbClr val="55C1E9"/>
    </a:accent2>
    <a:accent3>
      <a:srgbClr val="FF5959"/>
    </a:accent3>
    <a:accent4>
      <a:srgbClr val="3CD5AF"/>
    </a:accent4>
    <a:accent5>
      <a:srgbClr val="FFC72C"/>
    </a:accent5>
    <a:accent6>
      <a:srgbClr val="D064CE"/>
    </a:accent6>
    <a:hlink>
      <a:srgbClr val="5352F5"/>
    </a:hlink>
    <a:folHlink>
      <a:srgbClr val="BFBFBF"/>
    </a:folHlink>
  </a:clrScheme>
  <a:fontScheme name="Century Gothic">
    <a:majorFont>
      <a:latin typeface="Century Gothic"/>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6.xml><?xml version="1.0" encoding="utf-8"?>
<a:themeOverride xmlns:a="http://schemas.openxmlformats.org/drawingml/2006/main">
  <a:clrScheme name="Body Copy">
    <a:dk1>
      <a:srgbClr val="000000"/>
    </a:dk1>
    <a:lt1>
      <a:srgbClr val="FFFFFF"/>
    </a:lt1>
    <a:dk2>
      <a:srgbClr val="777777"/>
    </a:dk2>
    <a:lt2>
      <a:srgbClr val="333333"/>
    </a:lt2>
    <a:accent1>
      <a:srgbClr val="1E22AA"/>
    </a:accent1>
    <a:accent2>
      <a:srgbClr val="55C1E9"/>
    </a:accent2>
    <a:accent3>
      <a:srgbClr val="FF5959"/>
    </a:accent3>
    <a:accent4>
      <a:srgbClr val="3CD5AF"/>
    </a:accent4>
    <a:accent5>
      <a:srgbClr val="FFC72C"/>
    </a:accent5>
    <a:accent6>
      <a:srgbClr val="D064CE"/>
    </a:accent6>
    <a:hlink>
      <a:srgbClr val="5352F5"/>
    </a:hlink>
    <a:folHlink>
      <a:srgbClr val="BFBFBF"/>
    </a:folHlink>
  </a:clrScheme>
  <a:fontScheme name="Century Gothic">
    <a:majorFont>
      <a:latin typeface="Century Gothic"/>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7.xml><?xml version="1.0" encoding="utf-8"?>
<a:themeOverride xmlns:a="http://schemas.openxmlformats.org/drawingml/2006/main">
  <a:clrScheme name="Body Copy">
    <a:dk1>
      <a:srgbClr val="000000"/>
    </a:dk1>
    <a:lt1>
      <a:srgbClr val="FFFFFF"/>
    </a:lt1>
    <a:dk2>
      <a:srgbClr val="777777"/>
    </a:dk2>
    <a:lt2>
      <a:srgbClr val="333333"/>
    </a:lt2>
    <a:accent1>
      <a:srgbClr val="1E22AA"/>
    </a:accent1>
    <a:accent2>
      <a:srgbClr val="55C1E9"/>
    </a:accent2>
    <a:accent3>
      <a:srgbClr val="FF5959"/>
    </a:accent3>
    <a:accent4>
      <a:srgbClr val="3CD5AF"/>
    </a:accent4>
    <a:accent5>
      <a:srgbClr val="FFC72C"/>
    </a:accent5>
    <a:accent6>
      <a:srgbClr val="D064CE"/>
    </a:accent6>
    <a:hlink>
      <a:srgbClr val="5352F5"/>
    </a:hlink>
    <a:folHlink>
      <a:srgbClr val="BFBFBF"/>
    </a:folHlink>
  </a:clrScheme>
  <a:fontScheme name="Century Gothic">
    <a:majorFont>
      <a:latin typeface="Century Gothic"/>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8.xml><?xml version="1.0" encoding="utf-8"?>
<a:themeOverride xmlns:a="http://schemas.openxmlformats.org/drawingml/2006/main">
  <a:clrScheme name="Body Copy">
    <a:dk1>
      <a:srgbClr val="000000"/>
    </a:dk1>
    <a:lt1>
      <a:srgbClr val="FFFFFF"/>
    </a:lt1>
    <a:dk2>
      <a:srgbClr val="777777"/>
    </a:dk2>
    <a:lt2>
      <a:srgbClr val="333333"/>
    </a:lt2>
    <a:accent1>
      <a:srgbClr val="1E22AA"/>
    </a:accent1>
    <a:accent2>
      <a:srgbClr val="55C1E9"/>
    </a:accent2>
    <a:accent3>
      <a:srgbClr val="FF5959"/>
    </a:accent3>
    <a:accent4>
      <a:srgbClr val="3CD5AF"/>
    </a:accent4>
    <a:accent5>
      <a:srgbClr val="FFC72C"/>
    </a:accent5>
    <a:accent6>
      <a:srgbClr val="D064CE"/>
    </a:accent6>
    <a:hlink>
      <a:srgbClr val="5352F5"/>
    </a:hlink>
    <a:folHlink>
      <a:srgbClr val="BFBFBF"/>
    </a:folHlink>
  </a:clrScheme>
  <a:fontScheme name="Century Gothic">
    <a:majorFont>
      <a:latin typeface="Century Gothic"/>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9.xml><?xml version="1.0" encoding="utf-8"?>
<a:themeOverride xmlns:a="http://schemas.openxmlformats.org/drawingml/2006/main">
  <a:clrScheme name="Body Copy">
    <a:dk1>
      <a:srgbClr val="000000"/>
    </a:dk1>
    <a:lt1>
      <a:srgbClr val="FFFFFF"/>
    </a:lt1>
    <a:dk2>
      <a:srgbClr val="777777"/>
    </a:dk2>
    <a:lt2>
      <a:srgbClr val="333333"/>
    </a:lt2>
    <a:accent1>
      <a:srgbClr val="1E22AA"/>
    </a:accent1>
    <a:accent2>
      <a:srgbClr val="55C1E9"/>
    </a:accent2>
    <a:accent3>
      <a:srgbClr val="FF5959"/>
    </a:accent3>
    <a:accent4>
      <a:srgbClr val="3CD5AF"/>
    </a:accent4>
    <a:accent5>
      <a:srgbClr val="FFC72C"/>
    </a:accent5>
    <a:accent6>
      <a:srgbClr val="D064CE"/>
    </a:accent6>
    <a:hlink>
      <a:srgbClr val="5352F5"/>
    </a:hlink>
    <a:folHlink>
      <a:srgbClr val="BFBFBF"/>
    </a:folHlink>
  </a:clrScheme>
  <a:fontScheme name="Century Gothic">
    <a:majorFont>
      <a:latin typeface="Century Gothic"/>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Body Copy">
    <a:dk1>
      <a:srgbClr val="000000"/>
    </a:dk1>
    <a:lt1>
      <a:srgbClr val="FFFFFF"/>
    </a:lt1>
    <a:dk2>
      <a:srgbClr val="777777"/>
    </a:dk2>
    <a:lt2>
      <a:srgbClr val="333333"/>
    </a:lt2>
    <a:accent1>
      <a:srgbClr val="1E22AA"/>
    </a:accent1>
    <a:accent2>
      <a:srgbClr val="55C1E9"/>
    </a:accent2>
    <a:accent3>
      <a:srgbClr val="FF5959"/>
    </a:accent3>
    <a:accent4>
      <a:srgbClr val="3CD5AF"/>
    </a:accent4>
    <a:accent5>
      <a:srgbClr val="FFC72C"/>
    </a:accent5>
    <a:accent6>
      <a:srgbClr val="D064CE"/>
    </a:accent6>
    <a:hlink>
      <a:srgbClr val="5352F5"/>
    </a:hlink>
    <a:folHlink>
      <a:srgbClr val="BFBFBF"/>
    </a:folHlink>
  </a:clrScheme>
  <a:fontScheme name="Century Gothic">
    <a:majorFont>
      <a:latin typeface="Century Gothic"/>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0.xml><?xml version="1.0" encoding="utf-8"?>
<a:themeOverride xmlns:a="http://schemas.openxmlformats.org/drawingml/2006/main">
  <a:clrScheme name="Body Copy">
    <a:dk1>
      <a:srgbClr val="000000"/>
    </a:dk1>
    <a:lt1>
      <a:srgbClr val="FFFFFF"/>
    </a:lt1>
    <a:dk2>
      <a:srgbClr val="777777"/>
    </a:dk2>
    <a:lt2>
      <a:srgbClr val="333333"/>
    </a:lt2>
    <a:accent1>
      <a:srgbClr val="1E22AA"/>
    </a:accent1>
    <a:accent2>
      <a:srgbClr val="55C1E9"/>
    </a:accent2>
    <a:accent3>
      <a:srgbClr val="FF5959"/>
    </a:accent3>
    <a:accent4>
      <a:srgbClr val="3CD5AF"/>
    </a:accent4>
    <a:accent5>
      <a:srgbClr val="FFC72C"/>
    </a:accent5>
    <a:accent6>
      <a:srgbClr val="D064CE"/>
    </a:accent6>
    <a:hlink>
      <a:srgbClr val="5352F5"/>
    </a:hlink>
    <a:folHlink>
      <a:srgbClr val="BFBFBF"/>
    </a:folHlink>
  </a:clrScheme>
  <a:fontScheme name="Century Gothic">
    <a:majorFont>
      <a:latin typeface="Century Gothic"/>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1.xml><?xml version="1.0" encoding="utf-8"?>
<a:themeOverride xmlns:a="http://schemas.openxmlformats.org/drawingml/2006/main">
  <a:clrScheme name="Body Copy">
    <a:dk1>
      <a:srgbClr val="000000"/>
    </a:dk1>
    <a:lt1>
      <a:srgbClr val="FFFFFF"/>
    </a:lt1>
    <a:dk2>
      <a:srgbClr val="777777"/>
    </a:dk2>
    <a:lt2>
      <a:srgbClr val="333333"/>
    </a:lt2>
    <a:accent1>
      <a:srgbClr val="1E22AA"/>
    </a:accent1>
    <a:accent2>
      <a:srgbClr val="55C1E9"/>
    </a:accent2>
    <a:accent3>
      <a:srgbClr val="FF5959"/>
    </a:accent3>
    <a:accent4>
      <a:srgbClr val="3CD5AF"/>
    </a:accent4>
    <a:accent5>
      <a:srgbClr val="FFC72C"/>
    </a:accent5>
    <a:accent6>
      <a:srgbClr val="D064CE"/>
    </a:accent6>
    <a:hlink>
      <a:srgbClr val="5352F5"/>
    </a:hlink>
    <a:folHlink>
      <a:srgbClr val="BFBFBF"/>
    </a:folHlink>
  </a:clrScheme>
  <a:fontScheme name="Century Gothic">
    <a:majorFont>
      <a:latin typeface="Century Gothic"/>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2.xml><?xml version="1.0" encoding="utf-8"?>
<a:themeOverride xmlns:a="http://schemas.openxmlformats.org/drawingml/2006/main">
  <a:clrScheme name="Body Copy">
    <a:dk1>
      <a:srgbClr val="000000"/>
    </a:dk1>
    <a:lt1>
      <a:srgbClr val="FFFFFF"/>
    </a:lt1>
    <a:dk2>
      <a:srgbClr val="777777"/>
    </a:dk2>
    <a:lt2>
      <a:srgbClr val="333333"/>
    </a:lt2>
    <a:accent1>
      <a:srgbClr val="1E22AA"/>
    </a:accent1>
    <a:accent2>
      <a:srgbClr val="55C1E9"/>
    </a:accent2>
    <a:accent3>
      <a:srgbClr val="FF5959"/>
    </a:accent3>
    <a:accent4>
      <a:srgbClr val="3CD5AF"/>
    </a:accent4>
    <a:accent5>
      <a:srgbClr val="FFC72C"/>
    </a:accent5>
    <a:accent6>
      <a:srgbClr val="D064CE"/>
    </a:accent6>
    <a:hlink>
      <a:srgbClr val="5352F5"/>
    </a:hlink>
    <a:folHlink>
      <a:srgbClr val="BFBFBF"/>
    </a:folHlink>
  </a:clrScheme>
  <a:fontScheme name="Century Gothic">
    <a:majorFont>
      <a:latin typeface="Century Gothic"/>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3.xml><?xml version="1.0" encoding="utf-8"?>
<a:themeOverride xmlns:a="http://schemas.openxmlformats.org/drawingml/2006/main">
  <a:clrScheme name="Body Copy">
    <a:dk1>
      <a:srgbClr val="000000"/>
    </a:dk1>
    <a:lt1>
      <a:srgbClr val="FFFFFF"/>
    </a:lt1>
    <a:dk2>
      <a:srgbClr val="777777"/>
    </a:dk2>
    <a:lt2>
      <a:srgbClr val="333333"/>
    </a:lt2>
    <a:accent1>
      <a:srgbClr val="1E22AA"/>
    </a:accent1>
    <a:accent2>
      <a:srgbClr val="55C1E9"/>
    </a:accent2>
    <a:accent3>
      <a:srgbClr val="FF5959"/>
    </a:accent3>
    <a:accent4>
      <a:srgbClr val="3CD5AF"/>
    </a:accent4>
    <a:accent5>
      <a:srgbClr val="FFC72C"/>
    </a:accent5>
    <a:accent6>
      <a:srgbClr val="D064CE"/>
    </a:accent6>
    <a:hlink>
      <a:srgbClr val="5352F5"/>
    </a:hlink>
    <a:folHlink>
      <a:srgbClr val="BFBFBF"/>
    </a:folHlink>
  </a:clrScheme>
  <a:fontScheme name="Century Gothic">
    <a:majorFont>
      <a:latin typeface="Century Gothic"/>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4.xml><?xml version="1.0" encoding="utf-8"?>
<a:themeOverride xmlns:a="http://schemas.openxmlformats.org/drawingml/2006/main">
  <a:clrScheme name="Body Copy">
    <a:dk1>
      <a:srgbClr val="000000"/>
    </a:dk1>
    <a:lt1>
      <a:srgbClr val="FFFFFF"/>
    </a:lt1>
    <a:dk2>
      <a:srgbClr val="777777"/>
    </a:dk2>
    <a:lt2>
      <a:srgbClr val="333333"/>
    </a:lt2>
    <a:accent1>
      <a:srgbClr val="1E22AA"/>
    </a:accent1>
    <a:accent2>
      <a:srgbClr val="55C1E9"/>
    </a:accent2>
    <a:accent3>
      <a:srgbClr val="FF5959"/>
    </a:accent3>
    <a:accent4>
      <a:srgbClr val="3CD5AF"/>
    </a:accent4>
    <a:accent5>
      <a:srgbClr val="FFC72C"/>
    </a:accent5>
    <a:accent6>
      <a:srgbClr val="D064CE"/>
    </a:accent6>
    <a:hlink>
      <a:srgbClr val="5352F5"/>
    </a:hlink>
    <a:folHlink>
      <a:srgbClr val="BFBFBF"/>
    </a:folHlink>
  </a:clrScheme>
  <a:fontScheme name="Century Gothic">
    <a:majorFont>
      <a:latin typeface="Century Gothic"/>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5.xml><?xml version="1.0" encoding="utf-8"?>
<a:themeOverride xmlns:a="http://schemas.openxmlformats.org/drawingml/2006/main">
  <a:clrScheme name="Body Copy">
    <a:dk1>
      <a:srgbClr val="000000"/>
    </a:dk1>
    <a:lt1>
      <a:srgbClr val="FFFFFF"/>
    </a:lt1>
    <a:dk2>
      <a:srgbClr val="777777"/>
    </a:dk2>
    <a:lt2>
      <a:srgbClr val="333333"/>
    </a:lt2>
    <a:accent1>
      <a:srgbClr val="1E22AA"/>
    </a:accent1>
    <a:accent2>
      <a:srgbClr val="55C1E9"/>
    </a:accent2>
    <a:accent3>
      <a:srgbClr val="FF5959"/>
    </a:accent3>
    <a:accent4>
      <a:srgbClr val="3CD5AF"/>
    </a:accent4>
    <a:accent5>
      <a:srgbClr val="FFC72C"/>
    </a:accent5>
    <a:accent6>
      <a:srgbClr val="D064CE"/>
    </a:accent6>
    <a:hlink>
      <a:srgbClr val="5352F5"/>
    </a:hlink>
    <a:folHlink>
      <a:srgbClr val="BFBFBF"/>
    </a:folHlink>
  </a:clrScheme>
  <a:fontScheme name="Century Gothic">
    <a:majorFont>
      <a:latin typeface="Century Gothic"/>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6.xml><?xml version="1.0" encoding="utf-8"?>
<a:themeOverride xmlns:a="http://schemas.openxmlformats.org/drawingml/2006/main">
  <a:clrScheme name="Body Copy">
    <a:dk1>
      <a:srgbClr val="000000"/>
    </a:dk1>
    <a:lt1>
      <a:srgbClr val="FFFFFF"/>
    </a:lt1>
    <a:dk2>
      <a:srgbClr val="777777"/>
    </a:dk2>
    <a:lt2>
      <a:srgbClr val="333333"/>
    </a:lt2>
    <a:accent1>
      <a:srgbClr val="1E22AA"/>
    </a:accent1>
    <a:accent2>
      <a:srgbClr val="55C1E9"/>
    </a:accent2>
    <a:accent3>
      <a:srgbClr val="FF5959"/>
    </a:accent3>
    <a:accent4>
      <a:srgbClr val="3CD5AF"/>
    </a:accent4>
    <a:accent5>
      <a:srgbClr val="FFC72C"/>
    </a:accent5>
    <a:accent6>
      <a:srgbClr val="D064CE"/>
    </a:accent6>
    <a:hlink>
      <a:srgbClr val="5352F5"/>
    </a:hlink>
    <a:folHlink>
      <a:srgbClr val="BFBFBF"/>
    </a:folHlink>
  </a:clrScheme>
  <a:fontScheme name="Century Gothic">
    <a:majorFont>
      <a:latin typeface="Century Gothic"/>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7.xml><?xml version="1.0" encoding="utf-8"?>
<a:themeOverride xmlns:a="http://schemas.openxmlformats.org/drawingml/2006/main">
  <a:clrScheme name="Body Copy">
    <a:dk1>
      <a:srgbClr val="000000"/>
    </a:dk1>
    <a:lt1>
      <a:srgbClr val="FFFFFF"/>
    </a:lt1>
    <a:dk2>
      <a:srgbClr val="777777"/>
    </a:dk2>
    <a:lt2>
      <a:srgbClr val="333333"/>
    </a:lt2>
    <a:accent1>
      <a:srgbClr val="1E22AA"/>
    </a:accent1>
    <a:accent2>
      <a:srgbClr val="55C1E9"/>
    </a:accent2>
    <a:accent3>
      <a:srgbClr val="FF5959"/>
    </a:accent3>
    <a:accent4>
      <a:srgbClr val="3CD5AF"/>
    </a:accent4>
    <a:accent5>
      <a:srgbClr val="FFC72C"/>
    </a:accent5>
    <a:accent6>
      <a:srgbClr val="D064CE"/>
    </a:accent6>
    <a:hlink>
      <a:srgbClr val="5352F5"/>
    </a:hlink>
    <a:folHlink>
      <a:srgbClr val="BFBFBF"/>
    </a:folHlink>
  </a:clrScheme>
  <a:fontScheme name="Century Gothic">
    <a:majorFont>
      <a:latin typeface="Century Gothic"/>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8.xml><?xml version="1.0" encoding="utf-8"?>
<a:themeOverride xmlns:a="http://schemas.openxmlformats.org/drawingml/2006/main">
  <a:clrScheme name="Body Copy">
    <a:dk1>
      <a:srgbClr val="000000"/>
    </a:dk1>
    <a:lt1>
      <a:srgbClr val="FFFFFF"/>
    </a:lt1>
    <a:dk2>
      <a:srgbClr val="777777"/>
    </a:dk2>
    <a:lt2>
      <a:srgbClr val="333333"/>
    </a:lt2>
    <a:accent1>
      <a:srgbClr val="1E22AA"/>
    </a:accent1>
    <a:accent2>
      <a:srgbClr val="55C1E9"/>
    </a:accent2>
    <a:accent3>
      <a:srgbClr val="FF5959"/>
    </a:accent3>
    <a:accent4>
      <a:srgbClr val="3CD5AF"/>
    </a:accent4>
    <a:accent5>
      <a:srgbClr val="FFC72C"/>
    </a:accent5>
    <a:accent6>
      <a:srgbClr val="D064CE"/>
    </a:accent6>
    <a:hlink>
      <a:srgbClr val="5352F5"/>
    </a:hlink>
    <a:folHlink>
      <a:srgbClr val="BFBFBF"/>
    </a:folHlink>
  </a:clrScheme>
  <a:fontScheme name="Century Gothic">
    <a:majorFont>
      <a:latin typeface="Century Gothic"/>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9.xml><?xml version="1.0" encoding="utf-8"?>
<a:themeOverride xmlns:a="http://schemas.openxmlformats.org/drawingml/2006/main">
  <a:clrScheme name="Body Copy">
    <a:dk1>
      <a:srgbClr val="000000"/>
    </a:dk1>
    <a:lt1>
      <a:srgbClr val="FFFFFF"/>
    </a:lt1>
    <a:dk2>
      <a:srgbClr val="777777"/>
    </a:dk2>
    <a:lt2>
      <a:srgbClr val="333333"/>
    </a:lt2>
    <a:accent1>
      <a:srgbClr val="1E22AA"/>
    </a:accent1>
    <a:accent2>
      <a:srgbClr val="55C1E9"/>
    </a:accent2>
    <a:accent3>
      <a:srgbClr val="FF5959"/>
    </a:accent3>
    <a:accent4>
      <a:srgbClr val="3CD5AF"/>
    </a:accent4>
    <a:accent5>
      <a:srgbClr val="FFC72C"/>
    </a:accent5>
    <a:accent6>
      <a:srgbClr val="D064CE"/>
    </a:accent6>
    <a:hlink>
      <a:srgbClr val="5352F5"/>
    </a:hlink>
    <a:folHlink>
      <a:srgbClr val="BFBFBF"/>
    </a:folHlink>
  </a:clrScheme>
  <a:fontScheme name="Century Gothic">
    <a:majorFont>
      <a:latin typeface="Century Gothic"/>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Body Copy">
    <a:dk1>
      <a:srgbClr val="000000"/>
    </a:dk1>
    <a:lt1>
      <a:srgbClr val="FFFFFF"/>
    </a:lt1>
    <a:dk2>
      <a:srgbClr val="777777"/>
    </a:dk2>
    <a:lt2>
      <a:srgbClr val="333333"/>
    </a:lt2>
    <a:accent1>
      <a:srgbClr val="1E22AA"/>
    </a:accent1>
    <a:accent2>
      <a:srgbClr val="55C1E9"/>
    </a:accent2>
    <a:accent3>
      <a:srgbClr val="FF5959"/>
    </a:accent3>
    <a:accent4>
      <a:srgbClr val="3CD5AF"/>
    </a:accent4>
    <a:accent5>
      <a:srgbClr val="FFC72C"/>
    </a:accent5>
    <a:accent6>
      <a:srgbClr val="D064CE"/>
    </a:accent6>
    <a:hlink>
      <a:srgbClr val="5352F5"/>
    </a:hlink>
    <a:folHlink>
      <a:srgbClr val="BFBFBF"/>
    </a:folHlink>
  </a:clrScheme>
  <a:fontScheme name="Century Gothic">
    <a:majorFont>
      <a:latin typeface="Century Gothic"/>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0.xml><?xml version="1.0" encoding="utf-8"?>
<a:themeOverride xmlns:a="http://schemas.openxmlformats.org/drawingml/2006/main">
  <a:clrScheme name="Body Copy">
    <a:dk1>
      <a:srgbClr val="000000"/>
    </a:dk1>
    <a:lt1>
      <a:srgbClr val="FFFFFF"/>
    </a:lt1>
    <a:dk2>
      <a:srgbClr val="777777"/>
    </a:dk2>
    <a:lt2>
      <a:srgbClr val="333333"/>
    </a:lt2>
    <a:accent1>
      <a:srgbClr val="1E22AA"/>
    </a:accent1>
    <a:accent2>
      <a:srgbClr val="55C1E9"/>
    </a:accent2>
    <a:accent3>
      <a:srgbClr val="FF5959"/>
    </a:accent3>
    <a:accent4>
      <a:srgbClr val="3CD5AF"/>
    </a:accent4>
    <a:accent5>
      <a:srgbClr val="FFC72C"/>
    </a:accent5>
    <a:accent6>
      <a:srgbClr val="D064CE"/>
    </a:accent6>
    <a:hlink>
      <a:srgbClr val="5352F5"/>
    </a:hlink>
    <a:folHlink>
      <a:srgbClr val="BFBFBF"/>
    </a:folHlink>
  </a:clrScheme>
  <a:fontScheme name="Century Gothic">
    <a:majorFont>
      <a:latin typeface="Century Gothic"/>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1.xml><?xml version="1.0" encoding="utf-8"?>
<a:themeOverride xmlns:a="http://schemas.openxmlformats.org/drawingml/2006/main">
  <a:clrScheme name="Body Copy">
    <a:dk1>
      <a:srgbClr val="000000"/>
    </a:dk1>
    <a:lt1>
      <a:srgbClr val="FFFFFF"/>
    </a:lt1>
    <a:dk2>
      <a:srgbClr val="777777"/>
    </a:dk2>
    <a:lt2>
      <a:srgbClr val="333333"/>
    </a:lt2>
    <a:accent1>
      <a:srgbClr val="1E22AA"/>
    </a:accent1>
    <a:accent2>
      <a:srgbClr val="55C1E9"/>
    </a:accent2>
    <a:accent3>
      <a:srgbClr val="FF5959"/>
    </a:accent3>
    <a:accent4>
      <a:srgbClr val="3CD5AF"/>
    </a:accent4>
    <a:accent5>
      <a:srgbClr val="FFC72C"/>
    </a:accent5>
    <a:accent6>
      <a:srgbClr val="D064CE"/>
    </a:accent6>
    <a:hlink>
      <a:srgbClr val="5352F5"/>
    </a:hlink>
    <a:folHlink>
      <a:srgbClr val="BFBFBF"/>
    </a:folHlink>
  </a:clrScheme>
  <a:fontScheme name="Century Gothic">
    <a:majorFont>
      <a:latin typeface="Century Gothic"/>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2.xml><?xml version="1.0" encoding="utf-8"?>
<a:themeOverride xmlns:a="http://schemas.openxmlformats.org/drawingml/2006/main">
  <a:clrScheme name="Body Copy">
    <a:dk1>
      <a:srgbClr val="000000"/>
    </a:dk1>
    <a:lt1>
      <a:srgbClr val="FFFFFF"/>
    </a:lt1>
    <a:dk2>
      <a:srgbClr val="777777"/>
    </a:dk2>
    <a:lt2>
      <a:srgbClr val="333333"/>
    </a:lt2>
    <a:accent1>
      <a:srgbClr val="1E22AA"/>
    </a:accent1>
    <a:accent2>
      <a:srgbClr val="55C1E9"/>
    </a:accent2>
    <a:accent3>
      <a:srgbClr val="FF5959"/>
    </a:accent3>
    <a:accent4>
      <a:srgbClr val="3CD5AF"/>
    </a:accent4>
    <a:accent5>
      <a:srgbClr val="FFC72C"/>
    </a:accent5>
    <a:accent6>
      <a:srgbClr val="D064CE"/>
    </a:accent6>
    <a:hlink>
      <a:srgbClr val="5352F5"/>
    </a:hlink>
    <a:folHlink>
      <a:srgbClr val="BFBFBF"/>
    </a:folHlink>
  </a:clrScheme>
  <a:fontScheme name="Century Gothic">
    <a:majorFont>
      <a:latin typeface="Century Gothic"/>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3.xml><?xml version="1.0" encoding="utf-8"?>
<a:themeOverride xmlns:a="http://schemas.openxmlformats.org/drawingml/2006/main">
  <a:clrScheme name="Body Copy">
    <a:dk1>
      <a:srgbClr val="000000"/>
    </a:dk1>
    <a:lt1>
      <a:srgbClr val="FFFFFF"/>
    </a:lt1>
    <a:dk2>
      <a:srgbClr val="777777"/>
    </a:dk2>
    <a:lt2>
      <a:srgbClr val="333333"/>
    </a:lt2>
    <a:accent1>
      <a:srgbClr val="1E22AA"/>
    </a:accent1>
    <a:accent2>
      <a:srgbClr val="55C1E9"/>
    </a:accent2>
    <a:accent3>
      <a:srgbClr val="FF5959"/>
    </a:accent3>
    <a:accent4>
      <a:srgbClr val="3CD5AF"/>
    </a:accent4>
    <a:accent5>
      <a:srgbClr val="FFC72C"/>
    </a:accent5>
    <a:accent6>
      <a:srgbClr val="D064CE"/>
    </a:accent6>
    <a:hlink>
      <a:srgbClr val="5352F5"/>
    </a:hlink>
    <a:folHlink>
      <a:srgbClr val="BFBFBF"/>
    </a:folHlink>
  </a:clrScheme>
  <a:fontScheme name="Century Gothic">
    <a:majorFont>
      <a:latin typeface="Century Gothic"/>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4.xml><?xml version="1.0" encoding="utf-8"?>
<a:themeOverride xmlns:a="http://schemas.openxmlformats.org/drawingml/2006/main">
  <a:clrScheme name="Body Copy">
    <a:dk1>
      <a:srgbClr val="000000"/>
    </a:dk1>
    <a:lt1>
      <a:srgbClr val="FFFFFF"/>
    </a:lt1>
    <a:dk2>
      <a:srgbClr val="777777"/>
    </a:dk2>
    <a:lt2>
      <a:srgbClr val="333333"/>
    </a:lt2>
    <a:accent1>
      <a:srgbClr val="1E22AA"/>
    </a:accent1>
    <a:accent2>
      <a:srgbClr val="55C1E9"/>
    </a:accent2>
    <a:accent3>
      <a:srgbClr val="FF5959"/>
    </a:accent3>
    <a:accent4>
      <a:srgbClr val="3CD5AF"/>
    </a:accent4>
    <a:accent5>
      <a:srgbClr val="FFC72C"/>
    </a:accent5>
    <a:accent6>
      <a:srgbClr val="D064CE"/>
    </a:accent6>
    <a:hlink>
      <a:srgbClr val="5352F5"/>
    </a:hlink>
    <a:folHlink>
      <a:srgbClr val="BFBFBF"/>
    </a:folHlink>
  </a:clrScheme>
  <a:fontScheme name="Century Gothic">
    <a:majorFont>
      <a:latin typeface="Century Gothic"/>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5.xml><?xml version="1.0" encoding="utf-8"?>
<a:themeOverride xmlns:a="http://schemas.openxmlformats.org/drawingml/2006/main">
  <a:clrScheme name="HIMSS Custom Colors 1">
    <a:dk1>
      <a:sysClr val="windowText" lastClr="000000"/>
    </a:dk1>
    <a:lt1>
      <a:sysClr val="window" lastClr="FFFFFF"/>
    </a:lt1>
    <a:dk2>
      <a:srgbClr val="17406D"/>
    </a:dk2>
    <a:lt2>
      <a:srgbClr val="DBEFF9"/>
    </a:lt2>
    <a:accent1>
      <a:srgbClr val="1E22AA"/>
    </a:accent1>
    <a:accent2>
      <a:srgbClr val="55C1E9"/>
    </a:accent2>
    <a:accent3>
      <a:srgbClr val="666666"/>
    </a:accent3>
    <a:accent4>
      <a:srgbClr val="6267F1"/>
    </a:accent4>
    <a:accent5>
      <a:srgbClr val="10779C"/>
    </a:accent5>
    <a:accent6>
      <a:srgbClr val="A5C249"/>
    </a:accent6>
    <a:hlink>
      <a:srgbClr val="F49100"/>
    </a:hlink>
    <a:folHlink>
      <a:srgbClr val="85DFD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6.xml><?xml version="1.0" encoding="utf-8"?>
<a:themeOverride xmlns:a="http://schemas.openxmlformats.org/drawingml/2006/main">
  <a:clrScheme name="HIMSS 2020 Branding">
    <a:dk1>
      <a:srgbClr val="000000"/>
    </a:dk1>
    <a:lt1>
      <a:srgbClr val="FFFFFF"/>
    </a:lt1>
    <a:dk2>
      <a:srgbClr val="666666"/>
    </a:dk2>
    <a:lt2>
      <a:srgbClr val="F1F1F1"/>
    </a:lt2>
    <a:accent1>
      <a:srgbClr val="FF5959"/>
    </a:accent1>
    <a:accent2>
      <a:srgbClr val="55C1E9"/>
    </a:accent2>
    <a:accent3>
      <a:srgbClr val="1E22AA"/>
    </a:accent3>
    <a:accent4>
      <a:srgbClr val="FFC72C"/>
    </a:accent4>
    <a:accent5>
      <a:srgbClr val="CF63CD"/>
    </a:accent5>
    <a:accent6>
      <a:srgbClr val="3CD5AF"/>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7.xml><?xml version="1.0" encoding="utf-8"?>
<a:themeOverride xmlns:a="http://schemas.openxmlformats.org/drawingml/2006/main">
  <a:clrScheme name="HIMSS 2020 Branding">
    <a:dk1>
      <a:srgbClr val="000000"/>
    </a:dk1>
    <a:lt1>
      <a:srgbClr val="FFFFFF"/>
    </a:lt1>
    <a:dk2>
      <a:srgbClr val="666666"/>
    </a:dk2>
    <a:lt2>
      <a:srgbClr val="F1F1F1"/>
    </a:lt2>
    <a:accent1>
      <a:srgbClr val="FF5959"/>
    </a:accent1>
    <a:accent2>
      <a:srgbClr val="55C1E9"/>
    </a:accent2>
    <a:accent3>
      <a:srgbClr val="1E22AA"/>
    </a:accent3>
    <a:accent4>
      <a:srgbClr val="FFC72C"/>
    </a:accent4>
    <a:accent5>
      <a:srgbClr val="CF63CD"/>
    </a:accent5>
    <a:accent6>
      <a:srgbClr val="3CD5AF"/>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8.xml><?xml version="1.0" encoding="utf-8"?>
<a:themeOverride xmlns:a="http://schemas.openxmlformats.org/drawingml/2006/main">
  <a:clrScheme name="HIMSS 2020 Branding">
    <a:dk1>
      <a:srgbClr val="000000"/>
    </a:dk1>
    <a:lt1>
      <a:srgbClr val="FFFFFF"/>
    </a:lt1>
    <a:dk2>
      <a:srgbClr val="666666"/>
    </a:dk2>
    <a:lt2>
      <a:srgbClr val="F1F1F1"/>
    </a:lt2>
    <a:accent1>
      <a:srgbClr val="FF5959"/>
    </a:accent1>
    <a:accent2>
      <a:srgbClr val="55C1E9"/>
    </a:accent2>
    <a:accent3>
      <a:srgbClr val="1E22AA"/>
    </a:accent3>
    <a:accent4>
      <a:srgbClr val="FFC72C"/>
    </a:accent4>
    <a:accent5>
      <a:srgbClr val="CF63CD"/>
    </a:accent5>
    <a:accent6>
      <a:srgbClr val="3CD5AF"/>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9.xml><?xml version="1.0" encoding="utf-8"?>
<a:themeOverride xmlns:a="http://schemas.openxmlformats.org/drawingml/2006/main">
  <a:clrScheme name="HIMSS 2020 Branding">
    <a:dk1>
      <a:srgbClr val="000000"/>
    </a:dk1>
    <a:lt1>
      <a:srgbClr val="FFFFFF"/>
    </a:lt1>
    <a:dk2>
      <a:srgbClr val="666666"/>
    </a:dk2>
    <a:lt2>
      <a:srgbClr val="F1F1F1"/>
    </a:lt2>
    <a:accent1>
      <a:srgbClr val="FF5959"/>
    </a:accent1>
    <a:accent2>
      <a:srgbClr val="55C1E9"/>
    </a:accent2>
    <a:accent3>
      <a:srgbClr val="1E22AA"/>
    </a:accent3>
    <a:accent4>
      <a:srgbClr val="FFC72C"/>
    </a:accent4>
    <a:accent5>
      <a:srgbClr val="CF63CD"/>
    </a:accent5>
    <a:accent6>
      <a:srgbClr val="3CD5AF"/>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xml><?xml version="1.0" encoding="utf-8"?>
<a:themeOverride xmlns:a="http://schemas.openxmlformats.org/drawingml/2006/main">
  <a:clrScheme name="Body Copy">
    <a:dk1>
      <a:srgbClr val="000000"/>
    </a:dk1>
    <a:lt1>
      <a:srgbClr val="FFFFFF"/>
    </a:lt1>
    <a:dk2>
      <a:srgbClr val="777777"/>
    </a:dk2>
    <a:lt2>
      <a:srgbClr val="333333"/>
    </a:lt2>
    <a:accent1>
      <a:srgbClr val="1E22AA"/>
    </a:accent1>
    <a:accent2>
      <a:srgbClr val="55C1E9"/>
    </a:accent2>
    <a:accent3>
      <a:srgbClr val="FF5959"/>
    </a:accent3>
    <a:accent4>
      <a:srgbClr val="3CD5AF"/>
    </a:accent4>
    <a:accent5>
      <a:srgbClr val="FFC72C"/>
    </a:accent5>
    <a:accent6>
      <a:srgbClr val="D064CE"/>
    </a:accent6>
    <a:hlink>
      <a:srgbClr val="5352F5"/>
    </a:hlink>
    <a:folHlink>
      <a:srgbClr val="BFBFBF"/>
    </a:folHlink>
  </a:clrScheme>
  <a:fontScheme name="Century Gothic">
    <a:majorFont>
      <a:latin typeface="Century Gothic"/>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0.xml><?xml version="1.0" encoding="utf-8"?>
<a:themeOverride xmlns:a="http://schemas.openxmlformats.org/drawingml/2006/main">
  <a:clrScheme name="Body Copy">
    <a:dk1>
      <a:srgbClr val="000000"/>
    </a:dk1>
    <a:lt1>
      <a:srgbClr val="FFFFFF"/>
    </a:lt1>
    <a:dk2>
      <a:srgbClr val="777777"/>
    </a:dk2>
    <a:lt2>
      <a:srgbClr val="333333"/>
    </a:lt2>
    <a:accent1>
      <a:srgbClr val="1E22AA"/>
    </a:accent1>
    <a:accent2>
      <a:srgbClr val="55C1E9"/>
    </a:accent2>
    <a:accent3>
      <a:srgbClr val="FF5959"/>
    </a:accent3>
    <a:accent4>
      <a:srgbClr val="3CD5AF"/>
    </a:accent4>
    <a:accent5>
      <a:srgbClr val="FFC72C"/>
    </a:accent5>
    <a:accent6>
      <a:srgbClr val="D064CE"/>
    </a:accent6>
    <a:hlink>
      <a:srgbClr val="5352F5"/>
    </a:hlink>
    <a:folHlink>
      <a:srgbClr val="BFBFBF"/>
    </a:folHlink>
  </a:clrScheme>
  <a:fontScheme name="Century Gothic">
    <a:majorFont>
      <a:latin typeface="Century Gothic"/>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1.xml><?xml version="1.0" encoding="utf-8"?>
<a:themeOverride xmlns:a="http://schemas.openxmlformats.org/drawingml/2006/main">
  <a:clrScheme name="HIMSS 2020 Branding">
    <a:dk1>
      <a:srgbClr val="000000"/>
    </a:dk1>
    <a:lt1>
      <a:srgbClr val="FFFFFF"/>
    </a:lt1>
    <a:dk2>
      <a:srgbClr val="666666"/>
    </a:dk2>
    <a:lt2>
      <a:srgbClr val="F1F1F1"/>
    </a:lt2>
    <a:accent1>
      <a:srgbClr val="FF5959"/>
    </a:accent1>
    <a:accent2>
      <a:srgbClr val="55C1E9"/>
    </a:accent2>
    <a:accent3>
      <a:srgbClr val="1E22AA"/>
    </a:accent3>
    <a:accent4>
      <a:srgbClr val="FFC72C"/>
    </a:accent4>
    <a:accent5>
      <a:srgbClr val="CF63CD"/>
    </a:accent5>
    <a:accent6>
      <a:srgbClr val="3CD5AF"/>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2.xml><?xml version="1.0" encoding="utf-8"?>
<a:themeOverride xmlns:a="http://schemas.openxmlformats.org/drawingml/2006/main">
  <a:clrScheme name="Body Copy">
    <a:dk1>
      <a:srgbClr val="000000"/>
    </a:dk1>
    <a:lt1>
      <a:srgbClr val="FFFFFF"/>
    </a:lt1>
    <a:dk2>
      <a:srgbClr val="777777"/>
    </a:dk2>
    <a:lt2>
      <a:srgbClr val="333333"/>
    </a:lt2>
    <a:accent1>
      <a:srgbClr val="1E22AA"/>
    </a:accent1>
    <a:accent2>
      <a:srgbClr val="55C1E9"/>
    </a:accent2>
    <a:accent3>
      <a:srgbClr val="FF5959"/>
    </a:accent3>
    <a:accent4>
      <a:srgbClr val="3CD5AF"/>
    </a:accent4>
    <a:accent5>
      <a:srgbClr val="FFC72C"/>
    </a:accent5>
    <a:accent6>
      <a:srgbClr val="D064CE"/>
    </a:accent6>
    <a:hlink>
      <a:srgbClr val="5352F5"/>
    </a:hlink>
    <a:folHlink>
      <a:srgbClr val="BFBFBF"/>
    </a:folHlink>
  </a:clrScheme>
  <a:fontScheme name="Century Gothic">
    <a:majorFont>
      <a:latin typeface="Century Gothic"/>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3.xml><?xml version="1.0" encoding="utf-8"?>
<a:themeOverride xmlns:a="http://schemas.openxmlformats.org/drawingml/2006/main">
  <a:clrScheme name="Body Copy">
    <a:dk1>
      <a:srgbClr val="000000"/>
    </a:dk1>
    <a:lt1>
      <a:srgbClr val="FFFFFF"/>
    </a:lt1>
    <a:dk2>
      <a:srgbClr val="777777"/>
    </a:dk2>
    <a:lt2>
      <a:srgbClr val="333333"/>
    </a:lt2>
    <a:accent1>
      <a:srgbClr val="1E22AA"/>
    </a:accent1>
    <a:accent2>
      <a:srgbClr val="55C1E9"/>
    </a:accent2>
    <a:accent3>
      <a:srgbClr val="FF5959"/>
    </a:accent3>
    <a:accent4>
      <a:srgbClr val="3CD5AF"/>
    </a:accent4>
    <a:accent5>
      <a:srgbClr val="FFC72C"/>
    </a:accent5>
    <a:accent6>
      <a:srgbClr val="D064CE"/>
    </a:accent6>
    <a:hlink>
      <a:srgbClr val="5352F5"/>
    </a:hlink>
    <a:folHlink>
      <a:srgbClr val="BFBFBF"/>
    </a:folHlink>
  </a:clrScheme>
  <a:fontScheme name="Century Gothic">
    <a:majorFont>
      <a:latin typeface="Century Gothic"/>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4.xml><?xml version="1.0" encoding="utf-8"?>
<a:themeOverride xmlns:a="http://schemas.openxmlformats.org/drawingml/2006/main">
  <a:clrScheme name="Body Copy">
    <a:dk1>
      <a:srgbClr val="000000"/>
    </a:dk1>
    <a:lt1>
      <a:srgbClr val="FFFFFF"/>
    </a:lt1>
    <a:dk2>
      <a:srgbClr val="777777"/>
    </a:dk2>
    <a:lt2>
      <a:srgbClr val="333333"/>
    </a:lt2>
    <a:accent1>
      <a:srgbClr val="1E22AA"/>
    </a:accent1>
    <a:accent2>
      <a:srgbClr val="55C1E9"/>
    </a:accent2>
    <a:accent3>
      <a:srgbClr val="FF5959"/>
    </a:accent3>
    <a:accent4>
      <a:srgbClr val="3CD5AF"/>
    </a:accent4>
    <a:accent5>
      <a:srgbClr val="FFC72C"/>
    </a:accent5>
    <a:accent6>
      <a:srgbClr val="D064CE"/>
    </a:accent6>
    <a:hlink>
      <a:srgbClr val="5352F5"/>
    </a:hlink>
    <a:folHlink>
      <a:srgbClr val="BFBFBF"/>
    </a:folHlink>
  </a:clrScheme>
  <a:fontScheme name="Century Gothic">
    <a:majorFont>
      <a:latin typeface="Century Gothic"/>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5.xml><?xml version="1.0" encoding="utf-8"?>
<a:themeOverride xmlns:a="http://schemas.openxmlformats.org/drawingml/2006/main">
  <a:clrScheme name="Body Copy">
    <a:dk1>
      <a:srgbClr val="000000"/>
    </a:dk1>
    <a:lt1>
      <a:srgbClr val="FFFFFF"/>
    </a:lt1>
    <a:dk2>
      <a:srgbClr val="777777"/>
    </a:dk2>
    <a:lt2>
      <a:srgbClr val="333333"/>
    </a:lt2>
    <a:accent1>
      <a:srgbClr val="1E22AA"/>
    </a:accent1>
    <a:accent2>
      <a:srgbClr val="55C1E9"/>
    </a:accent2>
    <a:accent3>
      <a:srgbClr val="FF5959"/>
    </a:accent3>
    <a:accent4>
      <a:srgbClr val="3CD5AF"/>
    </a:accent4>
    <a:accent5>
      <a:srgbClr val="FFC72C"/>
    </a:accent5>
    <a:accent6>
      <a:srgbClr val="D064CE"/>
    </a:accent6>
    <a:hlink>
      <a:srgbClr val="5352F5"/>
    </a:hlink>
    <a:folHlink>
      <a:srgbClr val="BFBFBF"/>
    </a:folHlink>
  </a:clrScheme>
  <a:fontScheme name="Century Gothic">
    <a:majorFont>
      <a:latin typeface="Century Gothic"/>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6.xml><?xml version="1.0" encoding="utf-8"?>
<a:themeOverride xmlns:a="http://schemas.openxmlformats.org/drawingml/2006/main">
  <a:clrScheme name="Body Copy">
    <a:dk1>
      <a:srgbClr val="000000"/>
    </a:dk1>
    <a:lt1>
      <a:srgbClr val="FFFFFF"/>
    </a:lt1>
    <a:dk2>
      <a:srgbClr val="777777"/>
    </a:dk2>
    <a:lt2>
      <a:srgbClr val="333333"/>
    </a:lt2>
    <a:accent1>
      <a:srgbClr val="1E22AA"/>
    </a:accent1>
    <a:accent2>
      <a:srgbClr val="55C1E9"/>
    </a:accent2>
    <a:accent3>
      <a:srgbClr val="FF5959"/>
    </a:accent3>
    <a:accent4>
      <a:srgbClr val="3CD5AF"/>
    </a:accent4>
    <a:accent5>
      <a:srgbClr val="FFC72C"/>
    </a:accent5>
    <a:accent6>
      <a:srgbClr val="D064CE"/>
    </a:accent6>
    <a:hlink>
      <a:srgbClr val="5352F5"/>
    </a:hlink>
    <a:folHlink>
      <a:srgbClr val="BFBFBF"/>
    </a:folHlink>
  </a:clrScheme>
  <a:fontScheme name="Century Gothic">
    <a:majorFont>
      <a:latin typeface="Century Gothic"/>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7.xml><?xml version="1.0" encoding="utf-8"?>
<a:themeOverride xmlns:a="http://schemas.openxmlformats.org/drawingml/2006/main">
  <a:clrScheme name="Body Copy">
    <a:dk1>
      <a:srgbClr val="000000"/>
    </a:dk1>
    <a:lt1>
      <a:srgbClr val="FFFFFF"/>
    </a:lt1>
    <a:dk2>
      <a:srgbClr val="777777"/>
    </a:dk2>
    <a:lt2>
      <a:srgbClr val="333333"/>
    </a:lt2>
    <a:accent1>
      <a:srgbClr val="1E22AA"/>
    </a:accent1>
    <a:accent2>
      <a:srgbClr val="55C1E9"/>
    </a:accent2>
    <a:accent3>
      <a:srgbClr val="FF5959"/>
    </a:accent3>
    <a:accent4>
      <a:srgbClr val="3CD5AF"/>
    </a:accent4>
    <a:accent5>
      <a:srgbClr val="FFC72C"/>
    </a:accent5>
    <a:accent6>
      <a:srgbClr val="D064CE"/>
    </a:accent6>
    <a:hlink>
      <a:srgbClr val="5352F5"/>
    </a:hlink>
    <a:folHlink>
      <a:srgbClr val="BFBFBF"/>
    </a:folHlink>
  </a:clrScheme>
  <a:fontScheme name="Century Gothic">
    <a:majorFont>
      <a:latin typeface="Century Gothic"/>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8.xml><?xml version="1.0" encoding="utf-8"?>
<a:themeOverride xmlns:a="http://schemas.openxmlformats.org/drawingml/2006/main">
  <a:clrScheme name="Body Copy">
    <a:dk1>
      <a:srgbClr val="000000"/>
    </a:dk1>
    <a:lt1>
      <a:srgbClr val="FFFFFF"/>
    </a:lt1>
    <a:dk2>
      <a:srgbClr val="777777"/>
    </a:dk2>
    <a:lt2>
      <a:srgbClr val="333333"/>
    </a:lt2>
    <a:accent1>
      <a:srgbClr val="1E22AA"/>
    </a:accent1>
    <a:accent2>
      <a:srgbClr val="55C1E9"/>
    </a:accent2>
    <a:accent3>
      <a:srgbClr val="FF5959"/>
    </a:accent3>
    <a:accent4>
      <a:srgbClr val="3CD5AF"/>
    </a:accent4>
    <a:accent5>
      <a:srgbClr val="FFC72C"/>
    </a:accent5>
    <a:accent6>
      <a:srgbClr val="D064CE"/>
    </a:accent6>
    <a:hlink>
      <a:srgbClr val="5352F5"/>
    </a:hlink>
    <a:folHlink>
      <a:srgbClr val="BFBFBF"/>
    </a:folHlink>
  </a:clrScheme>
  <a:fontScheme name="Century Gothic">
    <a:majorFont>
      <a:latin typeface="Century Gothic"/>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9.xml><?xml version="1.0" encoding="utf-8"?>
<a:themeOverride xmlns:a="http://schemas.openxmlformats.org/drawingml/2006/main">
  <a:clrScheme name="Body Copy">
    <a:dk1>
      <a:srgbClr val="000000"/>
    </a:dk1>
    <a:lt1>
      <a:srgbClr val="FFFFFF"/>
    </a:lt1>
    <a:dk2>
      <a:srgbClr val="777777"/>
    </a:dk2>
    <a:lt2>
      <a:srgbClr val="333333"/>
    </a:lt2>
    <a:accent1>
      <a:srgbClr val="1E22AA"/>
    </a:accent1>
    <a:accent2>
      <a:srgbClr val="55C1E9"/>
    </a:accent2>
    <a:accent3>
      <a:srgbClr val="FF5959"/>
    </a:accent3>
    <a:accent4>
      <a:srgbClr val="3CD5AF"/>
    </a:accent4>
    <a:accent5>
      <a:srgbClr val="FFC72C"/>
    </a:accent5>
    <a:accent6>
      <a:srgbClr val="D064CE"/>
    </a:accent6>
    <a:hlink>
      <a:srgbClr val="5352F5"/>
    </a:hlink>
    <a:folHlink>
      <a:srgbClr val="BFBFBF"/>
    </a:folHlink>
  </a:clrScheme>
  <a:fontScheme name="Century Gothic">
    <a:majorFont>
      <a:latin typeface="Century Gothic"/>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5.xml><?xml version="1.0" encoding="utf-8"?>
<a:themeOverride xmlns:a="http://schemas.openxmlformats.org/drawingml/2006/main">
  <a:clrScheme name="Body Copy">
    <a:dk1>
      <a:srgbClr val="000000"/>
    </a:dk1>
    <a:lt1>
      <a:srgbClr val="FFFFFF"/>
    </a:lt1>
    <a:dk2>
      <a:srgbClr val="777777"/>
    </a:dk2>
    <a:lt2>
      <a:srgbClr val="333333"/>
    </a:lt2>
    <a:accent1>
      <a:srgbClr val="1E22AA"/>
    </a:accent1>
    <a:accent2>
      <a:srgbClr val="55C1E9"/>
    </a:accent2>
    <a:accent3>
      <a:srgbClr val="FF5959"/>
    </a:accent3>
    <a:accent4>
      <a:srgbClr val="3CD5AF"/>
    </a:accent4>
    <a:accent5>
      <a:srgbClr val="FFC72C"/>
    </a:accent5>
    <a:accent6>
      <a:srgbClr val="D064CE"/>
    </a:accent6>
    <a:hlink>
      <a:srgbClr val="5352F5"/>
    </a:hlink>
    <a:folHlink>
      <a:srgbClr val="BFBFBF"/>
    </a:folHlink>
  </a:clrScheme>
  <a:fontScheme name="Century Gothic">
    <a:majorFont>
      <a:latin typeface="Century Gothic"/>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50.xml><?xml version="1.0" encoding="utf-8"?>
<a:themeOverride xmlns:a="http://schemas.openxmlformats.org/drawingml/2006/main">
  <a:clrScheme name="Body Copy">
    <a:dk1>
      <a:srgbClr val="000000"/>
    </a:dk1>
    <a:lt1>
      <a:srgbClr val="FFFFFF"/>
    </a:lt1>
    <a:dk2>
      <a:srgbClr val="777777"/>
    </a:dk2>
    <a:lt2>
      <a:srgbClr val="333333"/>
    </a:lt2>
    <a:accent1>
      <a:srgbClr val="1E22AA"/>
    </a:accent1>
    <a:accent2>
      <a:srgbClr val="55C1E9"/>
    </a:accent2>
    <a:accent3>
      <a:srgbClr val="FF5959"/>
    </a:accent3>
    <a:accent4>
      <a:srgbClr val="3CD5AF"/>
    </a:accent4>
    <a:accent5>
      <a:srgbClr val="FFC72C"/>
    </a:accent5>
    <a:accent6>
      <a:srgbClr val="D064CE"/>
    </a:accent6>
    <a:hlink>
      <a:srgbClr val="5352F5"/>
    </a:hlink>
    <a:folHlink>
      <a:srgbClr val="BFBFBF"/>
    </a:folHlink>
  </a:clrScheme>
  <a:fontScheme name="Century Gothic">
    <a:majorFont>
      <a:latin typeface="Century Gothic"/>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51.xml><?xml version="1.0" encoding="utf-8"?>
<a:themeOverride xmlns:a="http://schemas.openxmlformats.org/drawingml/2006/main">
  <a:clrScheme name="Body Copy">
    <a:dk1>
      <a:srgbClr val="000000"/>
    </a:dk1>
    <a:lt1>
      <a:srgbClr val="FFFFFF"/>
    </a:lt1>
    <a:dk2>
      <a:srgbClr val="777777"/>
    </a:dk2>
    <a:lt2>
      <a:srgbClr val="333333"/>
    </a:lt2>
    <a:accent1>
      <a:srgbClr val="1E22AA"/>
    </a:accent1>
    <a:accent2>
      <a:srgbClr val="55C1E9"/>
    </a:accent2>
    <a:accent3>
      <a:srgbClr val="FF5959"/>
    </a:accent3>
    <a:accent4>
      <a:srgbClr val="3CD5AF"/>
    </a:accent4>
    <a:accent5>
      <a:srgbClr val="FFC72C"/>
    </a:accent5>
    <a:accent6>
      <a:srgbClr val="D064CE"/>
    </a:accent6>
    <a:hlink>
      <a:srgbClr val="5352F5"/>
    </a:hlink>
    <a:folHlink>
      <a:srgbClr val="BFBFBF"/>
    </a:folHlink>
  </a:clrScheme>
  <a:fontScheme name="Century Gothic">
    <a:majorFont>
      <a:latin typeface="Century Gothic"/>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52.xml><?xml version="1.0" encoding="utf-8"?>
<a:themeOverride xmlns:a="http://schemas.openxmlformats.org/drawingml/2006/main">
  <a:clrScheme name="Body Copy">
    <a:dk1>
      <a:srgbClr val="000000"/>
    </a:dk1>
    <a:lt1>
      <a:srgbClr val="FFFFFF"/>
    </a:lt1>
    <a:dk2>
      <a:srgbClr val="777777"/>
    </a:dk2>
    <a:lt2>
      <a:srgbClr val="333333"/>
    </a:lt2>
    <a:accent1>
      <a:srgbClr val="1E22AA"/>
    </a:accent1>
    <a:accent2>
      <a:srgbClr val="55C1E9"/>
    </a:accent2>
    <a:accent3>
      <a:srgbClr val="FF5959"/>
    </a:accent3>
    <a:accent4>
      <a:srgbClr val="3CD5AF"/>
    </a:accent4>
    <a:accent5>
      <a:srgbClr val="FFC72C"/>
    </a:accent5>
    <a:accent6>
      <a:srgbClr val="D064CE"/>
    </a:accent6>
    <a:hlink>
      <a:srgbClr val="5352F5"/>
    </a:hlink>
    <a:folHlink>
      <a:srgbClr val="BFBFBF"/>
    </a:folHlink>
  </a:clrScheme>
  <a:fontScheme name="Century Gothic">
    <a:majorFont>
      <a:latin typeface="Century Gothic"/>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53.xml><?xml version="1.0" encoding="utf-8"?>
<a:themeOverride xmlns:a="http://schemas.openxmlformats.org/drawingml/2006/main">
  <a:clrScheme name="Body Copy">
    <a:dk1>
      <a:srgbClr val="000000"/>
    </a:dk1>
    <a:lt1>
      <a:srgbClr val="FFFFFF"/>
    </a:lt1>
    <a:dk2>
      <a:srgbClr val="777777"/>
    </a:dk2>
    <a:lt2>
      <a:srgbClr val="333333"/>
    </a:lt2>
    <a:accent1>
      <a:srgbClr val="1E22AA"/>
    </a:accent1>
    <a:accent2>
      <a:srgbClr val="55C1E9"/>
    </a:accent2>
    <a:accent3>
      <a:srgbClr val="FF5959"/>
    </a:accent3>
    <a:accent4>
      <a:srgbClr val="3CD5AF"/>
    </a:accent4>
    <a:accent5>
      <a:srgbClr val="FFC72C"/>
    </a:accent5>
    <a:accent6>
      <a:srgbClr val="D064CE"/>
    </a:accent6>
    <a:hlink>
      <a:srgbClr val="5352F5"/>
    </a:hlink>
    <a:folHlink>
      <a:srgbClr val="BFBFBF"/>
    </a:folHlink>
  </a:clrScheme>
  <a:fontScheme name="Century Gothic">
    <a:majorFont>
      <a:latin typeface="Century Gothic"/>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54.xml><?xml version="1.0" encoding="utf-8"?>
<a:themeOverride xmlns:a="http://schemas.openxmlformats.org/drawingml/2006/main">
  <a:clrScheme name="Body Copy">
    <a:dk1>
      <a:srgbClr val="000000"/>
    </a:dk1>
    <a:lt1>
      <a:srgbClr val="FFFFFF"/>
    </a:lt1>
    <a:dk2>
      <a:srgbClr val="777777"/>
    </a:dk2>
    <a:lt2>
      <a:srgbClr val="333333"/>
    </a:lt2>
    <a:accent1>
      <a:srgbClr val="1E22AA"/>
    </a:accent1>
    <a:accent2>
      <a:srgbClr val="55C1E9"/>
    </a:accent2>
    <a:accent3>
      <a:srgbClr val="FF5959"/>
    </a:accent3>
    <a:accent4>
      <a:srgbClr val="3CD5AF"/>
    </a:accent4>
    <a:accent5>
      <a:srgbClr val="FFC72C"/>
    </a:accent5>
    <a:accent6>
      <a:srgbClr val="D064CE"/>
    </a:accent6>
    <a:hlink>
      <a:srgbClr val="5352F5"/>
    </a:hlink>
    <a:folHlink>
      <a:srgbClr val="BFBFBF"/>
    </a:folHlink>
  </a:clrScheme>
  <a:fontScheme name="Century Gothic">
    <a:majorFont>
      <a:latin typeface="Century Gothic"/>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55.xml><?xml version="1.0" encoding="utf-8"?>
<a:themeOverride xmlns:a="http://schemas.openxmlformats.org/drawingml/2006/main">
  <a:clrScheme name="HIMSS 2020 Branding">
    <a:dk1>
      <a:srgbClr val="000000"/>
    </a:dk1>
    <a:lt1>
      <a:srgbClr val="FFFFFF"/>
    </a:lt1>
    <a:dk2>
      <a:srgbClr val="666666"/>
    </a:dk2>
    <a:lt2>
      <a:srgbClr val="F1F1F1"/>
    </a:lt2>
    <a:accent1>
      <a:srgbClr val="FF5959"/>
    </a:accent1>
    <a:accent2>
      <a:srgbClr val="55C1E9"/>
    </a:accent2>
    <a:accent3>
      <a:srgbClr val="1E22AA"/>
    </a:accent3>
    <a:accent4>
      <a:srgbClr val="FFC72C"/>
    </a:accent4>
    <a:accent5>
      <a:srgbClr val="CF63CD"/>
    </a:accent5>
    <a:accent6>
      <a:srgbClr val="3CD5AF"/>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56.xml><?xml version="1.0" encoding="utf-8"?>
<a:themeOverride xmlns:a="http://schemas.openxmlformats.org/drawingml/2006/main">
  <a:clrScheme name="HIMSS Custom Colors 1">
    <a:dk1>
      <a:sysClr val="windowText" lastClr="000000"/>
    </a:dk1>
    <a:lt1>
      <a:sysClr val="window" lastClr="FFFFFF"/>
    </a:lt1>
    <a:dk2>
      <a:srgbClr val="17406D"/>
    </a:dk2>
    <a:lt2>
      <a:srgbClr val="DBEFF9"/>
    </a:lt2>
    <a:accent1>
      <a:srgbClr val="1E22AA"/>
    </a:accent1>
    <a:accent2>
      <a:srgbClr val="55C1E9"/>
    </a:accent2>
    <a:accent3>
      <a:srgbClr val="666666"/>
    </a:accent3>
    <a:accent4>
      <a:srgbClr val="6267F1"/>
    </a:accent4>
    <a:accent5>
      <a:srgbClr val="10779C"/>
    </a:accent5>
    <a:accent6>
      <a:srgbClr val="A5C249"/>
    </a:accent6>
    <a:hlink>
      <a:srgbClr val="F49100"/>
    </a:hlink>
    <a:folHlink>
      <a:srgbClr val="85DFD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57.xml><?xml version="1.0" encoding="utf-8"?>
<a:themeOverride xmlns:a="http://schemas.openxmlformats.org/drawingml/2006/main">
  <a:clrScheme name="Body Copy">
    <a:dk1>
      <a:srgbClr val="000000"/>
    </a:dk1>
    <a:lt1>
      <a:srgbClr val="FFFFFF"/>
    </a:lt1>
    <a:dk2>
      <a:srgbClr val="777777"/>
    </a:dk2>
    <a:lt2>
      <a:srgbClr val="333333"/>
    </a:lt2>
    <a:accent1>
      <a:srgbClr val="1E22AA"/>
    </a:accent1>
    <a:accent2>
      <a:srgbClr val="55C1E9"/>
    </a:accent2>
    <a:accent3>
      <a:srgbClr val="FF5959"/>
    </a:accent3>
    <a:accent4>
      <a:srgbClr val="3CD5AF"/>
    </a:accent4>
    <a:accent5>
      <a:srgbClr val="FFC72C"/>
    </a:accent5>
    <a:accent6>
      <a:srgbClr val="D064CE"/>
    </a:accent6>
    <a:hlink>
      <a:srgbClr val="5352F5"/>
    </a:hlink>
    <a:folHlink>
      <a:srgbClr val="BFBFBF"/>
    </a:folHlink>
  </a:clrScheme>
  <a:fontScheme name="Century Gothic">
    <a:majorFont>
      <a:latin typeface="Century Gothic"/>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58.xml><?xml version="1.0" encoding="utf-8"?>
<a:themeOverride xmlns:a="http://schemas.openxmlformats.org/drawingml/2006/main">
  <a:clrScheme name="Body Copy">
    <a:dk1>
      <a:srgbClr val="000000"/>
    </a:dk1>
    <a:lt1>
      <a:srgbClr val="FFFFFF"/>
    </a:lt1>
    <a:dk2>
      <a:srgbClr val="777777"/>
    </a:dk2>
    <a:lt2>
      <a:srgbClr val="333333"/>
    </a:lt2>
    <a:accent1>
      <a:srgbClr val="1E22AA"/>
    </a:accent1>
    <a:accent2>
      <a:srgbClr val="55C1E9"/>
    </a:accent2>
    <a:accent3>
      <a:srgbClr val="FF5959"/>
    </a:accent3>
    <a:accent4>
      <a:srgbClr val="3CD5AF"/>
    </a:accent4>
    <a:accent5>
      <a:srgbClr val="FFC72C"/>
    </a:accent5>
    <a:accent6>
      <a:srgbClr val="D064CE"/>
    </a:accent6>
    <a:hlink>
      <a:srgbClr val="5352F5"/>
    </a:hlink>
    <a:folHlink>
      <a:srgbClr val="BFBFBF"/>
    </a:folHlink>
  </a:clrScheme>
  <a:fontScheme name="Century Gothic">
    <a:majorFont>
      <a:latin typeface="Century Gothic"/>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59.xml><?xml version="1.0" encoding="utf-8"?>
<a:themeOverride xmlns:a="http://schemas.openxmlformats.org/drawingml/2006/main">
  <a:clrScheme name="HIMSS Custom Colors 1">
    <a:dk1>
      <a:sysClr val="windowText" lastClr="000000"/>
    </a:dk1>
    <a:lt1>
      <a:sysClr val="window" lastClr="FFFFFF"/>
    </a:lt1>
    <a:dk2>
      <a:srgbClr val="17406D"/>
    </a:dk2>
    <a:lt2>
      <a:srgbClr val="DBEFF9"/>
    </a:lt2>
    <a:accent1>
      <a:srgbClr val="1E22AA"/>
    </a:accent1>
    <a:accent2>
      <a:srgbClr val="55C1E9"/>
    </a:accent2>
    <a:accent3>
      <a:srgbClr val="666666"/>
    </a:accent3>
    <a:accent4>
      <a:srgbClr val="6267F1"/>
    </a:accent4>
    <a:accent5>
      <a:srgbClr val="10779C"/>
    </a:accent5>
    <a:accent6>
      <a:srgbClr val="A5C249"/>
    </a:accent6>
    <a:hlink>
      <a:srgbClr val="F49100"/>
    </a:hlink>
    <a:folHlink>
      <a:srgbClr val="85DFD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6.xml><?xml version="1.0" encoding="utf-8"?>
<a:themeOverride xmlns:a="http://schemas.openxmlformats.org/drawingml/2006/main">
  <a:clrScheme name="Body Copy">
    <a:dk1>
      <a:srgbClr val="000000"/>
    </a:dk1>
    <a:lt1>
      <a:srgbClr val="FFFFFF"/>
    </a:lt1>
    <a:dk2>
      <a:srgbClr val="777777"/>
    </a:dk2>
    <a:lt2>
      <a:srgbClr val="333333"/>
    </a:lt2>
    <a:accent1>
      <a:srgbClr val="1E22AA"/>
    </a:accent1>
    <a:accent2>
      <a:srgbClr val="55C1E9"/>
    </a:accent2>
    <a:accent3>
      <a:srgbClr val="FF5959"/>
    </a:accent3>
    <a:accent4>
      <a:srgbClr val="3CD5AF"/>
    </a:accent4>
    <a:accent5>
      <a:srgbClr val="FFC72C"/>
    </a:accent5>
    <a:accent6>
      <a:srgbClr val="D064CE"/>
    </a:accent6>
    <a:hlink>
      <a:srgbClr val="5352F5"/>
    </a:hlink>
    <a:folHlink>
      <a:srgbClr val="BFBFBF"/>
    </a:folHlink>
  </a:clrScheme>
  <a:fontScheme name="Century Gothic">
    <a:majorFont>
      <a:latin typeface="Century Gothic"/>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60.xml><?xml version="1.0" encoding="utf-8"?>
<a:themeOverride xmlns:a="http://schemas.openxmlformats.org/drawingml/2006/main">
  <a:clrScheme name="Body Copy">
    <a:dk1>
      <a:srgbClr val="000000"/>
    </a:dk1>
    <a:lt1>
      <a:srgbClr val="FFFFFF"/>
    </a:lt1>
    <a:dk2>
      <a:srgbClr val="777777"/>
    </a:dk2>
    <a:lt2>
      <a:srgbClr val="333333"/>
    </a:lt2>
    <a:accent1>
      <a:srgbClr val="1E22AA"/>
    </a:accent1>
    <a:accent2>
      <a:srgbClr val="55C1E9"/>
    </a:accent2>
    <a:accent3>
      <a:srgbClr val="FF5959"/>
    </a:accent3>
    <a:accent4>
      <a:srgbClr val="3CD5AF"/>
    </a:accent4>
    <a:accent5>
      <a:srgbClr val="FFC72C"/>
    </a:accent5>
    <a:accent6>
      <a:srgbClr val="D064CE"/>
    </a:accent6>
    <a:hlink>
      <a:srgbClr val="5352F5"/>
    </a:hlink>
    <a:folHlink>
      <a:srgbClr val="BFBFBF"/>
    </a:folHlink>
  </a:clrScheme>
  <a:fontScheme name="Century Gothic">
    <a:majorFont>
      <a:latin typeface="Century Gothic"/>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61.xml><?xml version="1.0" encoding="utf-8"?>
<a:themeOverride xmlns:a="http://schemas.openxmlformats.org/drawingml/2006/main">
  <a:clrScheme name="Body Copy">
    <a:dk1>
      <a:srgbClr val="000000"/>
    </a:dk1>
    <a:lt1>
      <a:srgbClr val="FFFFFF"/>
    </a:lt1>
    <a:dk2>
      <a:srgbClr val="777777"/>
    </a:dk2>
    <a:lt2>
      <a:srgbClr val="333333"/>
    </a:lt2>
    <a:accent1>
      <a:srgbClr val="1E22AA"/>
    </a:accent1>
    <a:accent2>
      <a:srgbClr val="55C1E9"/>
    </a:accent2>
    <a:accent3>
      <a:srgbClr val="FF5959"/>
    </a:accent3>
    <a:accent4>
      <a:srgbClr val="3CD5AF"/>
    </a:accent4>
    <a:accent5>
      <a:srgbClr val="FFC72C"/>
    </a:accent5>
    <a:accent6>
      <a:srgbClr val="D064CE"/>
    </a:accent6>
    <a:hlink>
      <a:srgbClr val="5352F5"/>
    </a:hlink>
    <a:folHlink>
      <a:srgbClr val="BFBFBF"/>
    </a:folHlink>
  </a:clrScheme>
  <a:fontScheme name="Century Gothic">
    <a:majorFont>
      <a:latin typeface="Century Gothic"/>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62.xml><?xml version="1.0" encoding="utf-8"?>
<a:themeOverride xmlns:a="http://schemas.openxmlformats.org/drawingml/2006/main">
  <a:clrScheme name="Body Copy">
    <a:dk1>
      <a:srgbClr val="000000"/>
    </a:dk1>
    <a:lt1>
      <a:srgbClr val="FFFFFF"/>
    </a:lt1>
    <a:dk2>
      <a:srgbClr val="777777"/>
    </a:dk2>
    <a:lt2>
      <a:srgbClr val="333333"/>
    </a:lt2>
    <a:accent1>
      <a:srgbClr val="1E22AA"/>
    </a:accent1>
    <a:accent2>
      <a:srgbClr val="55C1E9"/>
    </a:accent2>
    <a:accent3>
      <a:srgbClr val="FF5959"/>
    </a:accent3>
    <a:accent4>
      <a:srgbClr val="3CD5AF"/>
    </a:accent4>
    <a:accent5>
      <a:srgbClr val="FFC72C"/>
    </a:accent5>
    <a:accent6>
      <a:srgbClr val="D064CE"/>
    </a:accent6>
    <a:hlink>
      <a:srgbClr val="5352F5"/>
    </a:hlink>
    <a:folHlink>
      <a:srgbClr val="BFBFBF"/>
    </a:folHlink>
  </a:clrScheme>
  <a:fontScheme name="Century Gothic">
    <a:majorFont>
      <a:latin typeface="Century Gothic"/>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63.xml><?xml version="1.0" encoding="utf-8"?>
<a:themeOverride xmlns:a="http://schemas.openxmlformats.org/drawingml/2006/main">
  <a:clrScheme name="HIMSS Custom Colors 1">
    <a:dk1>
      <a:sysClr val="windowText" lastClr="000000"/>
    </a:dk1>
    <a:lt1>
      <a:sysClr val="window" lastClr="FFFFFF"/>
    </a:lt1>
    <a:dk2>
      <a:srgbClr val="17406D"/>
    </a:dk2>
    <a:lt2>
      <a:srgbClr val="DBEFF9"/>
    </a:lt2>
    <a:accent1>
      <a:srgbClr val="1E22AA"/>
    </a:accent1>
    <a:accent2>
      <a:srgbClr val="55C1E9"/>
    </a:accent2>
    <a:accent3>
      <a:srgbClr val="666666"/>
    </a:accent3>
    <a:accent4>
      <a:srgbClr val="6267F1"/>
    </a:accent4>
    <a:accent5>
      <a:srgbClr val="10779C"/>
    </a:accent5>
    <a:accent6>
      <a:srgbClr val="A5C249"/>
    </a:accent6>
    <a:hlink>
      <a:srgbClr val="F49100"/>
    </a:hlink>
    <a:folHlink>
      <a:srgbClr val="85DFD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64.xml><?xml version="1.0" encoding="utf-8"?>
<a:themeOverride xmlns:a="http://schemas.openxmlformats.org/drawingml/2006/main">
  <a:clrScheme name="HIMSS 2020 Branding">
    <a:dk1>
      <a:srgbClr val="000000"/>
    </a:dk1>
    <a:lt1>
      <a:srgbClr val="FFFFFF"/>
    </a:lt1>
    <a:dk2>
      <a:srgbClr val="666666"/>
    </a:dk2>
    <a:lt2>
      <a:srgbClr val="F1F1F1"/>
    </a:lt2>
    <a:accent1>
      <a:srgbClr val="FF5959"/>
    </a:accent1>
    <a:accent2>
      <a:srgbClr val="55C1E9"/>
    </a:accent2>
    <a:accent3>
      <a:srgbClr val="1E22AA"/>
    </a:accent3>
    <a:accent4>
      <a:srgbClr val="FFC72C"/>
    </a:accent4>
    <a:accent5>
      <a:srgbClr val="CF63CD"/>
    </a:accent5>
    <a:accent6>
      <a:srgbClr val="3CD5AF"/>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65.xml><?xml version="1.0" encoding="utf-8"?>
<a:themeOverride xmlns:a="http://schemas.openxmlformats.org/drawingml/2006/main">
  <a:clrScheme name="Body Copy">
    <a:dk1>
      <a:srgbClr val="000000"/>
    </a:dk1>
    <a:lt1>
      <a:srgbClr val="FFFFFF"/>
    </a:lt1>
    <a:dk2>
      <a:srgbClr val="777777"/>
    </a:dk2>
    <a:lt2>
      <a:srgbClr val="333333"/>
    </a:lt2>
    <a:accent1>
      <a:srgbClr val="1E22AA"/>
    </a:accent1>
    <a:accent2>
      <a:srgbClr val="55C1E9"/>
    </a:accent2>
    <a:accent3>
      <a:srgbClr val="FF5959"/>
    </a:accent3>
    <a:accent4>
      <a:srgbClr val="3CD5AF"/>
    </a:accent4>
    <a:accent5>
      <a:srgbClr val="FFC72C"/>
    </a:accent5>
    <a:accent6>
      <a:srgbClr val="D064CE"/>
    </a:accent6>
    <a:hlink>
      <a:srgbClr val="5352F5"/>
    </a:hlink>
    <a:folHlink>
      <a:srgbClr val="BFBFBF"/>
    </a:folHlink>
  </a:clrScheme>
  <a:fontScheme name="Century Gothic">
    <a:majorFont>
      <a:latin typeface="Century Gothic"/>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66.xml><?xml version="1.0" encoding="utf-8"?>
<a:themeOverride xmlns:a="http://schemas.openxmlformats.org/drawingml/2006/main">
  <a:clrScheme name="HIMSS 2020 Branding">
    <a:dk1>
      <a:srgbClr val="000000"/>
    </a:dk1>
    <a:lt1>
      <a:srgbClr val="FFFFFF"/>
    </a:lt1>
    <a:dk2>
      <a:srgbClr val="666666"/>
    </a:dk2>
    <a:lt2>
      <a:srgbClr val="F1F1F1"/>
    </a:lt2>
    <a:accent1>
      <a:srgbClr val="FF5959"/>
    </a:accent1>
    <a:accent2>
      <a:srgbClr val="55C1E9"/>
    </a:accent2>
    <a:accent3>
      <a:srgbClr val="1E22AA"/>
    </a:accent3>
    <a:accent4>
      <a:srgbClr val="FFC72C"/>
    </a:accent4>
    <a:accent5>
      <a:srgbClr val="CF63CD"/>
    </a:accent5>
    <a:accent6>
      <a:srgbClr val="3CD5AF"/>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7.xml><?xml version="1.0" encoding="utf-8"?>
<a:themeOverride xmlns:a="http://schemas.openxmlformats.org/drawingml/2006/main">
  <a:clrScheme name="Body Copy">
    <a:dk1>
      <a:srgbClr val="000000"/>
    </a:dk1>
    <a:lt1>
      <a:srgbClr val="FFFFFF"/>
    </a:lt1>
    <a:dk2>
      <a:srgbClr val="777777"/>
    </a:dk2>
    <a:lt2>
      <a:srgbClr val="333333"/>
    </a:lt2>
    <a:accent1>
      <a:srgbClr val="1E22AA"/>
    </a:accent1>
    <a:accent2>
      <a:srgbClr val="55C1E9"/>
    </a:accent2>
    <a:accent3>
      <a:srgbClr val="FF5959"/>
    </a:accent3>
    <a:accent4>
      <a:srgbClr val="3CD5AF"/>
    </a:accent4>
    <a:accent5>
      <a:srgbClr val="FFC72C"/>
    </a:accent5>
    <a:accent6>
      <a:srgbClr val="D064CE"/>
    </a:accent6>
    <a:hlink>
      <a:srgbClr val="5352F5"/>
    </a:hlink>
    <a:folHlink>
      <a:srgbClr val="BFBFBF"/>
    </a:folHlink>
  </a:clrScheme>
  <a:fontScheme name="Century Gothic">
    <a:majorFont>
      <a:latin typeface="Century Gothic"/>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8.xml><?xml version="1.0" encoding="utf-8"?>
<a:themeOverride xmlns:a="http://schemas.openxmlformats.org/drawingml/2006/main">
  <a:clrScheme name="Body Copy">
    <a:dk1>
      <a:srgbClr val="000000"/>
    </a:dk1>
    <a:lt1>
      <a:srgbClr val="FFFFFF"/>
    </a:lt1>
    <a:dk2>
      <a:srgbClr val="777777"/>
    </a:dk2>
    <a:lt2>
      <a:srgbClr val="333333"/>
    </a:lt2>
    <a:accent1>
      <a:srgbClr val="1E22AA"/>
    </a:accent1>
    <a:accent2>
      <a:srgbClr val="55C1E9"/>
    </a:accent2>
    <a:accent3>
      <a:srgbClr val="FF5959"/>
    </a:accent3>
    <a:accent4>
      <a:srgbClr val="3CD5AF"/>
    </a:accent4>
    <a:accent5>
      <a:srgbClr val="FFC72C"/>
    </a:accent5>
    <a:accent6>
      <a:srgbClr val="D064CE"/>
    </a:accent6>
    <a:hlink>
      <a:srgbClr val="5352F5"/>
    </a:hlink>
    <a:folHlink>
      <a:srgbClr val="BFBFBF"/>
    </a:folHlink>
  </a:clrScheme>
  <a:fontScheme name="Century Gothic">
    <a:majorFont>
      <a:latin typeface="Century Gothic"/>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9.xml><?xml version="1.0" encoding="utf-8"?>
<a:themeOverride xmlns:a="http://schemas.openxmlformats.org/drawingml/2006/main">
  <a:clrScheme name="Body Copy">
    <a:dk1>
      <a:srgbClr val="000000"/>
    </a:dk1>
    <a:lt1>
      <a:srgbClr val="FFFFFF"/>
    </a:lt1>
    <a:dk2>
      <a:srgbClr val="777777"/>
    </a:dk2>
    <a:lt2>
      <a:srgbClr val="333333"/>
    </a:lt2>
    <a:accent1>
      <a:srgbClr val="1E22AA"/>
    </a:accent1>
    <a:accent2>
      <a:srgbClr val="55C1E9"/>
    </a:accent2>
    <a:accent3>
      <a:srgbClr val="FF5959"/>
    </a:accent3>
    <a:accent4>
      <a:srgbClr val="3CD5AF"/>
    </a:accent4>
    <a:accent5>
      <a:srgbClr val="FFC72C"/>
    </a:accent5>
    <a:accent6>
      <a:srgbClr val="D064CE"/>
    </a:accent6>
    <a:hlink>
      <a:srgbClr val="5352F5"/>
    </a:hlink>
    <a:folHlink>
      <a:srgbClr val="BFBFBF"/>
    </a:folHlink>
  </a:clrScheme>
  <a:fontScheme name="Century Gothic">
    <a:majorFont>
      <a:latin typeface="Century Gothic"/>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bc0b4a9f-f94f-42ef-8e22-11e70e568882">
      <UserInfo>
        <DisplayName>Ramage, Nicole</DisplayName>
        <AccountId>510</AccountId>
        <AccountType/>
      </UserInfo>
      <UserInfo>
        <DisplayName>carroll, whende</DisplayName>
        <AccountId>1382</AccountId>
        <AccountType/>
      </UserInfo>
      <UserInfo>
        <DisplayName>Kwiatkoski, Tammy</DisplayName>
        <AccountId>138</AccountId>
        <AccountType/>
      </UserInfo>
    </SharedWithUsers>
    <_ip_UnifiedCompliancePolicyUIAction xmlns="http://schemas.microsoft.com/sharepoint/v3" xsi:nil="true"/>
    <_ip_UnifiedCompliancePolicyProperties xmlns="http://schemas.microsoft.com/sharepoint/v3" xsi:nil="true"/>
    <PublishingExpirationDate xmlns="http://schemas.microsoft.com/sharepoint/v3" xsi:nil="true"/>
    <PublishingStartDate xmlns="http://schemas.microsoft.com/sharepoint/v3" xsi:nil="true"/>
    <TaxCatchAll xmlns="184eedcf-d762-48f5-a2a1-4f5efa5950c3" xsi:nil="true"/>
    <lcf76f155ced4ddcb4097134ff3c332f xmlns="865d7ae4-1544-4bab-9de5-36c0e866f09f">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80D1F02C1D75F14BA2B4011E96EA457F" ma:contentTypeVersion="22" ma:contentTypeDescription="Create a new document." ma:contentTypeScope="" ma:versionID="d4d486b9e0dcaab9af71feac8b10dcbb">
  <xsd:schema xmlns:xsd="http://www.w3.org/2001/XMLSchema" xmlns:xs="http://www.w3.org/2001/XMLSchema" xmlns:p="http://schemas.microsoft.com/office/2006/metadata/properties" xmlns:ns1="http://schemas.microsoft.com/sharepoint/v3" xmlns:ns2="865d7ae4-1544-4bab-9de5-36c0e866f09f" xmlns:ns3="bc0b4a9f-f94f-42ef-8e22-11e70e568882" xmlns:ns4="184eedcf-d762-48f5-a2a1-4f5efa5950c3" targetNamespace="http://schemas.microsoft.com/office/2006/metadata/properties" ma:root="true" ma:fieldsID="9dd39761b40595d70c646ed36e096daa" ns1:_="" ns2:_="" ns3:_="" ns4:_="">
    <xsd:import namespace="http://schemas.microsoft.com/sharepoint/v3"/>
    <xsd:import namespace="865d7ae4-1544-4bab-9de5-36c0e866f09f"/>
    <xsd:import namespace="bc0b4a9f-f94f-42ef-8e22-11e70e568882"/>
    <xsd:import namespace="184eedcf-d762-48f5-a2a1-4f5efa5950c3"/>
    <xsd:element name="properties">
      <xsd:complexType>
        <xsd:sequence>
          <xsd:element name="documentManagement">
            <xsd:complexType>
              <xsd:all>
                <xsd:element ref="ns1:PublishingStartDate" minOccurs="0"/>
                <xsd:element ref="ns1:PublishingExpirationDate" minOccurs="0"/>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DateTaken" minOccurs="0"/>
                <xsd:element ref="ns2:MediaServiceOCR" minOccurs="0"/>
                <xsd:element ref="ns2:MediaServiceLocation" minOccurs="0"/>
                <xsd:element ref="ns1:_ip_UnifiedCompliancePolicyProperties" minOccurs="0"/>
                <xsd:element ref="ns1:_ip_UnifiedCompliancePolicyUIAction" minOccurs="0"/>
                <xsd:element ref="ns3:SharedWithUsers" minOccurs="0"/>
                <xsd:element ref="ns3:SharedWithDetails" minOccurs="0"/>
                <xsd:element ref="ns2:MediaLengthInSeconds" minOccurs="0"/>
                <xsd:element ref="ns2:lcf76f155ced4ddcb4097134ff3c332f" minOccurs="0"/>
                <xsd:element ref="ns4:TaxCatchAll"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8" nillable="true" ma:displayName="Scheduling Start Date" ma:description="Scheduling Start Date is a site column created by the Publishing feature. It is used to specify the date and time on which this page will first appear to site visitors." ma:internalName="PublishingStartDate">
      <xsd:simpleType>
        <xsd:restriction base="dms:Unknown"/>
      </xsd:simpleType>
    </xsd:element>
    <xsd:element name="PublishingExpirationDate" ma:index="9" nillable="true" ma:displayName="Scheduling End Date" ma:description="Scheduling End Date is a site column created by the Publishing feature. It is used to specify the date and time on which this page will no longer appear to site visitors." ma:internalName="PublishingExpirationDate">
      <xsd:simpleType>
        <xsd:restriction base="dms:Unknown"/>
      </xsd:simpleType>
    </xsd:element>
    <xsd:element name="_ip_UnifiedCompliancePolicyProperties" ma:index="18" nillable="true" ma:displayName="Unified Compliance Policy Properties" ma:hidden="true" ma:internalName="_ip_UnifiedCompliancePolicyProperties">
      <xsd:simpleType>
        <xsd:restriction base="dms:Note"/>
      </xsd:simpleType>
    </xsd:element>
    <xsd:element name="_ip_UnifiedCompliancePolicyUIAction" ma:index="19"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865d7ae4-1544-4bab-9de5-36c0e866f09f"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DateTaken" ma:index="15" nillable="true" ma:displayName="MediaServiceDateTaken" ma:hidden="true" ma:internalName="MediaServiceDateTake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Location" ma:index="17" nillable="true" ma:displayName="Location" ma:internalName="MediaServiceLocation" ma:readOnly="true">
      <xsd:simpleType>
        <xsd:restriction base="dms:Text"/>
      </xsd:simpleType>
    </xsd:element>
    <xsd:element name="MediaLengthInSeconds" ma:index="22" nillable="true" ma:displayName="MediaLengthInSeconds" ma:hidden="true" ma:internalName="MediaLengthInSeconds" ma:readOnly="true">
      <xsd:simpleType>
        <xsd:restriction base="dms:Unknown"/>
      </xsd:simpleType>
    </xsd:element>
    <xsd:element name="lcf76f155ced4ddcb4097134ff3c332f" ma:index="24" nillable="true" ma:taxonomy="true" ma:internalName="lcf76f155ced4ddcb4097134ff3c332f" ma:taxonomyFieldName="MediaServiceImageTags" ma:displayName="Image Tags" ma:readOnly="false" ma:fieldId="{5cf76f15-5ced-4ddc-b409-7134ff3c332f}" ma:taxonomyMulti="true" ma:sspId="48d720c7-a354-4169-8ebb-3b05676fae83" ma:termSetId="09814cd3-568e-fe90-9814-8d621ff8fb84" ma:anchorId="fba54fb3-c3e1-fe81-a776-ca4b69148c4d" ma:open="true" ma:isKeyword="false">
      <xsd:complexType>
        <xsd:sequence>
          <xsd:element ref="pc:Terms" minOccurs="0" maxOccurs="1"/>
        </xsd:sequence>
      </xsd:complexType>
    </xsd:element>
    <xsd:element name="MediaServiceGenerationTime" ma:index="26" nillable="true" ma:displayName="MediaServiceGenerationTime" ma:hidden="true" ma:internalName="MediaServiceGenerationTime" ma:readOnly="true">
      <xsd:simpleType>
        <xsd:restriction base="dms:Text"/>
      </xsd:simpleType>
    </xsd:element>
    <xsd:element name="MediaServiceEventHashCode" ma:index="27"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c0b4a9f-f94f-42ef-8e22-11e70e568882" elementFormDefault="qualified">
    <xsd:import namespace="http://schemas.microsoft.com/office/2006/documentManagement/types"/>
    <xsd:import namespace="http://schemas.microsoft.com/office/infopath/2007/PartnerControls"/>
    <xsd:element name="SharedWithUsers" ma:index="2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184eedcf-d762-48f5-a2a1-4f5efa5950c3" elementFormDefault="qualified">
    <xsd:import namespace="http://schemas.microsoft.com/office/2006/documentManagement/types"/>
    <xsd:import namespace="http://schemas.microsoft.com/office/infopath/2007/PartnerControls"/>
    <xsd:element name="TaxCatchAll" ma:index="25" nillable="true" ma:displayName="Taxonomy Catch All Column" ma:hidden="true" ma:list="{9e41cc61-00b6-4514-9a18-a2c004e938f8}" ma:internalName="TaxCatchAll" ma:showField="CatchAllData" ma:web="184eedcf-d762-48f5-a2a1-4f5efa5950c3">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C164BE5-F410-46EB-A7B7-D4411BEDF468}">
  <ds:schemaRefs>
    <ds:schemaRef ds:uri="184eedcf-d762-48f5-a2a1-4f5efa5950c3"/>
    <ds:schemaRef ds:uri="865d7ae4-1544-4bab-9de5-36c0e866f09f"/>
    <ds:schemaRef ds:uri="bc0b4a9f-f94f-42ef-8e22-11e70e568882"/>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microsoft.com/sharepoint/v3"/>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5735E8EC-5B36-441B-AB28-3AB1B9C0E86E}">
  <ds:schemaRefs>
    <ds:schemaRef ds:uri="http://schemas.microsoft.com/sharepoint/v3/contenttype/forms"/>
  </ds:schemaRefs>
</ds:datastoreItem>
</file>

<file path=customXml/itemProps3.xml><?xml version="1.0" encoding="utf-8"?>
<ds:datastoreItem xmlns:ds="http://schemas.openxmlformats.org/officeDocument/2006/customXml" ds:itemID="{5F99DAEC-E600-427E-B808-9905FB3C0340}">
  <ds:schemaRefs>
    <ds:schemaRef ds:uri="184eedcf-d762-48f5-a2a1-4f5efa5950c3"/>
    <ds:schemaRef ds:uri="865d7ae4-1544-4bab-9de5-36c0e866f09f"/>
    <ds:schemaRef ds:uri="bc0b4a9f-f94f-42ef-8e22-11e70e568882"/>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
  <Application>Microsoft Office PowerPoint</Application>
  <PresentationFormat>Widescreen</PresentationFormat>
  <Slides>97</Slides>
  <Notes>82</Notes>
  <HiddenSlides>1</HiddenSlides>
  <ScaleCrop>false</ScaleCrop>
  <HeadingPairs>
    <vt:vector size="4" baseType="variant">
      <vt:variant>
        <vt:lpstr>Theme</vt:lpstr>
      </vt:variant>
      <vt:variant>
        <vt:i4>2</vt:i4>
      </vt:variant>
      <vt:variant>
        <vt:lpstr>Slide Titles</vt:lpstr>
      </vt:variant>
      <vt:variant>
        <vt:i4>97</vt:i4>
      </vt:variant>
    </vt:vector>
  </HeadingPairs>
  <TitlesOfParts>
    <vt:vector size="99" baseType="lpstr">
      <vt:lpstr>Ravi Powerpoint Template</vt:lpstr>
      <vt:lpstr>1_Ravi Powerpoint Template</vt:lpstr>
      <vt:lpstr>Insights from the 2022 HIMSS Nursing Informatics Workforce Survey: Exploring the Current State and Future of Nursing Informatics</vt:lpstr>
      <vt:lpstr>Insights from the 2023 HIMSS Nursing Informatics Workforce Survey: Exploring the Current State and Future of Nursing Informatics</vt:lpstr>
      <vt:lpstr>Welcome </vt:lpstr>
      <vt:lpstr>PowerPoint Presentation</vt:lpstr>
      <vt:lpstr>PowerPoint Presentation</vt:lpstr>
      <vt:lpstr>Agenda</vt:lpstr>
      <vt:lpstr>Meet the Speakers</vt:lpstr>
      <vt:lpstr>Learning Objectives</vt:lpstr>
      <vt:lpstr>QR Codes to Reports</vt:lpstr>
      <vt:lpstr>Background &amp; Overview</vt:lpstr>
      <vt:lpstr>HIMSS Nursing Informatics Workforce Survey Methodology</vt:lpstr>
      <vt:lpstr>Nursing Informatics Workforce Survey Overview  </vt:lpstr>
      <vt:lpstr>Executive Summary</vt:lpstr>
      <vt:lpstr>Nurse Informaticists Overview</vt:lpstr>
      <vt:lpstr>Job Title</vt:lpstr>
      <vt:lpstr>Job Responsibilities</vt:lpstr>
      <vt:lpstr>Job Satisfaction in Current Position</vt:lpstr>
      <vt:lpstr>Perceived Value of Nursing Informatics </vt:lpstr>
      <vt:lpstr>Nursing Informatics Valued For…</vt:lpstr>
      <vt:lpstr>Satisfaction with Informatics Career Choice</vt:lpstr>
      <vt:lpstr>Key Takeaways </vt:lpstr>
      <vt:lpstr>Focus:  Compensation</vt:lpstr>
      <vt:lpstr>U.S. Salary </vt:lpstr>
      <vt:lpstr>Salary by  Education Level</vt:lpstr>
      <vt:lpstr>Salary by Years of NI Experience</vt:lpstr>
      <vt:lpstr>Salary by Certification Type</vt:lpstr>
      <vt:lpstr>Key Takeaways </vt:lpstr>
      <vt:lpstr> Education and Certification</vt:lpstr>
      <vt:lpstr>Nursing Education</vt:lpstr>
      <vt:lpstr>Years of Clinical Experience</vt:lpstr>
      <vt:lpstr>Years of Informatics Experience</vt:lpstr>
      <vt:lpstr>Years in Current Role</vt:lpstr>
      <vt:lpstr>Perceived Value in Holding Certification</vt:lpstr>
      <vt:lpstr>Impact of Certification on Career Path</vt:lpstr>
      <vt:lpstr>New Role Post Certification?</vt:lpstr>
      <vt:lpstr>Timeframe of Role Change After Certification</vt:lpstr>
      <vt:lpstr>Informatics Training/Education  In-Process</vt:lpstr>
      <vt:lpstr>Sources of Continuing Education &amp; Professional Development</vt:lpstr>
      <vt:lpstr>PowerPoint Presentation</vt:lpstr>
      <vt:lpstr>Job Details and Future Forward</vt:lpstr>
      <vt:lpstr>Applications Developing, Implementing, or Optimizing</vt:lpstr>
      <vt:lpstr>Applications  Used</vt:lpstr>
      <vt:lpstr>Transforming Care Models</vt:lpstr>
      <vt:lpstr>Interests In Learning More</vt:lpstr>
      <vt:lpstr>Key Highlights</vt:lpstr>
      <vt:lpstr>Focus:  Nursing Informatics Workplaces</vt:lpstr>
      <vt:lpstr>Primary Workplace</vt:lpstr>
      <vt:lpstr>Magnet Status</vt:lpstr>
      <vt:lpstr>Geographic Region</vt:lpstr>
      <vt:lpstr>PowerPoint Presentation</vt:lpstr>
      <vt:lpstr>Focus:  Organizational Structure</vt:lpstr>
      <vt:lpstr>Department Reporting Structure</vt:lpstr>
      <vt:lpstr>Nursing Informatics Staffing: Over the past 3 years</vt:lpstr>
      <vt:lpstr>Chief Nursing Informatics Officer at Organization</vt:lpstr>
      <vt:lpstr>Reporting Structure for CNIO</vt:lpstr>
      <vt:lpstr>PowerPoint Presentation</vt:lpstr>
      <vt:lpstr>Key Takeaways</vt:lpstr>
      <vt:lpstr>2022 Nursing Informatics Workforce Survey</vt:lpstr>
      <vt:lpstr>PowerPoint Presentation</vt:lpstr>
      <vt:lpstr>PowerPoint Presentation</vt:lpstr>
      <vt:lpstr>Appendix</vt:lpstr>
      <vt:lpstr>U.S. Salary </vt:lpstr>
      <vt:lpstr>Time Spent on Clinical Care</vt:lpstr>
      <vt:lpstr>Job Title and Job Responsibilities </vt:lpstr>
      <vt:lpstr>Barriers/Challenges Preventing a Successful Career</vt:lpstr>
      <vt:lpstr>Barriers/Challenges Preventing a Successful Career</vt:lpstr>
      <vt:lpstr>Job Change in Near Future?</vt:lpstr>
      <vt:lpstr>Reasons for a  Job Change</vt:lpstr>
      <vt:lpstr>Nursing Informatics Valued For…</vt:lpstr>
      <vt:lpstr>U.S. Salary        by Region </vt:lpstr>
      <vt:lpstr>Nursing Informatics Valued For…</vt:lpstr>
      <vt:lpstr>Working Remote</vt:lpstr>
      <vt:lpstr>Top Barriers to Success</vt:lpstr>
      <vt:lpstr>Job Change in Near Future?</vt:lpstr>
      <vt:lpstr>Reasons for a  Job Change</vt:lpstr>
      <vt:lpstr>Nursing Background</vt:lpstr>
      <vt:lpstr>Years of Informatics Experience</vt:lpstr>
      <vt:lpstr>Years of Informatics Experience</vt:lpstr>
      <vt:lpstr>Benefits and  Non-Salary Compensation</vt:lpstr>
      <vt:lpstr>Salary by  Education Level, Informatics Certification &amp; Years of NI Experience</vt:lpstr>
      <vt:lpstr>Years in Current Role</vt:lpstr>
      <vt:lpstr>Frequency of Remote Work per Week</vt:lpstr>
      <vt:lpstr>Time Spent on Clinical Care</vt:lpstr>
      <vt:lpstr>Patient Activities Performed</vt:lpstr>
      <vt:lpstr>Transforming Care Models</vt:lpstr>
      <vt:lpstr>CNIO Role:   Most Valuable Attributes</vt:lpstr>
      <vt:lpstr>Certification Pursuing</vt:lpstr>
      <vt:lpstr>Top Barrier to Certification</vt:lpstr>
      <vt:lpstr>Top Barrier to Certification</vt:lpstr>
      <vt:lpstr>Reporting Structure for CNIO/Senior Nursing Informatics Leader</vt:lpstr>
      <vt:lpstr>Number of Direct and Indirect Reports</vt:lpstr>
      <vt:lpstr>Focus:  Infusion Pumps</vt:lpstr>
      <vt:lpstr>Time Spent Documenting Infusion Data</vt:lpstr>
      <vt:lpstr>Challenges with Infusion Pump Integration(s)</vt:lpstr>
      <vt:lpstr>Challenges with Infusion Pump Integration(s)</vt:lpstr>
      <vt:lpstr>Desired Infusion Pump Reports</vt:lpstr>
      <vt:lpstr>Desired Infusion Pump Reports</vt:lpstr>
    </vt:vector>
  </TitlesOfParts>
  <Manager/>
  <Company>HIMSS</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Villano, Chris</dc:creator>
  <cp:keywords/>
  <dc:description/>
  <cp:revision>2</cp:revision>
  <dcterms:created xsi:type="dcterms:W3CDTF">2019-10-16T19:16:43Z</dcterms:created>
  <dcterms:modified xsi:type="dcterms:W3CDTF">2023-05-18T14:19:34Z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0x01010080D1F02C1D75F14BA2B4011E96EA457F</vt:lpwstr>
  </property>
  <property fmtid="{D5CDD505-2E9C-101B-9397-08002B2CF9AE}" pid="3" name="MediaServiceImageTags">
    <vt:lpwstr/>
  </property>
</Properties>
</file>