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4"/>
  </p:sldMasterIdLst>
  <p:notesMasterIdLst>
    <p:notesMasterId r:id="rId18"/>
  </p:notesMasterIdLst>
  <p:sldIdLst>
    <p:sldId id="257" r:id="rId5"/>
    <p:sldId id="354" r:id="rId6"/>
    <p:sldId id="355" r:id="rId7"/>
    <p:sldId id="296" r:id="rId8"/>
    <p:sldId id="388" r:id="rId9"/>
    <p:sldId id="391" r:id="rId10"/>
    <p:sldId id="275" r:id="rId11"/>
    <p:sldId id="259" r:id="rId12"/>
    <p:sldId id="389" r:id="rId13"/>
    <p:sldId id="308" r:id="rId14"/>
    <p:sldId id="382" r:id="rId15"/>
    <p:sldId id="386" r:id="rId16"/>
    <p:sldId id="383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Prometo Medium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MSS Template" id="{EC1BAD07-AE5D-4540-91E7-686AD2AF573F}">
          <p14:sldIdLst>
            <p14:sldId id="257"/>
            <p14:sldId id="354"/>
            <p14:sldId id="355"/>
            <p14:sldId id="296"/>
            <p14:sldId id="388"/>
            <p14:sldId id="391"/>
            <p14:sldId id="275"/>
            <p14:sldId id="259"/>
            <p14:sldId id="389"/>
            <p14:sldId id="308"/>
            <p14:sldId id="382"/>
            <p14:sldId id="386"/>
            <p14:sldId id="383"/>
          </p14:sldIdLst>
        </p14:section>
        <p14:section name="Additional Resources" id="{BB56753F-B854-6042-85A6-F9F76912A6FA}">
          <p14:sldIdLst/>
        </p14:section>
      </p14:sectionLst>
    </p:ext>
    <p:ext uri="{EFAFB233-063F-42B5-8137-9DF3F51BA10A}">
      <p15:sldGuideLst xmlns:p15="http://schemas.microsoft.com/office/powerpoint/2012/main">
        <p15:guide id="1" pos="153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Smith, Nicole" initials="SN" lastIdx="2" clrIdx="1">
    <p:extLst>
      <p:ext uri="{19B8F6BF-5375-455C-9EA6-DF929625EA0E}">
        <p15:presenceInfo xmlns:p15="http://schemas.microsoft.com/office/powerpoint/2012/main" userId="S-1-5-21-365749239-1257169667-72670798-32892" providerId="AD"/>
      </p:ext>
    </p:extLst>
  </p:cmAuthor>
  <p:cmAuthor id="3" name="Michicich, Cait" initials="MC" lastIdx="1" clrIdx="2">
    <p:extLst>
      <p:ext uri="{19B8F6BF-5375-455C-9EA6-DF929625EA0E}">
        <p15:presenceInfo xmlns:p15="http://schemas.microsoft.com/office/powerpoint/2012/main" userId="S::CMichicich@himss.org::52a76827-3c9d-4db0-9450-a00736f8f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6AC21-2619-6C90-F4E9-C9B81C564D95}" v="39" dt="2023-03-14T19:53:59.067"/>
    <p1510:client id="{7C4B3B8C-09B9-F127-5064-92E7B1418FB9}" v="10" dt="2023-03-15T16:07:3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2"/>
      </p:cViewPr>
      <p:guideLst>
        <p:guide pos="153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11321-D343-0141-8DA1-2BD917A13AE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347CF-4F23-9A44-9704-57A2B491F3DD}">
      <dgm:prSet/>
      <dgm:spPr/>
      <dgm:t>
        <a:bodyPr/>
        <a:lstStyle/>
        <a:p>
          <a:r>
            <a:rPr lang="en-US" dirty="0"/>
            <a:t>Pre-Enrollment</a:t>
          </a:r>
        </a:p>
      </dgm:t>
    </dgm:pt>
    <dgm:pt modelId="{FADC3428-ACBF-9A4F-B73E-17260F8A3E26}" type="parTrans" cxnId="{5CCC3A51-2FAB-0849-BA8C-4D3575F2B0B2}">
      <dgm:prSet/>
      <dgm:spPr/>
      <dgm:t>
        <a:bodyPr/>
        <a:lstStyle/>
        <a:p>
          <a:endParaRPr lang="en-US"/>
        </a:p>
      </dgm:t>
    </dgm:pt>
    <dgm:pt modelId="{AAC7D252-ABA3-2848-9431-FA5C2D98F7D6}" type="sibTrans" cxnId="{5CCC3A51-2FAB-0849-BA8C-4D3575F2B0B2}">
      <dgm:prSet/>
      <dgm:spPr/>
      <dgm:t>
        <a:bodyPr/>
        <a:lstStyle/>
        <a:p>
          <a:endParaRPr lang="en-US"/>
        </a:p>
      </dgm:t>
    </dgm:pt>
    <dgm:pt modelId="{8E9F3279-72C8-3642-998D-FBB3B16404F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Health Professions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Student</a:t>
          </a:r>
        </a:p>
      </dgm:t>
    </dgm:pt>
    <dgm:pt modelId="{B4B06F8D-E393-3643-933B-A3277EB22B0F}" type="parTrans" cxnId="{F0B8966E-140D-AF48-ADB5-74DAD1F6B814}">
      <dgm:prSet/>
      <dgm:spPr/>
      <dgm:t>
        <a:bodyPr/>
        <a:lstStyle/>
        <a:p>
          <a:endParaRPr lang="en-US"/>
        </a:p>
      </dgm:t>
    </dgm:pt>
    <dgm:pt modelId="{D570EF47-4F8E-434D-82BF-B2B3B3B2883D}" type="sibTrans" cxnId="{F0B8966E-140D-AF48-ADB5-74DAD1F6B814}">
      <dgm:prSet/>
      <dgm:spPr/>
      <dgm:t>
        <a:bodyPr/>
        <a:lstStyle/>
        <a:p>
          <a:endParaRPr lang="en-US"/>
        </a:p>
      </dgm:t>
    </dgm:pt>
    <dgm:pt modelId="{EFA17E35-507A-4A4D-8A9F-13828EAC9E3F}">
      <dgm:prSet/>
      <dgm:spPr/>
      <dgm:t>
        <a:bodyPr/>
        <a:lstStyle/>
        <a:p>
          <a:r>
            <a:rPr lang="en-US"/>
            <a:t>Advanced Beginner</a:t>
          </a:r>
        </a:p>
      </dgm:t>
    </dgm:pt>
    <dgm:pt modelId="{00487558-359E-2549-AD0A-4254428B0663}" type="parTrans" cxnId="{448F29D1-D9AD-5244-9A0F-CB1B5F2D8062}">
      <dgm:prSet/>
      <dgm:spPr/>
      <dgm:t>
        <a:bodyPr/>
        <a:lstStyle/>
        <a:p>
          <a:endParaRPr lang="en-US"/>
        </a:p>
      </dgm:t>
    </dgm:pt>
    <dgm:pt modelId="{81371F05-CF8B-3044-99E7-E2A3169B2BAF}" type="sibTrans" cxnId="{448F29D1-D9AD-5244-9A0F-CB1B5F2D8062}">
      <dgm:prSet/>
      <dgm:spPr/>
      <dgm:t>
        <a:bodyPr/>
        <a:lstStyle/>
        <a:p>
          <a:endParaRPr lang="en-US"/>
        </a:p>
      </dgm:t>
    </dgm:pt>
    <dgm:pt modelId="{A1627ABF-10B7-6D48-A24F-3DF63DAE563C}">
      <dgm:prSet/>
      <dgm:spPr/>
      <dgm:t>
        <a:bodyPr/>
        <a:lstStyle/>
        <a:p>
          <a:r>
            <a:rPr lang="en-US"/>
            <a:t>Intermediate</a:t>
          </a:r>
        </a:p>
      </dgm:t>
    </dgm:pt>
    <dgm:pt modelId="{75501F20-7053-334D-B936-19CBB75F9C25}" type="parTrans" cxnId="{2818907C-B6D2-9447-99A2-3634FD3572B9}">
      <dgm:prSet/>
      <dgm:spPr/>
      <dgm:t>
        <a:bodyPr/>
        <a:lstStyle/>
        <a:p>
          <a:endParaRPr lang="en-US"/>
        </a:p>
      </dgm:t>
    </dgm:pt>
    <dgm:pt modelId="{75B05B69-33DD-234E-A8ED-4FF5E0DB0FF0}" type="sibTrans" cxnId="{2818907C-B6D2-9447-99A2-3634FD3572B9}">
      <dgm:prSet/>
      <dgm:spPr/>
      <dgm:t>
        <a:bodyPr/>
        <a:lstStyle/>
        <a:p>
          <a:endParaRPr lang="en-US"/>
        </a:p>
      </dgm:t>
    </dgm:pt>
    <dgm:pt modelId="{E0721CED-9C56-CE46-BFFC-0C42A7F12D2F}">
      <dgm:prSet/>
      <dgm:spPr/>
      <dgm:t>
        <a:bodyPr/>
        <a:lstStyle/>
        <a:p>
          <a:r>
            <a:rPr lang="en-US"/>
            <a:t>Proficient</a:t>
          </a:r>
        </a:p>
      </dgm:t>
    </dgm:pt>
    <dgm:pt modelId="{B1D29E35-6D6C-4742-9A02-201E3146FAB0}" type="parTrans" cxnId="{636EF51E-8980-194B-AE9B-DC37F70D802F}">
      <dgm:prSet/>
      <dgm:spPr/>
      <dgm:t>
        <a:bodyPr/>
        <a:lstStyle/>
        <a:p>
          <a:endParaRPr lang="en-US"/>
        </a:p>
      </dgm:t>
    </dgm:pt>
    <dgm:pt modelId="{5D5CECB4-EC43-0B49-A5C2-73611D07592F}" type="sibTrans" cxnId="{636EF51E-8980-194B-AE9B-DC37F70D802F}">
      <dgm:prSet/>
      <dgm:spPr/>
      <dgm:t>
        <a:bodyPr/>
        <a:lstStyle/>
        <a:p>
          <a:endParaRPr lang="en-US"/>
        </a:p>
      </dgm:t>
    </dgm:pt>
    <dgm:pt modelId="{35D0E945-08C3-9D49-A879-ED640D7AFE9D}">
      <dgm:prSet/>
      <dgm:spPr/>
      <dgm:t>
        <a:bodyPr/>
        <a:lstStyle/>
        <a:p>
          <a:r>
            <a:rPr lang="en-US"/>
            <a:t>Expert</a:t>
          </a:r>
        </a:p>
      </dgm:t>
    </dgm:pt>
    <dgm:pt modelId="{5358A09F-7D0A-FD4F-B2DC-016FB08329C1}" type="parTrans" cxnId="{22D10645-9048-C747-9822-150D375EC548}">
      <dgm:prSet/>
      <dgm:spPr/>
      <dgm:t>
        <a:bodyPr/>
        <a:lstStyle/>
        <a:p>
          <a:endParaRPr lang="en-US"/>
        </a:p>
      </dgm:t>
    </dgm:pt>
    <dgm:pt modelId="{AF8D8700-89BA-B44D-86CC-0B9F0643172A}" type="sibTrans" cxnId="{22D10645-9048-C747-9822-150D375EC548}">
      <dgm:prSet/>
      <dgm:spPr/>
      <dgm:t>
        <a:bodyPr/>
        <a:lstStyle/>
        <a:p>
          <a:endParaRPr lang="en-US"/>
        </a:p>
      </dgm:t>
    </dgm:pt>
    <dgm:pt modelId="{D93DB89D-FF28-DE4E-A9B7-4D56B7603375}" type="pres">
      <dgm:prSet presAssocID="{ECD11321-D343-0141-8DA1-2BD917A13AEC}" presName="Name0" presStyleCnt="0">
        <dgm:presLayoutVars>
          <dgm:dir/>
          <dgm:resizeHandles val="exact"/>
        </dgm:presLayoutVars>
      </dgm:prSet>
      <dgm:spPr/>
    </dgm:pt>
    <dgm:pt modelId="{F2AB7322-0A3E-D84F-B57E-B3CA5EFF5FFA}" type="pres">
      <dgm:prSet presAssocID="{ECD11321-D343-0141-8DA1-2BD917A13AEC}" presName="arrow" presStyleLbl="bgShp" presStyleIdx="0" presStyleCnt="1"/>
      <dgm:spPr/>
    </dgm:pt>
    <dgm:pt modelId="{12BE6784-3A5E-9347-9DFB-9740758A7112}" type="pres">
      <dgm:prSet presAssocID="{ECD11321-D343-0141-8DA1-2BD917A13AEC}" presName="points" presStyleCnt="0"/>
      <dgm:spPr/>
    </dgm:pt>
    <dgm:pt modelId="{A0730300-33E7-4747-B454-EA2FD0325576}" type="pres">
      <dgm:prSet presAssocID="{9C3347CF-4F23-9A44-9704-57A2B491F3DD}" presName="compositeA" presStyleCnt="0"/>
      <dgm:spPr/>
    </dgm:pt>
    <dgm:pt modelId="{7694E881-ED65-E744-A0B5-BFFF2FC22C30}" type="pres">
      <dgm:prSet presAssocID="{9C3347CF-4F23-9A44-9704-57A2B491F3DD}" presName="textA" presStyleLbl="revTx" presStyleIdx="0" presStyleCnt="6">
        <dgm:presLayoutVars>
          <dgm:bulletEnabled val="1"/>
        </dgm:presLayoutVars>
      </dgm:prSet>
      <dgm:spPr/>
    </dgm:pt>
    <dgm:pt modelId="{601A3D0E-E5AC-134D-832A-24AB6BCA5286}" type="pres">
      <dgm:prSet presAssocID="{9C3347CF-4F23-9A44-9704-57A2B491F3DD}" presName="circleA" presStyleLbl="node1" presStyleIdx="0" presStyleCnt="6"/>
      <dgm:spPr/>
    </dgm:pt>
    <dgm:pt modelId="{E680C7E5-2CDC-E441-9ED3-ED1CA19F24CA}" type="pres">
      <dgm:prSet presAssocID="{9C3347CF-4F23-9A44-9704-57A2B491F3DD}" presName="spaceA" presStyleCnt="0"/>
      <dgm:spPr/>
    </dgm:pt>
    <dgm:pt modelId="{4E95E4D7-D9A6-AD4A-98E9-A205B3FE3752}" type="pres">
      <dgm:prSet presAssocID="{AAC7D252-ABA3-2848-9431-FA5C2D98F7D6}" presName="space" presStyleCnt="0"/>
      <dgm:spPr/>
    </dgm:pt>
    <dgm:pt modelId="{B897EDA0-D351-954E-B790-88983839841A}" type="pres">
      <dgm:prSet presAssocID="{8E9F3279-72C8-3642-998D-FBB3B16404F0}" presName="compositeB" presStyleCnt="0"/>
      <dgm:spPr/>
    </dgm:pt>
    <dgm:pt modelId="{B686CD82-D8F7-3447-9D02-A4ECAE9BAA6C}" type="pres">
      <dgm:prSet presAssocID="{8E9F3279-72C8-3642-998D-FBB3B16404F0}" presName="textB" presStyleLbl="revTx" presStyleIdx="1" presStyleCnt="6">
        <dgm:presLayoutVars>
          <dgm:bulletEnabled val="1"/>
        </dgm:presLayoutVars>
      </dgm:prSet>
      <dgm:spPr/>
    </dgm:pt>
    <dgm:pt modelId="{9B95336F-9FBC-3E4A-9D3F-903A5B4B9DB8}" type="pres">
      <dgm:prSet presAssocID="{8E9F3279-72C8-3642-998D-FBB3B16404F0}" presName="circleB" presStyleLbl="node1" presStyleIdx="1" presStyleCnt="6"/>
      <dgm:spPr/>
    </dgm:pt>
    <dgm:pt modelId="{94931E01-6CC6-FA48-86C6-2EE741CD6C11}" type="pres">
      <dgm:prSet presAssocID="{8E9F3279-72C8-3642-998D-FBB3B16404F0}" presName="spaceB" presStyleCnt="0"/>
      <dgm:spPr/>
    </dgm:pt>
    <dgm:pt modelId="{3ADC929A-F10E-D04D-8BD7-0D74AB78AAFB}" type="pres">
      <dgm:prSet presAssocID="{D570EF47-4F8E-434D-82BF-B2B3B3B2883D}" presName="space" presStyleCnt="0"/>
      <dgm:spPr/>
    </dgm:pt>
    <dgm:pt modelId="{CD3D5B0A-CA12-B343-BA6C-DAF31B55A328}" type="pres">
      <dgm:prSet presAssocID="{EFA17E35-507A-4A4D-8A9F-13828EAC9E3F}" presName="compositeA" presStyleCnt="0"/>
      <dgm:spPr/>
    </dgm:pt>
    <dgm:pt modelId="{F53446D1-AD63-D84F-9295-E42BB7F2643A}" type="pres">
      <dgm:prSet presAssocID="{EFA17E35-507A-4A4D-8A9F-13828EAC9E3F}" presName="textA" presStyleLbl="revTx" presStyleIdx="2" presStyleCnt="6">
        <dgm:presLayoutVars>
          <dgm:bulletEnabled val="1"/>
        </dgm:presLayoutVars>
      </dgm:prSet>
      <dgm:spPr/>
    </dgm:pt>
    <dgm:pt modelId="{FA01BF7B-5D1B-2D45-96DB-3FECE1196838}" type="pres">
      <dgm:prSet presAssocID="{EFA17E35-507A-4A4D-8A9F-13828EAC9E3F}" presName="circleA" presStyleLbl="node1" presStyleIdx="2" presStyleCnt="6"/>
      <dgm:spPr/>
    </dgm:pt>
    <dgm:pt modelId="{01222819-5F6D-8A49-8581-59FE4B12890D}" type="pres">
      <dgm:prSet presAssocID="{EFA17E35-507A-4A4D-8A9F-13828EAC9E3F}" presName="spaceA" presStyleCnt="0"/>
      <dgm:spPr/>
    </dgm:pt>
    <dgm:pt modelId="{3D223173-2A11-934B-B90F-7745696C8987}" type="pres">
      <dgm:prSet presAssocID="{81371F05-CF8B-3044-99E7-E2A3169B2BAF}" presName="space" presStyleCnt="0"/>
      <dgm:spPr/>
    </dgm:pt>
    <dgm:pt modelId="{2DD848B9-9C1C-4F47-9532-43C59542350E}" type="pres">
      <dgm:prSet presAssocID="{A1627ABF-10B7-6D48-A24F-3DF63DAE563C}" presName="compositeB" presStyleCnt="0"/>
      <dgm:spPr/>
    </dgm:pt>
    <dgm:pt modelId="{BB598FFC-7367-AD46-9CF2-F2C505466207}" type="pres">
      <dgm:prSet presAssocID="{A1627ABF-10B7-6D48-A24F-3DF63DAE563C}" presName="textB" presStyleLbl="revTx" presStyleIdx="3" presStyleCnt="6">
        <dgm:presLayoutVars>
          <dgm:bulletEnabled val="1"/>
        </dgm:presLayoutVars>
      </dgm:prSet>
      <dgm:spPr/>
    </dgm:pt>
    <dgm:pt modelId="{BE4BDBA1-C484-6743-A749-B4271CF73AC7}" type="pres">
      <dgm:prSet presAssocID="{A1627ABF-10B7-6D48-A24F-3DF63DAE563C}" presName="circleB" presStyleLbl="node1" presStyleIdx="3" presStyleCnt="6"/>
      <dgm:spPr/>
    </dgm:pt>
    <dgm:pt modelId="{C3CBE3D4-0874-074F-A509-05F3C249F695}" type="pres">
      <dgm:prSet presAssocID="{A1627ABF-10B7-6D48-A24F-3DF63DAE563C}" presName="spaceB" presStyleCnt="0"/>
      <dgm:spPr/>
    </dgm:pt>
    <dgm:pt modelId="{A8C73E10-3AF7-224C-B59B-8BC1B794549F}" type="pres">
      <dgm:prSet presAssocID="{75B05B69-33DD-234E-A8ED-4FF5E0DB0FF0}" presName="space" presStyleCnt="0"/>
      <dgm:spPr/>
    </dgm:pt>
    <dgm:pt modelId="{BA15C154-435A-FC4F-A8CA-1FEEEBD33144}" type="pres">
      <dgm:prSet presAssocID="{E0721CED-9C56-CE46-BFFC-0C42A7F12D2F}" presName="compositeA" presStyleCnt="0"/>
      <dgm:spPr/>
    </dgm:pt>
    <dgm:pt modelId="{EB2EF9BD-E94B-6E4C-8C6A-B9FD0750AA1B}" type="pres">
      <dgm:prSet presAssocID="{E0721CED-9C56-CE46-BFFC-0C42A7F12D2F}" presName="textA" presStyleLbl="revTx" presStyleIdx="4" presStyleCnt="6">
        <dgm:presLayoutVars>
          <dgm:bulletEnabled val="1"/>
        </dgm:presLayoutVars>
      </dgm:prSet>
      <dgm:spPr/>
    </dgm:pt>
    <dgm:pt modelId="{7D9981CC-D429-0946-B7DE-C3ABEC8114EC}" type="pres">
      <dgm:prSet presAssocID="{E0721CED-9C56-CE46-BFFC-0C42A7F12D2F}" presName="circleA" presStyleLbl="node1" presStyleIdx="4" presStyleCnt="6"/>
      <dgm:spPr/>
    </dgm:pt>
    <dgm:pt modelId="{2159F830-22B1-0A40-9840-17CE8F68B5C5}" type="pres">
      <dgm:prSet presAssocID="{E0721CED-9C56-CE46-BFFC-0C42A7F12D2F}" presName="spaceA" presStyleCnt="0"/>
      <dgm:spPr/>
    </dgm:pt>
    <dgm:pt modelId="{C66254EE-C9F7-E34A-8648-F567AD8BC1A2}" type="pres">
      <dgm:prSet presAssocID="{5D5CECB4-EC43-0B49-A5C2-73611D07592F}" presName="space" presStyleCnt="0"/>
      <dgm:spPr/>
    </dgm:pt>
    <dgm:pt modelId="{F96F21A9-8274-674B-96BD-A6208F47472E}" type="pres">
      <dgm:prSet presAssocID="{35D0E945-08C3-9D49-A879-ED640D7AFE9D}" presName="compositeB" presStyleCnt="0"/>
      <dgm:spPr/>
    </dgm:pt>
    <dgm:pt modelId="{5BBDF503-6DAF-F143-B872-B8DEEC1FF314}" type="pres">
      <dgm:prSet presAssocID="{35D0E945-08C3-9D49-A879-ED640D7AFE9D}" presName="textB" presStyleLbl="revTx" presStyleIdx="5" presStyleCnt="6">
        <dgm:presLayoutVars>
          <dgm:bulletEnabled val="1"/>
        </dgm:presLayoutVars>
      </dgm:prSet>
      <dgm:spPr/>
    </dgm:pt>
    <dgm:pt modelId="{03F0BA04-AC3F-F749-93B0-5916653AA1F0}" type="pres">
      <dgm:prSet presAssocID="{35D0E945-08C3-9D49-A879-ED640D7AFE9D}" presName="circleB" presStyleLbl="node1" presStyleIdx="5" presStyleCnt="6"/>
      <dgm:spPr/>
    </dgm:pt>
    <dgm:pt modelId="{1820F073-B529-AE44-852E-09368300E436}" type="pres">
      <dgm:prSet presAssocID="{35D0E945-08C3-9D49-A879-ED640D7AFE9D}" presName="spaceB" presStyleCnt="0"/>
      <dgm:spPr/>
    </dgm:pt>
  </dgm:ptLst>
  <dgm:cxnLst>
    <dgm:cxn modelId="{8072240F-7324-DD48-8B9A-38FCA1B451AA}" type="presOf" srcId="{A1627ABF-10B7-6D48-A24F-3DF63DAE563C}" destId="{BB598FFC-7367-AD46-9CF2-F2C505466207}" srcOrd="0" destOrd="0" presId="urn:microsoft.com/office/officeart/2005/8/layout/hProcess11"/>
    <dgm:cxn modelId="{636EF51E-8980-194B-AE9B-DC37F70D802F}" srcId="{ECD11321-D343-0141-8DA1-2BD917A13AEC}" destId="{E0721CED-9C56-CE46-BFFC-0C42A7F12D2F}" srcOrd="4" destOrd="0" parTransId="{B1D29E35-6D6C-4742-9A02-201E3146FAB0}" sibTransId="{5D5CECB4-EC43-0B49-A5C2-73611D07592F}"/>
    <dgm:cxn modelId="{2B35E53E-4500-EB4E-AA08-40753D962D8B}" type="presOf" srcId="{8E9F3279-72C8-3642-998D-FBB3B16404F0}" destId="{B686CD82-D8F7-3447-9D02-A4ECAE9BAA6C}" srcOrd="0" destOrd="0" presId="urn:microsoft.com/office/officeart/2005/8/layout/hProcess11"/>
    <dgm:cxn modelId="{22D10645-9048-C747-9822-150D375EC548}" srcId="{ECD11321-D343-0141-8DA1-2BD917A13AEC}" destId="{35D0E945-08C3-9D49-A879-ED640D7AFE9D}" srcOrd="5" destOrd="0" parTransId="{5358A09F-7D0A-FD4F-B2DC-016FB08329C1}" sibTransId="{AF8D8700-89BA-B44D-86CC-0B9F0643172A}"/>
    <dgm:cxn modelId="{F0B8966E-140D-AF48-ADB5-74DAD1F6B814}" srcId="{ECD11321-D343-0141-8DA1-2BD917A13AEC}" destId="{8E9F3279-72C8-3642-998D-FBB3B16404F0}" srcOrd="1" destOrd="0" parTransId="{B4B06F8D-E393-3643-933B-A3277EB22B0F}" sibTransId="{D570EF47-4F8E-434D-82BF-B2B3B3B2883D}"/>
    <dgm:cxn modelId="{5CCC3A51-2FAB-0849-BA8C-4D3575F2B0B2}" srcId="{ECD11321-D343-0141-8DA1-2BD917A13AEC}" destId="{9C3347CF-4F23-9A44-9704-57A2B491F3DD}" srcOrd="0" destOrd="0" parTransId="{FADC3428-ACBF-9A4F-B73E-17260F8A3E26}" sibTransId="{AAC7D252-ABA3-2848-9431-FA5C2D98F7D6}"/>
    <dgm:cxn modelId="{37B49258-AE54-6844-8131-E6B9E31591B4}" type="presOf" srcId="{9C3347CF-4F23-9A44-9704-57A2B491F3DD}" destId="{7694E881-ED65-E744-A0B5-BFFF2FC22C30}" srcOrd="0" destOrd="0" presId="urn:microsoft.com/office/officeart/2005/8/layout/hProcess11"/>
    <dgm:cxn modelId="{DBE2827C-7AA8-C942-B196-735ED91E0BB4}" type="presOf" srcId="{ECD11321-D343-0141-8DA1-2BD917A13AEC}" destId="{D93DB89D-FF28-DE4E-A9B7-4D56B7603375}" srcOrd="0" destOrd="0" presId="urn:microsoft.com/office/officeart/2005/8/layout/hProcess11"/>
    <dgm:cxn modelId="{2818907C-B6D2-9447-99A2-3634FD3572B9}" srcId="{ECD11321-D343-0141-8DA1-2BD917A13AEC}" destId="{A1627ABF-10B7-6D48-A24F-3DF63DAE563C}" srcOrd="3" destOrd="0" parTransId="{75501F20-7053-334D-B936-19CBB75F9C25}" sibTransId="{75B05B69-33DD-234E-A8ED-4FF5E0DB0FF0}"/>
    <dgm:cxn modelId="{D92A4286-0F3C-D74F-9B80-00CC865C46F5}" type="presOf" srcId="{35D0E945-08C3-9D49-A879-ED640D7AFE9D}" destId="{5BBDF503-6DAF-F143-B872-B8DEEC1FF314}" srcOrd="0" destOrd="0" presId="urn:microsoft.com/office/officeart/2005/8/layout/hProcess11"/>
    <dgm:cxn modelId="{BA5F31B4-6778-5549-96FB-B494F1DC693C}" type="presOf" srcId="{E0721CED-9C56-CE46-BFFC-0C42A7F12D2F}" destId="{EB2EF9BD-E94B-6E4C-8C6A-B9FD0750AA1B}" srcOrd="0" destOrd="0" presId="urn:microsoft.com/office/officeart/2005/8/layout/hProcess11"/>
    <dgm:cxn modelId="{54C60CB8-455D-894A-83BB-E69513044A2B}" type="presOf" srcId="{EFA17E35-507A-4A4D-8A9F-13828EAC9E3F}" destId="{F53446D1-AD63-D84F-9295-E42BB7F2643A}" srcOrd="0" destOrd="0" presId="urn:microsoft.com/office/officeart/2005/8/layout/hProcess11"/>
    <dgm:cxn modelId="{448F29D1-D9AD-5244-9A0F-CB1B5F2D8062}" srcId="{ECD11321-D343-0141-8DA1-2BD917A13AEC}" destId="{EFA17E35-507A-4A4D-8A9F-13828EAC9E3F}" srcOrd="2" destOrd="0" parTransId="{00487558-359E-2549-AD0A-4254428B0663}" sibTransId="{81371F05-CF8B-3044-99E7-E2A3169B2BAF}"/>
    <dgm:cxn modelId="{C0899D97-36F7-2346-8345-C06CA3892D25}" type="presParOf" srcId="{D93DB89D-FF28-DE4E-A9B7-4D56B7603375}" destId="{F2AB7322-0A3E-D84F-B57E-B3CA5EFF5FFA}" srcOrd="0" destOrd="0" presId="urn:microsoft.com/office/officeart/2005/8/layout/hProcess11"/>
    <dgm:cxn modelId="{A06E298B-D844-1043-9D13-C532FA5923F6}" type="presParOf" srcId="{D93DB89D-FF28-DE4E-A9B7-4D56B7603375}" destId="{12BE6784-3A5E-9347-9DFB-9740758A7112}" srcOrd="1" destOrd="0" presId="urn:microsoft.com/office/officeart/2005/8/layout/hProcess11"/>
    <dgm:cxn modelId="{673ACFD8-8903-BB4A-BC8F-56CDB5074F5C}" type="presParOf" srcId="{12BE6784-3A5E-9347-9DFB-9740758A7112}" destId="{A0730300-33E7-4747-B454-EA2FD0325576}" srcOrd="0" destOrd="0" presId="urn:microsoft.com/office/officeart/2005/8/layout/hProcess11"/>
    <dgm:cxn modelId="{D37068BD-FED6-CA49-A8B5-FEFF3FBC948A}" type="presParOf" srcId="{A0730300-33E7-4747-B454-EA2FD0325576}" destId="{7694E881-ED65-E744-A0B5-BFFF2FC22C30}" srcOrd="0" destOrd="0" presId="urn:microsoft.com/office/officeart/2005/8/layout/hProcess11"/>
    <dgm:cxn modelId="{A7BF664B-F693-7649-8927-35566C181A8C}" type="presParOf" srcId="{A0730300-33E7-4747-B454-EA2FD0325576}" destId="{601A3D0E-E5AC-134D-832A-24AB6BCA5286}" srcOrd="1" destOrd="0" presId="urn:microsoft.com/office/officeart/2005/8/layout/hProcess11"/>
    <dgm:cxn modelId="{AEC2693C-967C-F942-B42D-9F394BA3520E}" type="presParOf" srcId="{A0730300-33E7-4747-B454-EA2FD0325576}" destId="{E680C7E5-2CDC-E441-9ED3-ED1CA19F24CA}" srcOrd="2" destOrd="0" presId="urn:microsoft.com/office/officeart/2005/8/layout/hProcess11"/>
    <dgm:cxn modelId="{6A445308-18DD-F342-9013-2522E1FF13EE}" type="presParOf" srcId="{12BE6784-3A5E-9347-9DFB-9740758A7112}" destId="{4E95E4D7-D9A6-AD4A-98E9-A205B3FE3752}" srcOrd="1" destOrd="0" presId="urn:microsoft.com/office/officeart/2005/8/layout/hProcess11"/>
    <dgm:cxn modelId="{4655B103-526B-C541-A2BD-0BF2D0EC9F56}" type="presParOf" srcId="{12BE6784-3A5E-9347-9DFB-9740758A7112}" destId="{B897EDA0-D351-954E-B790-88983839841A}" srcOrd="2" destOrd="0" presId="urn:microsoft.com/office/officeart/2005/8/layout/hProcess11"/>
    <dgm:cxn modelId="{918DA676-35AC-FC41-95A5-5BABB683113D}" type="presParOf" srcId="{B897EDA0-D351-954E-B790-88983839841A}" destId="{B686CD82-D8F7-3447-9D02-A4ECAE9BAA6C}" srcOrd="0" destOrd="0" presId="urn:microsoft.com/office/officeart/2005/8/layout/hProcess11"/>
    <dgm:cxn modelId="{10FC33BC-6BF9-4644-BE0A-E056FCC19D5C}" type="presParOf" srcId="{B897EDA0-D351-954E-B790-88983839841A}" destId="{9B95336F-9FBC-3E4A-9D3F-903A5B4B9DB8}" srcOrd="1" destOrd="0" presId="urn:microsoft.com/office/officeart/2005/8/layout/hProcess11"/>
    <dgm:cxn modelId="{BB76DEE0-422A-794B-841B-7186C087A5FA}" type="presParOf" srcId="{B897EDA0-D351-954E-B790-88983839841A}" destId="{94931E01-6CC6-FA48-86C6-2EE741CD6C11}" srcOrd="2" destOrd="0" presId="urn:microsoft.com/office/officeart/2005/8/layout/hProcess11"/>
    <dgm:cxn modelId="{77E69F59-E92B-8844-9F73-2BB6B7CA1E96}" type="presParOf" srcId="{12BE6784-3A5E-9347-9DFB-9740758A7112}" destId="{3ADC929A-F10E-D04D-8BD7-0D74AB78AAFB}" srcOrd="3" destOrd="0" presId="urn:microsoft.com/office/officeart/2005/8/layout/hProcess11"/>
    <dgm:cxn modelId="{17A5A203-6ED7-624D-BED7-AB2C8CF8AAE7}" type="presParOf" srcId="{12BE6784-3A5E-9347-9DFB-9740758A7112}" destId="{CD3D5B0A-CA12-B343-BA6C-DAF31B55A328}" srcOrd="4" destOrd="0" presId="urn:microsoft.com/office/officeart/2005/8/layout/hProcess11"/>
    <dgm:cxn modelId="{CBFF6CB8-12FF-CB4A-8B36-739871B435F4}" type="presParOf" srcId="{CD3D5B0A-CA12-B343-BA6C-DAF31B55A328}" destId="{F53446D1-AD63-D84F-9295-E42BB7F2643A}" srcOrd="0" destOrd="0" presId="urn:microsoft.com/office/officeart/2005/8/layout/hProcess11"/>
    <dgm:cxn modelId="{B72C09E0-0854-4946-A737-556E163E466F}" type="presParOf" srcId="{CD3D5B0A-CA12-B343-BA6C-DAF31B55A328}" destId="{FA01BF7B-5D1B-2D45-96DB-3FECE1196838}" srcOrd="1" destOrd="0" presId="urn:microsoft.com/office/officeart/2005/8/layout/hProcess11"/>
    <dgm:cxn modelId="{7E4BAB7F-B9E8-BC49-ACC1-502C130FDA7F}" type="presParOf" srcId="{CD3D5B0A-CA12-B343-BA6C-DAF31B55A328}" destId="{01222819-5F6D-8A49-8581-59FE4B12890D}" srcOrd="2" destOrd="0" presId="urn:microsoft.com/office/officeart/2005/8/layout/hProcess11"/>
    <dgm:cxn modelId="{F5B2C84E-F8B1-6E44-B436-C6CB05464C18}" type="presParOf" srcId="{12BE6784-3A5E-9347-9DFB-9740758A7112}" destId="{3D223173-2A11-934B-B90F-7745696C8987}" srcOrd="5" destOrd="0" presId="urn:microsoft.com/office/officeart/2005/8/layout/hProcess11"/>
    <dgm:cxn modelId="{34223819-B030-454B-B211-61AC692A8CC4}" type="presParOf" srcId="{12BE6784-3A5E-9347-9DFB-9740758A7112}" destId="{2DD848B9-9C1C-4F47-9532-43C59542350E}" srcOrd="6" destOrd="0" presId="urn:microsoft.com/office/officeart/2005/8/layout/hProcess11"/>
    <dgm:cxn modelId="{7250946A-CAA4-B14E-9B8F-9A531EB32AC2}" type="presParOf" srcId="{2DD848B9-9C1C-4F47-9532-43C59542350E}" destId="{BB598FFC-7367-AD46-9CF2-F2C505466207}" srcOrd="0" destOrd="0" presId="urn:microsoft.com/office/officeart/2005/8/layout/hProcess11"/>
    <dgm:cxn modelId="{8CF735F6-B486-3745-9F9A-93AC9D057C73}" type="presParOf" srcId="{2DD848B9-9C1C-4F47-9532-43C59542350E}" destId="{BE4BDBA1-C484-6743-A749-B4271CF73AC7}" srcOrd="1" destOrd="0" presId="urn:microsoft.com/office/officeart/2005/8/layout/hProcess11"/>
    <dgm:cxn modelId="{EBD8B4BF-4E21-9F4E-98E7-7450015FE973}" type="presParOf" srcId="{2DD848B9-9C1C-4F47-9532-43C59542350E}" destId="{C3CBE3D4-0874-074F-A509-05F3C249F695}" srcOrd="2" destOrd="0" presId="urn:microsoft.com/office/officeart/2005/8/layout/hProcess11"/>
    <dgm:cxn modelId="{173EDB48-DF10-104D-9068-7FDB3C1A3064}" type="presParOf" srcId="{12BE6784-3A5E-9347-9DFB-9740758A7112}" destId="{A8C73E10-3AF7-224C-B59B-8BC1B794549F}" srcOrd="7" destOrd="0" presId="urn:microsoft.com/office/officeart/2005/8/layout/hProcess11"/>
    <dgm:cxn modelId="{C6B54415-CB30-A743-ADE4-71D53F656611}" type="presParOf" srcId="{12BE6784-3A5E-9347-9DFB-9740758A7112}" destId="{BA15C154-435A-FC4F-A8CA-1FEEEBD33144}" srcOrd="8" destOrd="0" presId="urn:microsoft.com/office/officeart/2005/8/layout/hProcess11"/>
    <dgm:cxn modelId="{81E10F89-C552-3546-AAFB-05478EB92FF4}" type="presParOf" srcId="{BA15C154-435A-FC4F-A8CA-1FEEEBD33144}" destId="{EB2EF9BD-E94B-6E4C-8C6A-B9FD0750AA1B}" srcOrd="0" destOrd="0" presId="urn:microsoft.com/office/officeart/2005/8/layout/hProcess11"/>
    <dgm:cxn modelId="{21AC9D2F-53CC-4E4B-BECB-D9A77D4467FF}" type="presParOf" srcId="{BA15C154-435A-FC4F-A8CA-1FEEEBD33144}" destId="{7D9981CC-D429-0946-B7DE-C3ABEC8114EC}" srcOrd="1" destOrd="0" presId="urn:microsoft.com/office/officeart/2005/8/layout/hProcess11"/>
    <dgm:cxn modelId="{9204DFCA-29AF-684E-BEF3-1E1A2095890C}" type="presParOf" srcId="{BA15C154-435A-FC4F-A8CA-1FEEEBD33144}" destId="{2159F830-22B1-0A40-9840-17CE8F68B5C5}" srcOrd="2" destOrd="0" presId="urn:microsoft.com/office/officeart/2005/8/layout/hProcess11"/>
    <dgm:cxn modelId="{B27231D6-A9C1-5F46-B56C-615540F60447}" type="presParOf" srcId="{12BE6784-3A5E-9347-9DFB-9740758A7112}" destId="{C66254EE-C9F7-E34A-8648-F567AD8BC1A2}" srcOrd="9" destOrd="0" presId="urn:microsoft.com/office/officeart/2005/8/layout/hProcess11"/>
    <dgm:cxn modelId="{B866A33C-1E52-0D49-AC00-86329EF0FCBD}" type="presParOf" srcId="{12BE6784-3A5E-9347-9DFB-9740758A7112}" destId="{F96F21A9-8274-674B-96BD-A6208F47472E}" srcOrd="10" destOrd="0" presId="urn:microsoft.com/office/officeart/2005/8/layout/hProcess11"/>
    <dgm:cxn modelId="{A1F525AD-BAE5-1E42-9020-B3D76C8E4949}" type="presParOf" srcId="{F96F21A9-8274-674B-96BD-A6208F47472E}" destId="{5BBDF503-6DAF-F143-B872-B8DEEC1FF314}" srcOrd="0" destOrd="0" presId="urn:microsoft.com/office/officeart/2005/8/layout/hProcess11"/>
    <dgm:cxn modelId="{A52A3E75-10B4-0D4C-8D67-92DBEF2A2AEC}" type="presParOf" srcId="{F96F21A9-8274-674B-96BD-A6208F47472E}" destId="{03F0BA04-AC3F-F749-93B0-5916653AA1F0}" srcOrd="1" destOrd="0" presId="urn:microsoft.com/office/officeart/2005/8/layout/hProcess11"/>
    <dgm:cxn modelId="{65CB2CBD-573E-8E48-A04A-35562B179FCC}" type="presParOf" srcId="{F96F21A9-8274-674B-96BD-A6208F47472E}" destId="{1820F073-B529-AE44-852E-09368300E4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B7322-0A3E-D84F-B57E-B3CA5EFF5FFA}">
      <dsp:nvSpPr>
        <dsp:cNvPr id="0" name=""/>
        <dsp:cNvSpPr/>
      </dsp:nvSpPr>
      <dsp:spPr>
        <a:xfrm>
          <a:off x="0" y="1109353"/>
          <a:ext cx="10515600" cy="147913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4E881-ED65-E744-A0B5-BFFF2FC22C30}">
      <dsp:nvSpPr>
        <dsp:cNvPr id="0" name=""/>
        <dsp:cNvSpPr/>
      </dsp:nvSpPr>
      <dsp:spPr>
        <a:xfrm>
          <a:off x="2599" y="0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Pre-Enrollment</a:t>
          </a:r>
        </a:p>
      </dsp:txBody>
      <dsp:txXfrm>
        <a:off x="2599" y="0"/>
        <a:ext cx="1513414" cy="1479138"/>
      </dsp:txXfrm>
    </dsp:sp>
    <dsp:sp modelId="{601A3D0E-E5AC-134D-832A-24AB6BCA5286}">
      <dsp:nvSpPr>
        <dsp:cNvPr id="0" name=""/>
        <dsp:cNvSpPr/>
      </dsp:nvSpPr>
      <dsp:spPr>
        <a:xfrm>
          <a:off x="574414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6CD82-D8F7-3447-9D02-A4ECAE9BAA6C}">
      <dsp:nvSpPr>
        <dsp:cNvPr id="0" name=""/>
        <dsp:cNvSpPr/>
      </dsp:nvSpPr>
      <dsp:spPr>
        <a:xfrm>
          <a:off x="1591684" y="2218707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Health Professions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Student</a:t>
          </a:r>
        </a:p>
      </dsp:txBody>
      <dsp:txXfrm>
        <a:off x="1591684" y="2218707"/>
        <a:ext cx="1513414" cy="1479138"/>
      </dsp:txXfrm>
    </dsp:sp>
    <dsp:sp modelId="{9B95336F-9FBC-3E4A-9D3F-903A5B4B9DB8}">
      <dsp:nvSpPr>
        <dsp:cNvPr id="0" name=""/>
        <dsp:cNvSpPr/>
      </dsp:nvSpPr>
      <dsp:spPr>
        <a:xfrm>
          <a:off x="2163499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446D1-AD63-D84F-9295-E42BB7F2643A}">
      <dsp:nvSpPr>
        <dsp:cNvPr id="0" name=""/>
        <dsp:cNvSpPr/>
      </dsp:nvSpPr>
      <dsp:spPr>
        <a:xfrm>
          <a:off x="3180770" y="0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Advanced Beginner</a:t>
          </a:r>
        </a:p>
      </dsp:txBody>
      <dsp:txXfrm>
        <a:off x="3180770" y="0"/>
        <a:ext cx="1513414" cy="1479138"/>
      </dsp:txXfrm>
    </dsp:sp>
    <dsp:sp modelId="{FA01BF7B-5D1B-2D45-96DB-3FECE1196838}">
      <dsp:nvSpPr>
        <dsp:cNvPr id="0" name=""/>
        <dsp:cNvSpPr/>
      </dsp:nvSpPr>
      <dsp:spPr>
        <a:xfrm>
          <a:off x="3752585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98FFC-7367-AD46-9CF2-F2C505466207}">
      <dsp:nvSpPr>
        <dsp:cNvPr id="0" name=""/>
        <dsp:cNvSpPr/>
      </dsp:nvSpPr>
      <dsp:spPr>
        <a:xfrm>
          <a:off x="4769855" y="2218706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Intermediate</a:t>
          </a:r>
        </a:p>
      </dsp:txBody>
      <dsp:txXfrm>
        <a:off x="4769855" y="2218706"/>
        <a:ext cx="1513414" cy="1479138"/>
      </dsp:txXfrm>
    </dsp:sp>
    <dsp:sp modelId="{BE4BDBA1-C484-6743-A749-B4271CF73AC7}">
      <dsp:nvSpPr>
        <dsp:cNvPr id="0" name=""/>
        <dsp:cNvSpPr/>
      </dsp:nvSpPr>
      <dsp:spPr>
        <a:xfrm>
          <a:off x="5341670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F9BD-E94B-6E4C-8C6A-B9FD0750AA1B}">
      <dsp:nvSpPr>
        <dsp:cNvPr id="0" name=""/>
        <dsp:cNvSpPr/>
      </dsp:nvSpPr>
      <dsp:spPr>
        <a:xfrm>
          <a:off x="6358940" y="0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Proficient</a:t>
          </a:r>
        </a:p>
      </dsp:txBody>
      <dsp:txXfrm>
        <a:off x="6358940" y="0"/>
        <a:ext cx="1513414" cy="1479138"/>
      </dsp:txXfrm>
    </dsp:sp>
    <dsp:sp modelId="{7D9981CC-D429-0946-B7DE-C3ABEC8114EC}">
      <dsp:nvSpPr>
        <dsp:cNvPr id="0" name=""/>
        <dsp:cNvSpPr/>
      </dsp:nvSpPr>
      <dsp:spPr>
        <a:xfrm>
          <a:off x="6930755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DF503-6DAF-F143-B872-B8DEEC1FF314}">
      <dsp:nvSpPr>
        <dsp:cNvPr id="0" name=""/>
        <dsp:cNvSpPr/>
      </dsp:nvSpPr>
      <dsp:spPr>
        <a:xfrm>
          <a:off x="7948026" y="2218706"/>
          <a:ext cx="1513414" cy="14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Expert</a:t>
          </a:r>
        </a:p>
      </dsp:txBody>
      <dsp:txXfrm>
        <a:off x="7948026" y="2218706"/>
        <a:ext cx="1513414" cy="1479138"/>
      </dsp:txXfrm>
    </dsp:sp>
    <dsp:sp modelId="{03F0BA04-AC3F-F749-93B0-5916653AA1F0}">
      <dsp:nvSpPr>
        <dsp:cNvPr id="0" name=""/>
        <dsp:cNvSpPr/>
      </dsp:nvSpPr>
      <dsp:spPr>
        <a:xfrm>
          <a:off x="8519841" y="1664030"/>
          <a:ext cx="369784" cy="369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Invite you all to join HIMSS as an</a:t>
            </a:r>
            <a:r>
              <a:rPr lang="en-US" baseline="0" dirty="0"/>
              <a:t> individual or through your organization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4EE36C3-DE34-FA45-AB46-162CFBC8CC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1D930-0200-FB49-AD21-BE53C7AF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7360"/>
            <a:ext cx="10591800" cy="999994"/>
          </a:xfrm>
        </p:spPr>
        <p:txBody>
          <a:bodyPr anchor="ctr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990B0-028A-A346-9947-A3D2F62FE8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3CFC-0E83-3C43-83DC-68BCFDA6D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714500"/>
            <a:ext cx="5334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8C08F-41CC-6242-8AB7-D4B15AE72A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BFB0C-9597-DC41-B824-36FF9F1216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E6B43-6192-134D-A5F7-6D5348DCF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B7DF7-299E-C64F-B0F3-05CD26BB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245E-6AC4-AC4A-8FDC-CDD64337F2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DEACEA3E-52CD-0443-AEF7-70C81DE5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F8882-223E-3C4C-9CD5-F2E69122B4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340565"/>
            <a:ext cx="378460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16B94362-FA29-F948-8F68-67B2C65DD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6C233-3C8D-B348-B4B1-A1FFAC2449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0C53942-BB43-2E43-BAE9-8C86769F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DB743-ABEB-6F4E-B6FC-5241C063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DE9F9-735B-064C-9233-5920BAC15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84E38981-E5B5-9C4B-B8CB-96FC1248C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C1BA9-EB81-2B40-9E94-5DDE43D2A1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EBB1-6778-A844-B9B4-3D7DB8F9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5842CC3-E0BF-FF45-A0E4-A97EF3CB2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3D1906-C08F-3344-8E9A-D0DA1AD254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3071367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FA0F21B5-0A26-624D-8343-97BF2C034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E134F-2CF3-F64C-AB00-008C9BB3A2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8804E-5FBD-7F4D-8634-437E25FA04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C23AE-7100-AB46-A669-87FDCEAAD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155F-7E34-DD49-8B26-19F0621382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E3540-9183-704E-B459-77101CB245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3B501-B84F-DB4D-9CF5-2272D4FC2E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3C74-F050-F342-8B91-9CD9421662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7BEA9-BFCA-7D4C-911D-F8C6A7B517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A8A1D4-CDD9-4E43-9E1D-0FCCCEEB9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EE182-E07C-C44F-AD0D-74C5DD3A8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0392" y="2278265"/>
            <a:ext cx="10579608" cy="3686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44118-CF77-3548-974F-761F382872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22615"/>
            <a:ext cx="10591800" cy="518337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spc="5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defRPr/>
            </a:pPr>
            <a:r>
              <a:rPr lang="en-US" dirty="0"/>
              <a:t>SUBHEAD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7ABA-72B3-7344-923A-19853DC9D1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103" y="-570883"/>
            <a:ext cx="5359399" cy="916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32" y="2330279"/>
            <a:ext cx="3847216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7535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C65B-910B-BC4D-BDF5-63469AFEDB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437C4-20E4-D747-90E4-A20635A965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2330279"/>
            <a:ext cx="3053805" cy="22162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058F0-D55B-4143-9C11-920593638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C9055-F6AF-BA4A-A78F-FC82C6C7CD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23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788188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C7804-B0C1-B947-933A-E34E37C0A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7" y="2330279"/>
            <a:ext cx="3735179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8F0EE-0EF6-D142-9738-28B17A893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66711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C4E10-6706-1045-ACDB-435AD49DB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BA26DE9B-BB1B-BA4F-843D-A43209321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C6C6-2D8F-0D4E-9012-8B309C3666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Healthcare Delivery through Mixed Reality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8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D6DB6A-184B-477F-8A76-D42D8161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19AC9-3E57-4069-89A3-DE5C8BA28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2074863"/>
            <a:ext cx="3163887" cy="654050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29C58-4980-486C-A7D1-ED5FFBC565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52913" y="1930400"/>
            <a:ext cx="3730625" cy="798513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531715-3EDC-47CD-9262-951286662D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77263" y="2074863"/>
            <a:ext cx="2657475" cy="798512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54732E-7289-4C26-B472-5DCE30A52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000" y="3400425"/>
            <a:ext cx="3598863" cy="1041400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147502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B802-5F28-E54B-A357-2309EB84E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392" y="1799844"/>
            <a:ext cx="10591800" cy="421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CC12E4-38D4-BB4F-9A40-C1DD9A956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200C-40BC-74CF-1E68-B067771F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622C-3BD3-5F85-E93E-8EFE753C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A883-1F06-14A3-C062-3E7922C9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33E-F04D-8849-95B1-AA080414D95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49DF-8A8F-CD6B-233D-830D985D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19BF-D239-DA7E-7F02-80C843D6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70CA-C5B6-9341-8FB6-72E5277C1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0EF0-DDAE-1B43-B818-5E0AD2A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ADE5-EFAB-EC4F-83AB-27A484D3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38843-29CA-E043-BC03-29110CD35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47800"/>
            <a:ext cx="5334000" cy="408781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3C98F-8532-DC40-8CCD-50DB698E35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4FA4-651E-0645-9165-939E6BDC4D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41DB-45E7-874B-97E3-A4965FD1D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9650"/>
            <a:ext cx="5257800" cy="369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98540-1EE3-414A-9049-A95D31F44C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2F14B87-576C-5E42-9BFC-6319B34AC1C0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A89A-6C82-3544-ADB9-0812022B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1801241"/>
            <a:ext cx="105918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3790B-ADBB-8843-938C-061678CF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9219" y="428516"/>
            <a:ext cx="10570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1000" b="0" i="0" kern="1200" spc="0" baseline="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Transforming Healthcare Delivery through Mixed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5" r:id="rId19"/>
    <p:sldLayoutId id="2147483691" r:id="rId20"/>
    <p:sldLayoutId id="2147483692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97" r:id="rId38"/>
    <p:sldLayoutId id="2147483706" r:id="rId39"/>
    <p:sldLayoutId id="2147483714" r:id="rId40"/>
  </p:sldLayoutIdLst>
  <p:hf hdr="0" ft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185738" marR="0" indent="-185738" algn="l" defTabSz="914318" rtl="0" eaLnBrk="1" fontAlgn="auto" latinLnBrk="0" hangingPunct="1">
        <a:lnSpc>
          <a:spcPct val="110000"/>
        </a:lnSpc>
        <a:spcBef>
          <a:spcPts val="1000"/>
        </a:spcBef>
        <a:spcAft>
          <a:spcPts val="50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064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350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223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509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96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.org/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334" y="4786560"/>
            <a:ext cx="440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Prometo Medium" panose="020B0704030203060203" pitchFamily="34" charset="0"/>
              </a:rPr>
              <a:t>HIMSS Nursing Informatics Community Webinar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5494446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March 15,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BCAEB-30CC-9F4F-9DB7-5064FEC8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meto Medium"/>
              </a:rPr>
              <a:t>Are Nurses Able to Lead in the Digital Health Evolution?</a:t>
            </a:r>
            <a:br>
              <a:rPr lang="en-US" dirty="0">
                <a:latin typeface="Prometo Medium"/>
              </a:rPr>
            </a:br>
            <a:r>
              <a:rPr lang="en-US" sz="4400" i="0" dirty="0">
                <a:solidFill>
                  <a:schemeClr val="accent3"/>
                </a:solidFill>
                <a:latin typeface="Prometo Medium"/>
              </a:rPr>
              <a:t>Developing an Informatics Competent and Capable Nursing Workforce</a:t>
            </a:r>
            <a:endParaRPr lang="en-US" sz="4400" dirty="0">
              <a:solidFill>
                <a:schemeClr val="accent3"/>
              </a:solidFill>
              <a:latin typeface="Prome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cxnSpLocks/>
            <a:stCxn id="40" idx="5"/>
          </p:cNvCxnSpPr>
          <p:nvPr/>
        </p:nvCxnSpPr>
        <p:spPr>
          <a:xfrm>
            <a:off x="6990704" y="4349813"/>
            <a:ext cx="504801" cy="339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983108" y="2203121"/>
            <a:ext cx="434653" cy="5354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267204" y="1668208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37884" y="4458744"/>
            <a:ext cx="701268" cy="7012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70DCD5-399C-5C44-A1ED-1CD8C166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41" y="3107787"/>
            <a:ext cx="4187371" cy="833160"/>
          </a:xfrm>
        </p:spPr>
        <p:txBody>
          <a:bodyPr/>
          <a:lstStyle/>
          <a:p>
            <a:r>
              <a:rPr lang="en-US" sz="4000" i="1" dirty="0"/>
              <a:t>Follow-up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reeform 36"/>
          <p:cNvSpPr>
            <a:spLocks noEditPoints="1"/>
          </p:cNvSpPr>
          <p:nvPr/>
        </p:nvSpPr>
        <p:spPr bwMode="auto">
          <a:xfrm>
            <a:off x="7081641" y="4988440"/>
            <a:ext cx="336550" cy="338138"/>
          </a:xfrm>
          <a:custGeom>
            <a:avLst/>
            <a:gdLst>
              <a:gd name="T0" fmla="*/ 88 w 96"/>
              <a:gd name="T1" fmla="*/ 73 h 96"/>
              <a:gd name="T2" fmla="*/ 88 w 96"/>
              <a:gd name="T3" fmla="*/ 56 h 96"/>
              <a:gd name="T4" fmla="*/ 76 w 96"/>
              <a:gd name="T5" fmla="*/ 44 h 96"/>
              <a:gd name="T6" fmla="*/ 52 w 96"/>
              <a:gd name="T7" fmla="*/ 44 h 96"/>
              <a:gd name="T8" fmla="*/ 52 w 96"/>
              <a:gd name="T9" fmla="*/ 23 h 96"/>
              <a:gd name="T10" fmla="*/ 60 w 96"/>
              <a:gd name="T11" fmla="*/ 12 h 96"/>
              <a:gd name="T12" fmla="*/ 48 w 96"/>
              <a:gd name="T13" fmla="*/ 0 h 96"/>
              <a:gd name="T14" fmla="*/ 36 w 96"/>
              <a:gd name="T15" fmla="*/ 12 h 96"/>
              <a:gd name="T16" fmla="*/ 44 w 96"/>
              <a:gd name="T17" fmla="*/ 23 h 96"/>
              <a:gd name="T18" fmla="*/ 44 w 96"/>
              <a:gd name="T19" fmla="*/ 44 h 96"/>
              <a:gd name="T20" fmla="*/ 20 w 96"/>
              <a:gd name="T21" fmla="*/ 44 h 96"/>
              <a:gd name="T22" fmla="*/ 8 w 96"/>
              <a:gd name="T23" fmla="*/ 56 h 96"/>
              <a:gd name="T24" fmla="*/ 8 w 96"/>
              <a:gd name="T25" fmla="*/ 73 h 96"/>
              <a:gd name="T26" fmla="*/ 0 w 96"/>
              <a:gd name="T27" fmla="*/ 84 h 96"/>
              <a:gd name="T28" fmla="*/ 12 w 96"/>
              <a:gd name="T29" fmla="*/ 96 h 96"/>
              <a:gd name="T30" fmla="*/ 24 w 96"/>
              <a:gd name="T31" fmla="*/ 84 h 96"/>
              <a:gd name="T32" fmla="*/ 16 w 96"/>
              <a:gd name="T33" fmla="*/ 73 h 96"/>
              <a:gd name="T34" fmla="*/ 16 w 96"/>
              <a:gd name="T35" fmla="*/ 56 h 96"/>
              <a:gd name="T36" fmla="*/ 20 w 96"/>
              <a:gd name="T37" fmla="*/ 52 h 96"/>
              <a:gd name="T38" fmla="*/ 44 w 96"/>
              <a:gd name="T39" fmla="*/ 52 h 96"/>
              <a:gd name="T40" fmla="*/ 44 w 96"/>
              <a:gd name="T41" fmla="*/ 73 h 96"/>
              <a:gd name="T42" fmla="*/ 36 w 96"/>
              <a:gd name="T43" fmla="*/ 84 h 96"/>
              <a:gd name="T44" fmla="*/ 48 w 96"/>
              <a:gd name="T45" fmla="*/ 96 h 96"/>
              <a:gd name="T46" fmla="*/ 60 w 96"/>
              <a:gd name="T47" fmla="*/ 84 h 96"/>
              <a:gd name="T48" fmla="*/ 52 w 96"/>
              <a:gd name="T49" fmla="*/ 73 h 96"/>
              <a:gd name="T50" fmla="*/ 52 w 96"/>
              <a:gd name="T51" fmla="*/ 52 h 96"/>
              <a:gd name="T52" fmla="*/ 76 w 96"/>
              <a:gd name="T53" fmla="*/ 52 h 96"/>
              <a:gd name="T54" fmla="*/ 80 w 96"/>
              <a:gd name="T55" fmla="*/ 56 h 96"/>
              <a:gd name="T56" fmla="*/ 80 w 96"/>
              <a:gd name="T57" fmla="*/ 73 h 96"/>
              <a:gd name="T58" fmla="*/ 72 w 96"/>
              <a:gd name="T59" fmla="*/ 84 h 96"/>
              <a:gd name="T60" fmla="*/ 84 w 96"/>
              <a:gd name="T61" fmla="*/ 96 h 96"/>
              <a:gd name="T62" fmla="*/ 96 w 96"/>
              <a:gd name="T63" fmla="*/ 84 h 96"/>
              <a:gd name="T64" fmla="*/ 88 w 96"/>
              <a:gd name="T65" fmla="*/ 73 h 96"/>
              <a:gd name="T66" fmla="*/ 12 w 96"/>
              <a:gd name="T67" fmla="*/ 88 h 96"/>
              <a:gd name="T68" fmla="*/ 8 w 96"/>
              <a:gd name="T69" fmla="*/ 84 h 96"/>
              <a:gd name="T70" fmla="*/ 12 w 96"/>
              <a:gd name="T71" fmla="*/ 80 h 96"/>
              <a:gd name="T72" fmla="*/ 16 w 96"/>
              <a:gd name="T73" fmla="*/ 84 h 96"/>
              <a:gd name="T74" fmla="*/ 12 w 96"/>
              <a:gd name="T75" fmla="*/ 88 h 96"/>
              <a:gd name="T76" fmla="*/ 48 w 96"/>
              <a:gd name="T77" fmla="*/ 8 h 96"/>
              <a:gd name="T78" fmla="*/ 52 w 96"/>
              <a:gd name="T79" fmla="*/ 12 h 96"/>
              <a:gd name="T80" fmla="*/ 48 w 96"/>
              <a:gd name="T81" fmla="*/ 16 h 96"/>
              <a:gd name="T82" fmla="*/ 44 w 96"/>
              <a:gd name="T83" fmla="*/ 12 h 96"/>
              <a:gd name="T84" fmla="*/ 48 w 96"/>
              <a:gd name="T85" fmla="*/ 8 h 96"/>
              <a:gd name="T86" fmla="*/ 48 w 96"/>
              <a:gd name="T87" fmla="*/ 88 h 96"/>
              <a:gd name="T88" fmla="*/ 44 w 96"/>
              <a:gd name="T89" fmla="*/ 84 h 96"/>
              <a:gd name="T90" fmla="*/ 48 w 96"/>
              <a:gd name="T91" fmla="*/ 80 h 96"/>
              <a:gd name="T92" fmla="*/ 52 w 96"/>
              <a:gd name="T93" fmla="*/ 84 h 96"/>
              <a:gd name="T94" fmla="*/ 48 w 96"/>
              <a:gd name="T95" fmla="*/ 88 h 96"/>
              <a:gd name="T96" fmla="*/ 84 w 96"/>
              <a:gd name="T97" fmla="*/ 88 h 96"/>
              <a:gd name="T98" fmla="*/ 80 w 96"/>
              <a:gd name="T99" fmla="*/ 84 h 96"/>
              <a:gd name="T100" fmla="*/ 84 w 96"/>
              <a:gd name="T101" fmla="*/ 80 h 96"/>
              <a:gd name="T102" fmla="*/ 88 w 96"/>
              <a:gd name="T103" fmla="*/ 84 h 96"/>
              <a:gd name="T104" fmla="*/ 84 w 96"/>
              <a:gd name="T10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96">
                <a:moveTo>
                  <a:pt x="88" y="73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49"/>
                  <a:pt x="83" y="44"/>
                  <a:pt x="76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23"/>
                  <a:pt x="52" y="23"/>
                  <a:pt x="52" y="23"/>
                </a:cubicBezTo>
                <a:cubicBezTo>
                  <a:pt x="57" y="22"/>
                  <a:pt x="60" y="17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41" y="0"/>
                  <a:pt x="36" y="5"/>
                  <a:pt x="36" y="12"/>
                </a:cubicBezTo>
                <a:cubicBezTo>
                  <a:pt x="36" y="17"/>
                  <a:pt x="39" y="22"/>
                  <a:pt x="44" y="23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3" y="44"/>
                  <a:pt x="8" y="49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4"/>
                  <a:pt x="0" y="79"/>
                  <a:pt x="0" y="84"/>
                </a:cubicBezTo>
                <a:cubicBezTo>
                  <a:pt x="0" y="91"/>
                  <a:pt x="5" y="96"/>
                  <a:pt x="12" y="96"/>
                </a:cubicBezTo>
                <a:cubicBezTo>
                  <a:pt x="19" y="96"/>
                  <a:pt x="24" y="91"/>
                  <a:pt x="24" y="84"/>
                </a:cubicBezTo>
                <a:cubicBezTo>
                  <a:pt x="24" y="79"/>
                  <a:pt x="21" y="74"/>
                  <a:pt x="16" y="7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4"/>
                  <a:pt x="18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73"/>
                  <a:pt x="44" y="73"/>
                  <a:pt x="44" y="73"/>
                </a:cubicBezTo>
                <a:cubicBezTo>
                  <a:pt x="39" y="74"/>
                  <a:pt x="36" y="79"/>
                  <a:pt x="36" y="84"/>
                </a:cubicBezTo>
                <a:cubicBezTo>
                  <a:pt x="36" y="91"/>
                  <a:pt x="41" y="96"/>
                  <a:pt x="48" y="96"/>
                </a:cubicBezTo>
                <a:cubicBezTo>
                  <a:pt x="55" y="96"/>
                  <a:pt x="60" y="91"/>
                  <a:pt x="60" y="84"/>
                </a:cubicBezTo>
                <a:cubicBezTo>
                  <a:pt x="60" y="79"/>
                  <a:pt x="57" y="74"/>
                  <a:pt x="52" y="73"/>
                </a:cubicBezTo>
                <a:cubicBezTo>
                  <a:pt x="52" y="52"/>
                  <a:pt x="52" y="52"/>
                  <a:pt x="52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80" y="54"/>
                  <a:pt x="80" y="56"/>
                </a:cubicBezTo>
                <a:cubicBezTo>
                  <a:pt x="80" y="73"/>
                  <a:pt x="80" y="73"/>
                  <a:pt x="80" y="73"/>
                </a:cubicBezTo>
                <a:cubicBezTo>
                  <a:pt x="75" y="74"/>
                  <a:pt x="72" y="79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9"/>
                  <a:pt x="93" y="74"/>
                  <a:pt x="88" y="73"/>
                </a:cubicBezTo>
                <a:close/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close/>
                <a:moveTo>
                  <a:pt x="48" y="8"/>
                </a:moveTo>
                <a:cubicBezTo>
                  <a:pt x="50" y="8"/>
                  <a:pt x="52" y="10"/>
                  <a:pt x="52" y="12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4" y="14"/>
                  <a:pt x="44" y="12"/>
                </a:cubicBezTo>
                <a:cubicBezTo>
                  <a:pt x="44" y="10"/>
                  <a:pt x="46" y="8"/>
                  <a:pt x="48" y="8"/>
                </a:cubicBezTo>
                <a:close/>
                <a:moveTo>
                  <a:pt x="48" y="88"/>
                </a:moveTo>
                <a:cubicBezTo>
                  <a:pt x="46" y="88"/>
                  <a:pt x="44" y="86"/>
                  <a:pt x="44" y="84"/>
                </a:cubicBezTo>
                <a:cubicBezTo>
                  <a:pt x="44" y="82"/>
                  <a:pt x="46" y="80"/>
                  <a:pt x="48" y="80"/>
                </a:cubicBezTo>
                <a:cubicBezTo>
                  <a:pt x="50" y="80"/>
                  <a:pt x="52" y="82"/>
                  <a:pt x="52" y="84"/>
                </a:cubicBezTo>
                <a:cubicBezTo>
                  <a:pt x="52" y="86"/>
                  <a:pt x="50" y="88"/>
                  <a:pt x="48" y="88"/>
                </a:cubicBezTo>
                <a:close/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6555" y="4578545"/>
            <a:ext cx="332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Wrap Up, Next Steps, Collaborations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4449" y="1586232"/>
            <a:ext cx="342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Strengthening the Academic Pipeline</a:t>
            </a:r>
          </a:p>
        </p:txBody>
      </p:sp>
      <p:sp>
        <p:nvSpPr>
          <p:cNvPr id="40" name="Oval 39"/>
          <p:cNvSpPr/>
          <p:nvPr/>
        </p:nvSpPr>
        <p:spPr>
          <a:xfrm>
            <a:off x="4997901" y="2357010"/>
            <a:ext cx="2334714" cy="23347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dirty="0">
              <a:latin typeface="Prometo Medium" panose="020B0704030203060203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FF36F48-D8CB-49B1-8E3B-AC66B190E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079" y="2882757"/>
            <a:ext cx="1314520" cy="128322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5B8E7FC-85AA-4D11-890A-38657666C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616" t="24668" r="25692" b="25996"/>
          <a:stretch/>
        </p:blipFill>
        <p:spPr>
          <a:xfrm>
            <a:off x="7542586" y="4554966"/>
            <a:ext cx="491863" cy="50882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7D17655-1AC3-448C-B3DC-E370B3959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4928" y="1856346"/>
            <a:ext cx="465820" cy="3249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BDA8E0-5826-BD0A-3C74-0C3804E2C814}"/>
              </a:ext>
            </a:extLst>
          </p:cNvPr>
          <p:cNvCxnSpPr>
            <a:cxnSpLocks/>
          </p:cNvCxnSpPr>
          <p:nvPr/>
        </p:nvCxnSpPr>
        <p:spPr>
          <a:xfrm>
            <a:off x="7340303" y="3566890"/>
            <a:ext cx="7988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A0B5D4-F59B-0866-22F5-F375CB4D7423}"/>
              </a:ext>
            </a:extLst>
          </p:cNvPr>
          <p:cNvSpPr txBox="1"/>
          <p:nvPr/>
        </p:nvSpPr>
        <p:spPr>
          <a:xfrm>
            <a:off x="8767321" y="3322757"/>
            <a:ext cx="342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Strengthening the Operations Pipeline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554960-1630-C96A-3862-C10326312C42}"/>
              </a:ext>
            </a:extLst>
          </p:cNvPr>
          <p:cNvSpPr/>
          <p:nvPr/>
        </p:nvSpPr>
        <p:spPr>
          <a:xfrm>
            <a:off x="7968472" y="3232128"/>
            <a:ext cx="648557" cy="6485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reeform 76">
            <a:extLst>
              <a:ext uri="{FF2B5EF4-FFF2-40B4-BE49-F238E27FC236}">
                <a16:creationId xmlns:a16="http://schemas.microsoft.com/office/drawing/2014/main" id="{D9047F1F-23AB-DA3E-C3C8-D60379C90524}"/>
              </a:ext>
            </a:extLst>
          </p:cNvPr>
          <p:cNvSpPr>
            <a:spLocks noEditPoints="1"/>
          </p:cNvSpPr>
          <p:nvPr/>
        </p:nvSpPr>
        <p:spPr bwMode="auto">
          <a:xfrm>
            <a:off x="8144371" y="3431434"/>
            <a:ext cx="290978" cy="244312"/>
          </a:xfrm>
          <a:custGeom>
            <a:avLst/>
            <a:gdLst>
              <a:gd name="T0" fmla="*/ 94 w 96"/>
              <a:gd name="T1" fmla="*/ 1 h 80"/>
              <a:gd name="T2" fmla="*/ 91 w 96"/>
              <a:gd name="T3" fmla="*/ 0 h 80"/>
              <a:gd name="T4" fmla="*/ 44 w 96"/>
              <a:gd name="T5" fmla="*/ 16 h 80"/>
              <a:gd name="T6" fmla="*/ 44 w 96"/>
              <a:gd name="T7" fmla="*/ 16 h 80"/>
              <a:gd name="T8" fmla="*/ 20 w 96"/>
              <a:gd name="T9" fmla="*/ 16 h 80"/>
              <a:gd name="T10" fmla="*/ 0 w 96"/>
              <a:gd name="T11" fmla="*/ 36 h 80"/>
              <a:gd name="T12" fmla="*/ 19 w 96"/>
              <a:gd name="T13" fmla="*/ 56 h 80"/>
              <a:gd name="T14" fmla="*/ 12 w 96"/>
              <a:gd name="T15" fmla="*/ 75 h 80"/>
              <a:gd name="T16" fmla="*/ 13 w 96"/>
              <a:gd name="T17" fmla="*/ 78 h 80"/>
              <a:gd name="T18" fmla="*/ 16 w 96"/>
              <a:gd name="T19" fmla="*/ 80 h 80"/>
              <a:gd name="T20" fmla="*/ 32 w 96"/>
              <a:gd name="T21" fmla="*/ 80 h 80"/>
              <a:gd name="T22" fmla="*/ 36 w 96"/>
              <a:gd name="T23" fmla="*/ 77 h 80"/>
              <a:gd name="T24" fmla="*/ 43 w 96"/>
              <a:gd name="T25" fmla="*/ 56 h 80"/>
              <a:gd name="T26" fmla="*/ 44 w 96"/>
              <a:gd name="T27" fmla="*/ 56 h 80"/>
              <a:gd name="T28" fmla="*/ 91 w 96"/>
              <a:gd name="T29" fmla="*/ 72 h 80"/>
              <a:gd name="T30" fmla="*/ 92 w 96"/>
              <a:gd name="T31" fmla="*/ 72 h 80"/>
              <a:gd name="T32" fmla="*/ 94 w 96"/>
              <a:gd name="T33" fmla="*/ 71 h 80"/>
              <a:gd name="T34" fmla="*/ 96 w 96"/>
              <a:gd name="T35" fmla="*/ 68 h 80"/>
              <a:gd name="T36" fmla="*/ 96 w 96"/>
              <a:gd name="T37" fmla="*/ 4 h 80"/>
              <a:gd name="T38" fmla="*/ 94 w 96"/>
              <a:gd name="T39" fmla="*/ 1 h 80"/>
              <a:gd name="T40" fmla="*/ 8 w 96"/>
              <a:gd name="T41" fmla="*/ 36 h 80"/>
              <a:gd name="T42" fmla="*/ 20 w 96"/>
              <a:gd name="T43" fmla="*/ 24 h 80"/>
              <a:gd name="T44" fmla="*/ 40 w 96"/>
              <a:gd name="T45" fmla="*/ 24 h 80"/>
              <a:gd name="T46" fmla="*/ 40 w 96"/>
              <a:gd name="T47" fmla="*/ 48 h 80"/>
              <a:gd name="T48" fmla="*/ 24 w 96"/>
              <a:gd name="T49" fmla="*/ 48 h 80"/>
              <a:gd name="T50" fmla="*/ 20 w 96"/>
              <a:gd name="T51" fmla="*/ 48 h 80"/>
              <a:gd name="T52" fmla="*/ 8 w 96"/>
              <a:gd name="T53" fmla="*/ 36 h 80"/>
              <a:gd name="T54" fmla="*/ 29 w 96"/>
              <a:gd name="T55" fmla="*/ 72 h 80"/>
              <a:gd name="T56" fmla="*/ 22 w 96"/>
              <a:gd name="T57" fmla="*/ 72 h 80"/>
              <a:gd name="T58" fmla="*/ 27 w 96"/>
              <a:gd name="T59" fmla="*/ 56 h 80"/>
              <a:gd name="T60" fmla="*/ 34 w 96"/>
              <a:gd name="T61" fmla="*/ 56 h 80"/>
              <a:gd name="T62" fmla="*/ 29 w 96"/>
              <a:gd name="T63" fmla="*/ 72 h 80"/>
              <a:gd name="T64" fmla="*/ 88 w 96"/>
              <a:gd name="T65" fmla="*/ 62 h 80"/>
              <a:gd name="T66" fmla="*/ 48 w 96"/>
              <a:gd name="T67" fmla="*/ 49 h 80"/>
              <a:gd name="T68" fmla="*/ 48 w 96"/>
              <a:gd name="T69" fmla="*/ 23 h 80"/>
              <a:gd name="T70" fmla="*/ 88 w 96"/>
              <a:gd name="T71" fmla="*/ 10 h 80"/>
              <a:gd name="T72" fmla="*/ 88 w 96"/>
              <a:gd name="T73" fmla="*/ 6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80">
                <a:moveTo>
                  <a:pt x="94" y="1"/>
                </a:moveTo>
                <a:cubicBezTo>
                  <a:pt x="93" y="0"/>
                  <a:pt x="92" y="0"/>
                  <a:pt x="91" y="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9" y="16"/>
                  <a:pt x="0" y="25"/>
                  <a:pt x="0" y="36"/>
                </a:cubicBezTo>
                <a:cubicBezTo>
                  <a:pt x="0" y="47"/>
                  <a:pt x="8" y="55"/>
                  <a:pt x="19" y="56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7"/>
                  <a:pt x="13" y="78"/>
                </a:cubicBezTo>
                <a:cubicBezTo>
                  <a:pt x="14" y="79"/>
                  <a:pt x="15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4" y="80"/>
                  <a:pt x="35" y="79"/>
                  <a:pt x="36" y="77"/>
                </a:cubicBezTo>
                <a:cubicBezTo>
                  <a:pt x="43" y="56"/>
                  <a:pt x="43" y="56"/>
                  <a:pt x="43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2" y="72"/>
                  <a:pt x="92" y="72"/>
                </a:cubicBezTo>
                <a:cubicBezTo>
                  <a:pt x="93" y="72"/>
                  <a:pt x="94" y="72"/>
                  <a:pt x="94" y="71"/>
                </a:cubicBezTo>
                <a:cubicBezTo>
                  <a:pt x="95" y="70"/>
                  <a:pt x="96" y="69"/>
                  <a:pt x="96" y="68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5" y="2"/>
                  <a:pt x="94" y="1"/>
                </a:cubicBezTo>
                <a:close/>
                <a:moveTo>
                  <a:pt x="8" y="36"/>
                </a:moveTo>
                <a:cubicBezTo>
                  <a:pt x="8" y="29"/>
                  <a:pt x="14" y="24"/>
                  <a:pt x="2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48"/>
                  <a:pt x="40" y="48"/>
                  <a:pt x="40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3" y="48"/>
                  <a:pt x="8" y="43"/>
                  <a:pt x="8" y="36"/>
                </a:cubicBezTo>
                <a:close/>
                <a:moveTo>
                  <a:pt x="29" y="72"/>
                </a:moveTo>
                <a:cubicBezTo>
                  <a:pt x="22" y="72"/>
                  <a:pt x="22" y="72"/>
                  <a:pt x="22" y="72"/>
                </a:cubicBezTo>
                <a:cubicBezTo>
                  <a:pt x="27" y="56"/>
                  <a:pt x="27" y="56"/>
                  <a:pt x="27" y="56"/>
                </a:cubicBezTo>
                <a:cubicBezTo>
                  <a:pt x="34" y="56"/>
                  <a:pt x="34" y="56"/>
                  <a:pt x="34" y="56"/>
                </a:cubicBezTo>
                <a:lnTo>
                  <a:pt x="29" y="72"/>
                </a:lnTo>
                <a:close/>
                <a:moveTo>
                  <a:pt x="88" y="62"/>
                </a:moveTo>
                <a:cubicBezTo>
                  <a:pt x="48" y="49"/>
                  <a:pt x="48" y="49"/>
                  <a:pt x="48" y="49"/>
                </a:cubicBezTo>
                <a:cubicBezTo>
                  <a:pt x="48" y="23"/>
                  <a:pt x="48" y="23"/>
                  <a:pt x="48" y="23"/>
                </a:cubicBezTo>
                <a:cubicBezTo>
                  <a:pt x="88" y="10"/>
                  <a:pt x="88" y="10"/>
                  <a:pt x="88" y="10"/>
                </a:cubicBezTo>
                <a:lnTo>
                  <a:pt x="88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CF69-AD64-45F4-9134-190BF35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663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E8D0-63DA-47D1-BD79-DFF5C05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1" y="2800962"/>
            <a:ext cx="2626359" cy="1256075"/>
          </a:xfrm>
        </p:spPr>
        <p:txBody>
          <a:bodyPr/>
          <a:lstStyle/>
          <a:p>
            <a:r>
              <a:rPr lang="en-US" dirty="0"/>
              <a:t>Questions? Contact us!</a:t>
            </a:r>
          </a:p>
        </p:txBody>
      </p:sp>
      <p:pic>
        <p:nvPicPr>
          <p:cNvPr id="8" name="Picture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5F37F04-C1C0-458A-8038-8E65743A4D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6346075" y="1127919"/>
            <a:ext cx="3683482" cy="36834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6DC4-784F-4769-9E13-E9A5FAEBF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82E20-DDDD-46B2-A0AE-9F0BC97288CB}"/>
              </a:ext>
            </a:extLst>
          </p:cNvPr>
          <p:cNvSpPr txBox="1"/>
          <p:nvPr/>
        </p:nvSpPr>
        <p:spPr>
          <a:xfrm>
            <a:off x="6214519" y="5260473"/>
            <a:ext cx="394659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6B7CE-236E-45B5-85CC-E24D6022557E}"/>
              </a:ext>
            </a:extLst>
          </p:cNvPr>
          <p:cNvSpPr txBox="1"/>
          <p:nvPr/>
        </p:nvSpPr>
        <p:spPr>
          <a:xfrm>
            <a:off x="6649125" y="4925867"/>
            <a:ext cx="3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Prometo Medium" panose="020B0704030203060203" pitchFamily="34" charset="0"/>
              </a:rPr>
              <a:t>Cait Obenauf, MBA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0E949-46EB-412E-8F5E-8FABD627C69B}"/>
              </a:ext>
            </a:extLst>
          </p:cNvPr>
          <p:cNvSpPr txBox="1"/>
          <p:nvPr/>
        </p:nvSpPr>
        <p:spPr>
          <a:xfrm>
            <a:off x="7102583" y="5568250"/>
            <a:ext cx="217046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cait.michicich@himss.org</a:t>
            </a:r>
          </a:p>
        </p:txBody>
      </p:sp>
    </p:spTree>
    <p:extLst>
      <p:ext uri="{BB962C8B-B14F-4D97-AF65-F5344CB8AC3E}">
        <p14:creationId xmlns:p14="http://schemas.microsoft.com/office/powerpoint/2010/main" val="174136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EAE3-FFA7-4A16-8C26-030BB6C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20306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>
            <a:extLst>
              <a:ext uri="{FF2B5EF4-FFF2-40B4-BE49-F238E27FC236}">
                <a16:creationId xmlns:a16="http://schemas.microsoft.com/office/drawing/2014/main" id="{95E3EF5F-CE00-424A-92C0-FDB273AB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0133" r="14002" b="9604"/>
          <a:stretch/>
        </p:blipFill>
        <p:spPr>
          <a:xfrm rot="19800000">
            <a:off x="2134305" y="-1495422"/>
            <a:ext cx="4107146" cy="4107146"/>
          </a:xfrm>
          <a:prstGeom prst="ellipse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324" y="2410177"/>
            <a:ext cx="4187371" cy="1783443"/>
          </a:xfrm>
        </p:spPr>
        <p:txBody>
          <a:bodyPr/>
          <a:lstStyle/>
          <a:p>
            <a:r>
              <a:rPr lang="en-US" sz="4800" i="1" dirty="0"/>
              <a:t>Welcome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0883" y="4706148"/>
            <a:ext cx="59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5C1E9"/>
                </a:solidFill>
                <a:latin typeface="Prometo Medium" panose="020B0704030203060203" pitchFamily="34" charset="0"/>
              </a:rPr>
              <a:t>Cait Obenauf, MBA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C1E9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333" y="5142948"/>
            <a:ext cx="415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FFFFF"/>
                </a:solidFill>
              </a:rPr>
              <a:t>Program Manager, Clinical Informatics, HIMSS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Placeholder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B8E3CAC-D398-45C4-9239-2FB3B5A5DE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29045"/>
          <a:stretch/>
        </p:blipFill>
        <p:spPr>
          <a:xfrm>
            <a:off x="5778483" y="443933"/>
            <a:ext cx="5838901" cy="5838901"/>
          </a:xfrm>
        </p:spPr>
      </p:pic>
    </p:spTree>
    <p:extLst>
      <p:ext uri="{BB962C8B-B14F-4D97-AF65-F5344CB8AC3E}">
        <p14:creationId xmlns:p14="http://schemas.microsoft.com/office/powerpoint/2010/main" val="36910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B55FE-EF23-2A4B-86B5-04CCCEE1B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9A28-DD98-7F42-9A71-5C0BEDEA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HIMSS Nursing Informatics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8698B-33EB-5441-BD2F-380397E88D3E}"/>
              </a:ext>
            </a:extLst>
          </p:cNvPr>
          <p:cNvSpPr txBox="1"/>
          <p:nvPr/>
        </p:nvSpPr>
        <p:spPr>
          <a:xfrm>
            <a:off x="5527998" y="1919574"/>
            <a:ext cx="5716772" cy="43439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The Nursing Informatics Community’s purpose is to articulate a cohesive voice for the HIMSS Nursing Informatics community and to provide domain expertise, leadership and guidance to HIMSS activities, initiatives, and collaborations with the global nursing informatics community.</a:t>
            </a:r>
          </a:p>
          <a:p>
            <a:pPr marL="295275" marR="0" lvl="0" indent="-295275" algn="l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A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Educational webinars qualified for CA/CPHIMS on nursing informatics topics and emerging trends</a:t>
            </a:r>
          </a:p>
          <a:p>
            <a:pPr marL="295275" indent="-295275" defTabSz="914318">
              <a:spcBef>
                <a:spcPts val="1000"/>
              </a:spcBef>
              <a:buClr>
                <a:srgbClr val="FF5A5A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www.HIMSS.org/NI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95275" indent="-295275" defTabSz="914318">
              <a:spcBef>
                <a:spcPts val="1000"/>
              </a:spcBef>
              <a:buClr>
                <a:srgbClr val="FF5A5A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#Nurses4HIT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2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278" y="1379524"/>
            <a:ext cx="4346094" cy="4346092"/>
          </a:xfrm>
          <a:prstGeom prst="ellipse">
            <a:avLst/>
          </a:prstGeom>
          <a:noFill/>
          <a:ln w="12700">
            <a:solidFill>
              <a:schemeClr val="tx1">
                <a:alpha val="3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9025" y="1457625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53267" y="1457625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85408" y="3182409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91106" y="3182409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89025" y="4889938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267" y="4889938"/>
            <a:ext cx="701268" cy="701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837657" y="2883090"/>
            <a:ext cx="1938252" cy="1939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0429" y="1880186"/>
            <a:ext cx="3179395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https://www.himss.org/membership-participation/nursing-informatics-committee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4500" y="5764165"/>
            <a:ext cx="410745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https://www.himss.org/membership-participation-chapters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28804" y="3864604"/>
            <a:ext cx="2633733" cy="43088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Century Gothic"/>
              </a:rPr>
              <a:t>Reach out to Cait Obenauf at cait.obenauf@himss.org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4981" y="1880186"/>
            <a:ext cx="2725933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https://www.himss.org/membership-participation/nursing-informatics-community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64981" y="5479390"/>
            <a:ext cx="272593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https://www.himss.org/events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71" y="3900136"/>
            <a:ext cx="2739557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Century Gothic" panose="020B0502020202020204" pitchFamily="34" charset="0"/>
              </a:rPr>
              <a:t>https://www.himss.org/resources/online-journal-nursing-informatics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01378" y="4944089"/>
            <a:ext cx="2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Attend an upcoming webinar or coffee chat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95380" y="1307806"/>
            <a:ext cx="281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Join the HIMSS Nursing Informatics Community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84914" y="4905147"/>
            <a:ext cx="208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Get involved with your local HIMSS Chapter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4914" y="1317973"/>
            <a:ext cx="327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Apply for the HIMSS Nursing Informatics Committee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25584" y="3030842"/>
            <a:ext cx="285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Join the HIMSS Nursing Informatics Education &amp; Networking Task Force</a:t>
            </a:r>
          </a:p>
        </p:txBody>
      </p:sp>
      <p:sp>
        <p:nvSpPr>
          <p:cNvPr id="54" name="Oval 53"/>
          <p:cNvSpPr/>
          <p:nvPr/>
        </p:nvSpPr>
        <p:spPr>
          <a:xfrm>
            <a:off x="4986064" y="2344945"/>
            <a:ext cx="2268114" cy="2268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075810" y="2879771"/>
            <a:ext cx="2088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Prometo Medium" panose="020B0704030203060203" pitchFamily="34" charset="0"/>
              </a:rPr>
              <a:t>Ways to get involved at HIMSS</a:t>
            </a:r>
          </a:p>
          <a:p>
            <a:pPr algn="ctr"/>
            <a:r>
              <a:rPr lang="en-US" sz="1200" i="1">
                <a:solidFill>
                  <a:schemeClr val="accent3"/>
                </a:solidFill>
                <a:latin typeface="Prometo Medium" panose="020B0704030203060203" pitchFamily="34" charset="0"/>
              </a:rPr>
              <a:t>as an informatics nurse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420343-C6AC-25DB-F439-2B568E9FF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024" t="28965" r="29028" b="31265"/>
          <a:stretch/>
        </p:blipFill>
        <p:spPr>
          <a:xfrm>
            <a:off x="7136555" y="1548714"/>
            <a:ext cx="534691" cy="5069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F28BA25-E1A7-1A72-6733-0BC0D7343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097" t="23163" r="26025" b="25280"/>
          <a:stretch/>
        </p:blipFill>
        <p:spPr>
          <a:xfrm>
            <a:off x="4422934" y="1587237"/>
            <a:ext cx="43345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02E175-0861-5D04-DF00-7B07A608174A}"/>
              </a:ext>
            </a:extLst>
          </p:cNvPr>
          <p:cNvSpPr txBox="1"/>
          <p:nvPr/>
        </p:nvSpPr>
        <p:spPr>
          <a:xfrm>
            <a:off x="683071" y="3071377"/>
            <a:ext cx="281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>
                <a:solidFill>
                  <a:schemeClr val="accent1"/>
                </a:solidFill>
                <a:latin typeface="Prometo Medium" panose="020B0704030203060203" pitchFamily="34" charset="0"/>
              </a:rPr>
              <a:t>Submit a manuscript to the Online Journal of Nursing Informatics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FA94B46-CE44-09F0-EAF4-41F991689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9865" y="3378235"/>
            <a:ext cx="380384" cy="3096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551632-83D3-26FC-C146-AD224F4AF1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894" t="29763" r="17447" b="31822"/>
          <a:stretch/>
        </p:blipFill>
        <p:spPr>
          <a:xfrm>
            <a:off x="7943322" y="3375929"/>
            <a:ext cx="585439" cy="3532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1431D8-83DE-3B2C-A1C6-56ACAE346E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463" t="25175" r="22995" b="25595"/>
          <a:stretch/>
        </p:blipFill>
        <p:spPr>
          <a:xfrm>
            <a:off x="4390901" y="4997891"/>
            <a:ext cx="503696" cy="48111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AC45C0B-3C51-8711-B097-6B0A8CB13D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616" t="24668" r="25692" b="25996"/>
          <a:stretch/>
        </p:blipFill>
        <p:spPr>
          <a:xfrm>
            <a:off x="7172893" y="4964406"/>
            <a:ext cx="491863" cy="5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90427-736D-4DDE-A354-E42A72AE2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E14FD-3367-446B-9BD2-E77D55A0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84B7-D7C3-424F-BB3C-F2AEC2936C6A}"/>
              </a:ext>
            </a:extLst>
          </p:cNvPr>
          <p:cNvSpPr txBox="1">
            <a:spLocks/>
          </p:cNvSpPr>
          <p:nvPr/>
        </p:nvSpPr>
        <p:spPr>
          <a:xfrm>
            <a:off x="7173146" y="1723255"/>
            <a:ext cx="4187371" cy="3115756"/>
          </a:xfrm>
          <a:prstGeom prst="rect">
            <a:avLst/>
          </a:prstGeom>
        </p:spPr>
        <p:txBody>
          <a:bodyPr>
            <a:normAutofit/>
          </a:bodyPr>
          <a:lstStyle>
            <a:lvl1pPr marL="185738" marR="0" indent="-185738" algn="l" defTabSz="914318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064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350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223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509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688975" indent="-169863" algn="l" defTabSz="914318" rtl="0" eaLnBrk="1" latinLnBrk="0" hangingPunct="1">
              <a:lnSpc>
                <a:spcPct val="90000"/>
              </a:lnSpc>
              <a:spcBef>
                <a:spcPts val="499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Meet the Speakers</a:t>
            </a:r>
          </a:p>
          <a:p>
            <a:r>
              <a:rPr lang="en-US" sz="2600" dirty="0"/>
              <a:t>Learning Objectives</a:t>
            </a:r>
          </a:p>
          <a:p>
            <a:r>
              <a:rPr lang="en-US" sz="2600" dirty="0"/>
              <a:t>Fireside Chat</a:t>
            </a:r>
          </a:p>
          <a:p>
            <a:r>
              <a:rPr lang="en-US" sz="2600" dirty="0"/>
              <a:t>Audience Q&amp;A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04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73B-CA5E-C7E0-E7A6-7890806E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14" y="494204"/>
            <a:ext cx="3784600" cy="178344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13" name="Picture Placeholder 12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FE78173C-8567-1888-3808-91F0BD64D2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1647825" y="1095375"/>
            <a:ext cx="3684588" cy="3683000"/>
          </a:xfrm>
        </p:spPr>
      </p:pic>
      <p:pic>
        <p:nvPicPr>
          <p:cNvPr id="11" name="Picture Placeholder 10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401F5043-83CA-6B86-CAA4-0323C8BBFA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b="3476"/>
          <a:stretch>
            <a:fillRect/>
          </a:stretch>
        </p:blipFill>
        <p:spPr>
          <a:xfrm>
            <a:off x="7056401" y="1095057"/>
            <a:ext cx="3683000" cy="3683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A86D-0E37-7346-7D00-8A64D22C5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19F51-6542-0C09-B037-970DCCDDCAE2}"/>
              </a:ext>
            </a:extLst>
          </p:cNvPr>
          <p:cNvSpPr txBox="1"/>
          <p:nvPr/>
        </p:nvSpPr>
        <p:spPr>
          <a:xfrm>
            <a:off x="1270460" y="4840305"/>
            <a:ext cx="59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5C1E9"/>
                </a:solidFill>
                <a:latin typeface="Prometo Medium" panose="020B0704030203060203" pitchFamily="34" charset="0"/>
              </a:rPr>
              <a:t>Rebecca Freeman, PhD, RN, FAAN, FNAP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C1E9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5D4B-54C7-9B41-47EB-318E5C5E5BE0}"/>
              </a:ext>
            </a:extLst>
          </p:cNvPr>
          <p:cNvSpPr txBox="1"/>
          <p:nvPr/>
        </p:nvSpPr>
        <p:spPr>
          <a:xfrm>
            <a:off x="5935189" y="4833408"/>
            <a:ext cx="592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55C1E9"/>
                </a:solidFill>
                <a:latin typeface="Prometo Medium" panose="020B0704030203060203" pitchFamily="34" charset="0"/>
              </a:rPr>
              <a:t>Marisa L. Wilson </a:t>
            </a:r>
            <a:r>
              <a:rPr lang="en-US" dirty="0" err="1">
                <a:solidFill>
                  <a:srgbClr val="55C1E9"/>
                </a:solidFill>
                <a:latin typeface="Prometo Medium" panose="020B0704030203060203" pitchFamily="34" charset="0"/>
              </a:rPr>
              <a:t>DNSc</a:t>
            </a:r>
            <a:r>
              <a:rPr lang="en-US" dirty="0">
                <a:solidFill>
                  <a:srgbClr val="55C1E9"/>
                </a:solidFill>
                <a:latin typeface="Prometo Medium" panose="020B0704030203060203" pitchFamily="34" charset="0"/>
              </a:rPr>
              <a:t>, </a:t>
            </a:r>
            <a:r>
              <a:rPr lang="en-US" dirty="0" err="1">
                <a:solidFill>
                  <a:srgbClr val="55C1E9"/>
                </a:solidFill>
                <a:latin typeface="Prometo Medium" panose="020B0704030203060203" pitchFamily="34" charset="0"/>
              </a:rPr>
              <a:t>MHSc</a:t>
            </a:r>
            <a:r>
              <a:rPr lang="en-US" dirty="0">
                <a:solidFill>
                  <a:srgbClr val="55C1E9"/>
                </a:solidFill>
                <a:latin typeface="Prometo Medium" panose="020B0704030203060203" pitchFamily="34" charset="0"/>
              </a:rPr>
              <a:t>, RN-BC, CPHIMS, FIAHSI, FAMIA, FAAN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C1E9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D9BEE-646E-4369-A954-15DBA65B4C7A}"/>
              </a:ext>
            </a:extLst>
          </p:cNvPr>
          <p:cNvSpPr txBox="1"/>
          <p:nvPr/>
        </p:nvSpPr>
        <p:spPr>
          <a:xfrm>
            <a:off x="1411974" y="5184337"/>
            <a:ext cx="4156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Vice President of Health Informatics and IT Operations, University of Vermont Health Network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0F387-9735-B2C0-43BF-58566FB886AC}"/>
              </a:ext>
            </a:extLst>
          </p:cNvPr>
          <p:cNvSpPr txBox="1"/>
          <p:nvPr/>
        </p:nvSpPr>
        <p:spPr>
          <a:xfrm>
            <a:off x="6743636" y="5391166"/>
            <a:ext cx="415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Associate Professor</a:t>
            </a:r>
          </a:p>
          <a:p>
            <a:pPr lvl="0"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Director, Nursing Health Systems Leadership Pathway</a:t>
            </a:r>
          </a:p>
          <a:p>
            <a:pPr lvl="0"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Specialty Track Coordinator, MSN Nursing Informatics UAB School of Nursing | The University of Alabama at Birmingham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96895" y="1651516"/>
            <a:ext cx="0" cy="347949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12EDF1-6427-1E4A-A94D-16A7DA927B31}"/>
              </a:ext>
            </a:extLst>
          </p:cNvPr>
          <p:cNvGrpSpPr/>
          <p:nvPr/>
        </p:nvGrpSpPr>
        <p:grpSpPr>
          <a:xfrm>
            <a:off x="5883523" y="2592382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D837585-1786-CE46-BF47-9BC847C756D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B79302-86B2-C246-8137-26D7B0438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7029" y="1390792"/>
            <a:ext cx="47948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Recognize the internal and external drivers shaping nurses’ roles in the digital evolution of healthcare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029" y="2533517"/>
            <a:ext cx="47948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Appraise the gaps in the current workforce and among new graduates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7029" y="3719319"/>
            <a:ext cx="46911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Examine the current state of informatics in the novice-to-expert trajectory of the nursing workforce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5CC75-B476-0E49-8E97-E4815442082A}"/>
              </a:ext>
            </a:extLst>
          </p:cNvPr>
          <p:cNvGrpSpPr/>
          <p:nvPr/>
        </p:nvGrpSpPr>
        <p:grpSpPr>
          <a:xfrm>
            <a:off x="5895676" y="1435897"/>
            <a:ext cx="416560" cy="416560"/>
            <a:chOff x="6052888" y="1435897"/>
            <a:chExt cx="416560" cy="4165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B5C462-45B6-0B4C-A980-0482B4B7405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0BB8AA9-CCB0-D14A-B77E-0DA5E762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AF5AD7-CA74-4F46-8AD1-8830C860F105}"/>
              </a:ext>
            </a:extLst>
          </p:cNvPr>
          <p:cNvGrpSpPr/>
          <p:nvPr/>
        </p:nvGrpSpPr>
        <p:grpSpPr>
          <a:xfrm>
            <a:off x="5895676" y="3748868"/>
            <a:ext cx="416560" cy="416560"/>
            <a:chOff x="6052888" y="1435897"/>
            <a:chExt cx="416560" cy="416560"/>
          </a:xfrm>
          <a:solidFill>
            <a:schemeClr val="accent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C857F0-240D-D442-A91B-A1D0A7FC8DF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1742D9D-0E33-7A48-8300-7EF284FE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AC42D8-07E8-46A8-9A2D-0AF255F950AE}"/>
              </a:ext>
            </a:extLst>
          </p:cNvPr>
          <p:cNvGrpSpPr/>
          <p:nvPr/>
        </p:nvGrpSpPr>
        <p:grpSpPr>
          <a:xfrm>
            <a:off x="5908712" y="5062362"/>
            <a:ext cx="416560" cy="416560"/>
            <a:chOff x="6052888" y="1435897"/>
            <a:chExt cx="416560" cy="416560"/>
          </a:xfrm>
          <a:solidFill>
            <a:schemeClr val="accent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A08C2B-CE81-4ACC-983B-920A2EE8724E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D712A5-C270-475B-8137-2CD5C8F6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73DA0E0-3350-4044-9D96-C799BA4AF846}"/>
              </a:ext>
            </a:extLst>
          </p:cNvPr>
          <p:cNvSpPr txBox="1"/>
          <p:nvPr/>
        </p:nvSpPr>
        <p:spPr>
          <a:xfrm>
            <a:off x="6690103" y="5005543"/>
            <a:ext cx="46911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Assess the adequacy of the preparation pipeline from entry to practice to advance practice</a:t>
            </a:r>
          </a:p>
        </p:txBody>
      </p:sp>
    </p:spTree>
    <p:extLst>
      <p:ext uri="{BB962C8B-B14F-4D97-AF65-F5344CB8AC3E}">
        <p14:creationId xmlns:p14="http://schemas.microsoft.com/office/powerpoint/2010/main" val="171341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7EF9-F463-8E15-A05B-60CC14E4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to Novice to Expert Pipeline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12A3B1-DF72-51A0-12EF-26CB4AF647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69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AD3D59-1027-32CD-8668-A50191354FEA}"/>
              </a:ext>
            </a:extLst>
          </p:cNvPr>
          <p:cNvSpPr txBox="1"/>
          <p:nvPr/>
        </p:nvSpPr>
        <p:spPr>
          <a:xfrm>
            <a:off x="619538" y="5313574"/>
            <a:ext cx="2067992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Digital Native?</a:t>
            </a:r>
          </a:p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Digital Immigrant?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A28D9-90C6-8030-B7A4-B747E5788843}"/>
              </a:ext>
            </a:extLst>
          </p:cNvPr>
          <p:cNvSpPr txBox="1"/>
          <p:nvPr/>
        </p:nvSpPr>
        <p:spPr>
          <a:xfrm>
            <a:off x="3608943" y="5313574"/>
            <a:ext cx="3000536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New graduate</a:t>
            </a:r>
          </a:p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New 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4F976-9340-FF7F-A865-96A4CE166044}"/>
              </a:ext>
            </a:extLst>
          </p:cNvPr>
          <p:cNvSpPr txBox="1"/>
          <p:nvPr/>
        </p:nvSpPr>
        <p:spPr>
          <a:xfrm>
            <a:off x="9096540" y="5282359"/>
            <a:ext cx="2257260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Informatics Super User</a:t>
            </a:r>
          </a:p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Informatics Specialist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7F9D4-7E22-0031-0A29-2468D8C68554}"/>
              </a:ext>
            </a:extLst>
          </p:cNvPr>
          <p:cNvSpPr txBox="1"/>
          <p:nvPr/>
        </p:nvSpPr>
        <p:spPr>
          <a:xfrm>
            <a:off x="2574947" y="2015858"/>
            <a:ext cx="2067992" cy="2975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Faculty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54FD-AC22-CD4E-91BD-1B32CED44926}"/>
              </a:ext>
            </a:extLst>
          </p:cNvPr>
          <p:cNvSpPr txBox="1"/>
          <p:nvPr/>
        </p:nvSpPr>
        <p:spPr>
          <a:xfrm>
            <a:off x="5062004" y="2033540"/>
            <a:ext cx="2067992" cy="2975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chemeClr val="accent4">
                    <a:alpha val="70000"/>
                  </a:schemeClr>
                </a:solidFill>
                <a:latin typeface="Century Gothic" panose="020B0502020202020204" pitchFamily="34" charset="0"/>
              </a:rPr>
              <a:t>Facility Educators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E2C36-70DA-60A5-6C23-A15CA9A8EEE8}"/>
              </a:ext>
            </a:extLst>
          </p:cNvPr>
          <p:cNvSpPr txBox="1"/>
          <p:nvPr/>
        </p:nvSpPr>
        <p:spPr>
          <a:xfrm>
            <a:off x="8461345" y="2010533"/>
            <a:ext cx="2067992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chemeClr val="accent4">
                    <a:alpha val="70000"/>
                  </a:schemeClr>
                </a:solidFill>
                <a:latin typeface="Century Gothic" panose="020B0502020202020204" pitchFamily="34" charset="0"/>
              </a:rPr>
              <a:t>Facility Educators</a:t>
            </a:r>
          </a:p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chemeClr val="accent4">
                    <a:alpha val="70000"/>
                  </a:schemeClr>
                </a:solidFill>
                <a:latin typeface="Century Gothic" panose="020B0502020202020204" pitchFamily="34" charset="0"/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1C116-5473-543C-E04F-28473FF107E6}"/>
              </a:ext>
            </a:extLst>
          </p:cNvPr>
          <p:cNvSpPr txBox="1"/>
          <p:nvPr/>
        </p:nvSpPr>
        <p:spPr>
          <a:xfrm>
            <a:off x="6096000" y="5282359"/>
            <a:ext cx="3000536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40"/>
              </a:lnSpc>
            </a:pPr>
            <a:r>
              <a:rPr lang="en-US" sz="1600" b="1" dirty="0">
                <a:solidFill>
                  <a:srgbClr val="FF0000">
                    <a:alpha val="70000"/>
                  </a:srgbClr>
                </a:solidFill>
                <a:latin typeface="Century Gothic" panose="020B0502020202020204" pitchFamily="34" charset="0"/>
              </a:rPr>
              <a:t>On going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79061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B3FE1-E49A-7F04-B8AF-1CDDF48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96920-51B0-FF9D-5906-B383ABA2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1743"/>
            <a:ext cx="10591800" cy="99999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Fireside Chat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E76CC-A0D7-BF0D-88EC-5CC314D937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100" y="926332"/>
            <a:ext cx="10944921" cy="5325933"/>
          </a:xfrm>
        </p:spPr>
        <p:txBody>
          <a:bodyPr vert="horz" lIns="0" tIns="45720" rIns="0" bIns="45720" rtlCol="0" anchor="t">
            <a:noAutofit/>
          </a:bodyPr>
          <a:lstStyle/>
          <a:p>
            <a:pPr marL="185420" indent="-185420"/>
            <a:r>
              <a:rPr lang="en-US" sz="1400" dirty="0">
                <a:latin typeface="Century Gothic"/>
              </a:rPr>
              <a:t>Introduction to this Series of Four Chats</a:t>
            </a:r>
          </a:p>
          <a:p>
            <a:pPr lvl="1"/>
            <a:r>
              <a:rPr lang="en-US" sz="1400" dirty="0">
                <a:latin typeface="Century Gothic"/>
              </a:rPr>
              <a:t>Gaps and Potential Solutions in the Academic Sector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Gaps and Potential Solutions in the Operational Sector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Summary and Future Plans: Where do we go from here?</a:t>
            </a:r>
            <a:endParaRPr lang="en-US" sz="1400" dirty="0"/>
          </a:p>
          <a:p>
            <a:pPr marL="185420" indent="-185420"/>
            <a:r>
              <a:rPr lang="en-US" sz="1400" dirty="0">
                <a:latin typeface="Century Gothic"/>
              </a:rPr>
              <a:t>Background </a:t>
            </a:r>
            <a:endParaRPr lang="en-US" sz="1400" dirty="0"/>
          </a:p>
          <a:p>
            <a:pPr lvl="1">
              <a:buClr>
                <a:srgbClr val="1E22AA"/>
              </a:buClr>
            </a:pPr>
            <a:r>
              <a:rPr lang="en-US" sz="1400" dirty="0">
                <a:latin typeface="Century Gothic"/>
              </a:rPr>
              <a:t>What are competencies? 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What are capabilities?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Do we have a competency/capability gap in academic preparation? 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Do we have a competency/capability gap in the current workforce?  </a:t>
            </a:r>
          </a:p>
          <a:p>
            <a:pPr lvl="1"/>
            <a:r>
              <a:rPr lang="en-US" sz="1400" dirty="0">
                <a:latin typeface="Century Gothic"/>
              </a:rPr>
              <a:t>What are the tangible results of the gap?  </a:t>
            </a:r>
            <a:endParaRPr lang="en-US" sz="1400" dirty="0"/>
          </a:p>
          <a:p>
            <a:pPr marL="185420" indent="-185420"/>
            <a:r>
              <a:rPr lang="en-US" sz="1400" dirty="0">
                <a:latin typeface="Century Gothic"/>
              </a:rPr>
              <a:t>How is the gap occurring if new nurses are “digital natives”?  </a:t>
            </a:r>
            <a:endParaRPr lang="en-US" sz="1400" dirty="0"/>
          </a:p>
          <a:p>
            <a:pPr lvl="1"/>
            <a:r>
              <a:rPr lang="en-US" sz="1400" dirty="0">
                <a:latin typeface="Century Gothic"/>
              </a:rPr>
              <a:t>The student nurse, new graduate nurse, experienced nurse informatics trajectory: a compounding gap development process. </a:t>
            </a:r>
            <a:endParaRPr lang="en-US" sz="1400" dirty="0"/>
          </a:p>
          <a:p>
            <a:pPr marL="185420" indent="-185420"/>
            <a:r>
              <a:rPr lang="en-US" sz="1400" dirty="0">
                <a:latin typeface="Century Gothic"/>
              </a:rPr>
              <a:t>How is the gap being addressed?  </a:t>
            </a:r>
            <a:endParaRPr lang="en-US" sz="1400" dirty="0"/>
          </a:p>
          <a:p>
            <a:pPr marL="185420" indent="-185420"/>
            <a:r>
              <a:rPr lang="en-US" sz="1400" b="1" dirty="0">
                <a:latin typeface="Century Gothic"/>
              </a:rPr>
              <a:t>A final plea:  This is a big problem that needs many hearts, minds, and hands to solve.  </a:t>
            </a:r>
            <a:endParaRPr lang="en-US" sz="1400" b="1"/>
          </a:p>
          <a:p>
            <a:pPr marL="185420" indent="-18542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8703006"/>
      </p:ext>
    </p:extLst>
  </p:cSld>
  <p:clrMapOvr>
    <a:masterClrMapping/>
  </p:clrMapOvr>
</p:sld>
</file>

<file path=ppt/theme/theme1.xml><?xml version="1.0" encoding="utf-8"?>
<a:theme xmlns:a="http://schemas.openxmlformats.org/drawingml/2006/main" name="HIMSS Main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  <TaxCatchAll xmlns="184eedcf-d762-48f5-a2a1-4f5efa5950c3" xsi:nil="true"/>
    <lcf76f155ced4ddcb4097134ff3c332f xmlns="865d7ae4-1544-4bab-9de5-36c0e866f0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1F02C1D75F14BA2B4011E96EA457F" ma:contentTypeVersion="22" ma:contentTypeDescription="Create a new document." ma:contentTypeScope="" ma:versionID="d4d486b9e0dcaab9af71feac8b10dcbb">
  <xsd:schema xmlns:xsd="http://www.w3.org/2001/XMLSchema" xmlns:xs="http://www.w3.org/2001/XMLSchema" xmlns:p="http://schemas.microsoft.com/office/2006/metadata/properties" xmlns:ns1="http://schemas.microsoft.com/sharepoint/v3" xmlns:ns2="865d7ae4-1544-4bab-9de5-36c0e866f09f" xmlns:ns3="bc0b4a9f-f94f-42ef-8e22-11e70e568882" xmlns:ns4="184eedcf-d762-48f5-a2a1-4f5efa5950c3" targetNamespace="http://schemas.microsoft.com/office/2006/metadata/properties" ma:root="true" ma:fieldsID="9dd39761b40595d70c646ed36e096daa" ns1:_="" ns2:_="" ns3:_="" ns4:_="">
    <xsd:import namespace="http://schemas.microsoft.com/sharepoint/v3"/>
    <xsd:import namespace="865d7ae4-1544-4bab-9de5-36c0e866f09f"/>
    <xsd:import namespace="bc0b4a9f-f94f-42ef-8e22-11e70e568882"/>
    <xsd:import namespace="184eedcf-d762-48f5-a2a1-4f5efa5950c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d7ae4-1544-4bab-9de5-36c0e866f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b4a9f-f94f-42ef-8e22-11e70e56888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eedcf-d762-48f5-a2a1-4f5efa5950c3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9e41cc61-00b6-4514-9a18-a2c004e938f8}" ma:internalName="TaxCatchAll" ma:showField="CatchAllData" ma:web="184eedcf-d762-48f5-a2a1-4f5efa595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F4A97-2685-421B-8B0C-6D9305AC6E8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184eedcf-d762-48f5-a2a1-4f5efa5950c3"/>
    <ds:schemaRef ds:uri="http://purl.org/dc/elements/1.1/"/>
    <ds:schemaRef ds:uri="865d7ae4-1544-4bab-9de5-36c0e866f09f"/>
    <ds:schemaRef ds:uri="http://schemas.openxmlformats.org/package/2006/metadata/core-properties"/>
    <ds:schemaRef ds:uri="bc0b4a9f-f94f-42ef-8e22-11e70e568882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511B73-A748-4375-B302-6D95448D2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CE0D4-C774-4B62-9A7F-442FF9CFC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5d7ae4-1544-4bab-9de5-36c0e866f09f"/>
    <ds:schemaRef ds:uri="bc0b4a9f-f94f-42ef-8e22-11e70e568882"/>
    <ds:schemaRef ds:uri="184eedcf-d762-48f5-a2a1-4f5efa595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</TotalTime>
  <Words>620</Words>
  <Application>Microsoft Office PowerPoint</Application>
  <PresentationFormat>Widescreen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Prometo Medium</vt:lpstr>
      <vt:lpstr>Arial</vt:lpstr>
      <vt:lpstr>Century Gothic</vt:lpstr>
      <vt:lpstr>HIMSS Main Template</vt:lpstr>
      <vt:lpstr>Are Nurses Able to Lead in the Digital Health Evolution? Developing an Informatics Competent and Capable Nursing Workforce</vt:lpstr>
      <vt:lpstr>Welcome </vt:lpstr>
      <vt:lpstr>HIMSS Nursing Informatics Community</vt:lpstr>
      <vt:lpstr>PowerPoint Presentation</vt:lpstr>
      <vt:lpstr>Agenda</vt:lpstr>
      <vt:lpstr>Speakers</vt:lpstr>
      <vt:lpstr>Learning Objectives</vt:lpstr>
      <vt:lpstr>Student to Novice to Expert Pipeline</vt:lpstr>
      <vt:lpstr>Fireside Chat</vt:lpstr>
      <vt:lpstr>Follow-up Events</vt:lpstr>
      <vt:lpstr>Questions?</vt:lpstr>
      <vt:lpstr>Questions? Contact us!</vt:lpstr>
      <vt:lpstr>Thank you for joining!</vt:lpstr>
    </vt:vector>
  </TitlesOfParts>
  <Manager/>
  <Company>HIMSS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Kirk, Laura</dc:creator>
  <cp:keywords/>
  <dc:description/>
  <cp:lastModifiedBy>Schultz, Dane</cp:lastModifiedBy>
  <cp:revision>207</cp:revision>
  <dcterms:created xsi:type="dcterms:W3CDTF">2019-10-16T19:16:43Z</dcterms:created>
  <dcterms:modified xsi:type="dcterms:W3CDTF">2023-03-27T14:25:26Z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0x01010080D1F02C1D75F14BA2B4011E96EA457F</vt:lpwstr>
  </property>
  <property fmtid="{D5CDD505-2E9C-101B-9397-08002B2CF9AE}" pid="3" name="MediaServiceImageTags">
    <vt:lpwstr/>
  </property>
</Properties>
</file>