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14"/>
  </p:notesMasterIdLst>
  <p:sldIdLst>
    <p:sldId id="257" r:id="rId2"/>
    <p:sldId id="385" r:id="rId3"/>
    <p:sldId id="381" r:id="rId4"/>
    <p:sldId id="380" r:id="rId5"/>
    <p:sldId id="388" r:id="rId6"/>
    <p:sldId id="275" r:id="rId7"/>
    <p:sldId id="286" r:id="rId8"/>
    <p:sldId id="390" r:id="rId9"/>
    <p:sldId id="389" r:id="rId10"/>
    <p:sldId id="382" r:id="rId11"/>
    <p:sldId id="386" r:id="rId12"/>
    <p:sldId id="383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Prometo Medium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IMSS Template" id="{EC1BAD07-AE5D-4540-91E7-686AD2AF573F}">
          <p14:sldIdLst>
            <p14:sldId id="257"/>
            <p14:sldId id="385"/>
            <p14:sldId id="381"/>
            <p14:sldId id="380"/>
            <p14:sldId id="388"/>
            <p14:sldId id="275"/>
            <p14:sldId id="286"/>
            <p14:sldId id="390"/>
            <p14:sldId id="389"/>
            <p14:sldId id="382"/>
            <p14:sldId id="386"/>
            <p14:sldId id="383"/>
          </p14:sldIdLst>
        </p14:section>
        <p14:section name="Additional Resources" id="{BB56753F-B854-6042-85A6-F9F76912A6FA}">
          <p14:sldIdLst/>
        </p14:section>
      </p14:sectionLst>
    </p:ext>
    <p:ext uri="{EFAFB233-063F-42B5-8137-9DF3F51BA10A}">
      <p15:sldGuideLst xmlns:p15="http://schemas.microsoft.com/office/powerpoint/2012/main">
        <p15:guide id="1" pos="153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Smith, Nicole" initials="SN" lastIdx="2" clrIdx="1">
    <p:extLst>
      <p:ext uri="{19B8F6BF-5375-455C-9EA6-DF929625EA0E}">
        <p15:presenceInfo xmlns:p15="http://schemas.microsoft.com/office/powerpoint/2012/main" userId="S-1-5-21-365749239-1257169667-72670798-32892" providerId="AD"/>
      </p:ext>
    </p:extLst>
  </p:cmAuthor>
  <p:cmAuthor id="3" name="Michicich, Cait" initials="MC" lastIdx="1" clrIdx="2">
    <p:extLst>
      <p:ext uri="{19B8F6BF-5375-455C-9EA6-DF929625EA0E}">
        <p15:presenceInfo xmlns:p15="http://schemas.microsoft.com/office/powerpoint/2012/main" userId="S::CMichicich@himss.org::52a76827-3c9d-4db0-9450-a00736f8fc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08"/>
      </p:cViewPr>
      <p:guideLst>
        <p:guide pos="153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0B07D-2C72-408F-AB31-FDCA6CB88942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</dgm:pt>
    <dgm:pt modelId="{62754F4B-7063-4E60-9AE2-E12BAEC1DD6A}">
      <dgm:prSet phldrT="[Text]" custT="1"/>
      <dgm:spPr>
        <a:solidFill>
          <a:schemeClr val="accent2">
            <a:alpha val="5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b="1" dirty="0"/>
            <a:t>Physician Community</a:t>
          </a:r>
        </a:p>
        <a:p>
          <a:r>
            <a:rPr lang="en-US" sz="1600" b="0" i="0" dirty="0"/>
            <a:t>HIMSS Physician Community members contribute to advocacy efforts, participate in education offerings, grow their own professional development, access practical tools and participate in networking opportunities</a:t>
          </a:r>
          <a:endParaRPr lang="en-US" sz="1600" dirty="0"/>
        </a:p>
      </dgm:t>
    </dgm:pt>
    <dgm:pt modelId="{C31D6F54-C2AE-4F52-85BE-6F082C673A9B}" type="parTrans" cxnId="{7CFC420F-4462-4E23-B169-991B035F3881}">
      <dgm:prSet/>
      <dgm:spPr/>
      <dgm:t>
        <a:bodyPr/>
        <a:lstStyle/>
        <a:p>
          <a:endParaRPr lang="en-US"/>
        </a:p>
      </dgm:t>
    </dgm:pt>
    <dgm:pt modelId="{B2D8DB4F-202C-453B-8508-35E463D23361}" type="sibTrans" cxnId="{7CFC420F-4462-4E23-B169-991B035F3881}">
      <dgm:prSet/>
      <dgm:spPr/>
      <dgm:t>
        <a:bodyPr/>
        <a:lstStyle/>
        <a:p>
          <a:endParaRPr lang="en-US"/>
        </a:p>
      </dgm:t>
    </dgm:pt>
    <dgm:pt modelId="{31E7BEF6-F785-4954-A601-909ABF1D7527}">
      <dgm:prSet phldrT="[Text]" custT="1"/>
      <dgm:spPr>
        <a:solidFill>
          <a:schemeClr val="accent4">
            <a:alpha val="5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en-US" sz="2000" b="1" dirty="0"/>
            <a:t>Nursing Informatics Community</a:t>
          </a:r>
        </a:p>
        <a:p>
          <a:pPr algn="ctr"/>
          <a:r>
            <a:rPr lang="en-US" sz="1600" b="0" i="0" dirty="0"/>
            <a:t>Our purpose is to articulate a cohesive voice for the HIMSS Nursing Informatics Community and to provide domain expertise, leadership and guidance to the global nursing informatics community</a:t>
          </a:r>
          <a:endParaRPr lang="en-US" sz="1600" dirty="0"/>
        </a:p>
      </dgm:t>
    </dgm:pt>
    <dgm:pt modelId="{FD66AD4F-7019-44E7-A11B-6F903110EFED}" type="parTrans" cxnId="{C149A879-7B1D-4CF5-A83D-D75D6D60FD1A}">
      <dgm:prSet/>
      <dgm:spPr/>
      <dgm:t>
        <a:bodyPr/>
        <a:lstStyle/>
        <a:p>
          <a:endParaRPr lang="en-US"/>
        </a:p>
      </dgm:t>
    </dgm:pt>
    <dgm:pt modelId="{10ECF7DC-5DC0-4E63-9829-42CC0883AD80}" type="sibTrans" cxnId="{C149A879-7B1D-4CF5-A83D-D75D6D60FD1A}">
      <dgm:prSet/>
      <dgm:spPr/>
      <dgm:t>
        <a:bodyPr/>
        <a:lstStyle/>
        <a:p>
          <a:endParaRPr lang="en-US"/>
        </a:p>
      </dgm:t>
    </dgm:pt>
    <dgm:pt modelId="{5C4DE7A8-09B2-4A82-A4CB-28AEF6098C5B}">
      <dgm:prSet/>
      <dgm:spPr>
        <a:solidFill>
          <a:schemeClr val="accent4">
            <a:alpha val="5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algn="ctr"/>
          <a:endParaRPr lang="en-US" sz="1200" dirty="0"/>
        </a:p>
      </dgm:t>
    </dgm:pt>
    <dgm:pt modelId="{8CA5A270-A40C-4601-B038-2C7394714151}" type="parTrans" cxnId="{1156155E-5880-4DD3-80A7-550F539932B8}">
      <dgm:prSet/>
      <dgm:spPr/>
      <dgm:t>
        <a:bodyPr/>
        <a:lstStyle/>
        <a:p>
          <a:endParaRPr lang="en-US"/>
        </a:p>
      </dgm:t>
    </dgm:pt>
    <dgm:pt modelId="{BA48CBFB-DE76-4DDB-9745-F51EC635A7D0}" type="sibTrans" cxnId="{1156155E-5880-4DD3-80A7-550F539932B8}">
      <dgm:prSet/>
      <dgm:spPr/>
      <dgm:t>
        <a:bodyPr/>
        <a:lstStyle/>
        <a:p>
          <a:endParaRPr lang="en-US"/>
        </a:p>
      </dgm:t>
    </dgm:pt>
    <dgm:pt modelId="{40937513-F5E5-4174-8CD5-A3FE9F6E8D6C}" type="pres">
      <dgm:prSet presAssocID="{8D90B07D-2C72-408F-AB31-FDCA6CB88942}" presName="Name0" presStyleCnt="0">
        <dgm:presLayoutVars>
          <dgm:chMax val="7"/>
          <dgm:dir/>
          <dgm:resizeHandles val="exact"/>
        </dgm:presLayoutVars>
      </dgm:prSet>
      <dgm:spPr/>
    </dgm:pt>
    <dgm:pt modelId="{A6986B55-345B-48A7-96D9-D259B3E5C49F}" type="pres">
      <dgm:prSet presAssocID="{8D90B07D-2C72-408F-AB31-FDCA6CB88942}" presName="ellipse1" presStyleLbl="vennNode1" presStyleIdx="0" presStyleCnt="2">
        <dgm:presLayoutVars>
          <dgm:bulletEnabled val="1"/>
        </dgm:presLayoutVars>
      </dgm:prSet>
      <dgm:spPr/>
    </dgm:pt>
    <dgm:pt modelId="{CF0FE371-3098-4782-8DD5-166C14F4AA02}" type="pres">
      <dgm:prSet presAssocID="{8D90B07D-2C72-408F-AB31-FDCA6CB88942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7CFC420F-4462-4E23-B169-991B035F3881}" srcId="{8D90B07D-2C72-408F-AB31-FDCA6CB88942}" destId="{62754F4B-7063-4E60-9AE2-E12BAEC1DD6A}" srcOrd="0" destOrd="0" parTransId="{C31D6F54-C2AE-4F52-85BE-6F082C673A9B}" sibTransId="{B2D8DB4F-202C-453B-8508-35E463D23361}"/>
    <dgm:cxn modelId="{4EB8D55C-8719-44C0-AF6D-0E10F496001C}" type="presOf" srcId="{8D90B07D-2C72-408F-AB31-FDCA6CB88942}" destId="{40937513-F5E5-4174-8CD5-A3FE9F6E8D6C}" srcOrd="0" destOrd="0" presId="urn:microsoft.com/office/officeart/2005/8/layout/rings+Icon"/>
    <dgm:cxn modelId="{1156155E-5880-4DD3-80A7-550F539932B8}" srcId="{31E7BEF6-F785-4954-A601-909ABF1D7527}" destId="{5C4DE7A8-09B2-4A82-A4CB-28AEF6098C5B}" srcOrd="0" destOrd="0" parTransId="{8CA5A270-A40C-4601-B038-2C7394714151}" sibTransId="{BA48CBFB-DE76-4DDB-9745-F51EC635A7D0}"/>
    <dgm:cxn modelId="{EE5A396C-0208-4D98-94FA-149E45B9E731}" type="presOf" srcId="{31E7BEF6-F785-4954-A601-909ABF1D7527}" destId="{CF0FE371-3098-4782-8DD5-166C14F4AA02}" srcOrd="0" destOrd="0" presId="urn:microsoft.com/office/officeart/2005/8/layout/rings+Icon"/>
    <dgm:cxn modelId="{C149A879-7B1D-4CF5-A83D-D75D6D60FD1A}" srcId="{8D90B07D-2C72-408F-AB31-FDCA6CB88942}" destId="{31E7BEF6-F785-4954-A601-909ABF1D7527}" srcOrd="1" destOrd="0" parTransId="{FD66AD4F-7019-44E7-A11B-6F903110EFED}" sibTransId="{10ECF7DC-5DC0-4E63-9829-42CC0883AD80}"/>
    <dgm:cxn modelId="{8066FFB8-AF7A-491F-962A-A562670626B9}" type="presOf" srcId="{5C4DE7A8-09B2-4A82-A4CB-28AEF6098C5B}" destId="{CF0FE371-3098-4782-8DD5-166C14F4AA02}" srcOrd="0" destOrd="1" presId="urn:microsoft.com/office/officeart/2005/8/layout/rings+Icon"/>
    <dgm:cxn modelId="{813302F1-48E0-4D59-A573-F393812D240C}" type="presOf" srcId="{62754F4B-7063-4E60-9AE2-E12BAEC1DD6A}" destId="{A6986B55-345B-48A7-96D9-D259B3E5C49F}" srcOrd="0" destOrd="0" presId="urn:microsoft.com/office/officeart/2005/8/layout/rings+Icon"/>
    <dgm:cxn modelId="{074BA733-E6FB-4A26-B560-9E87B8C322D8}" type="presParOf" srcId="{40937513-F5E5-4174-8CD5-A3FE9F6E8D6C}" destId="{A6986B55-345B-48A7-96D9-D259B3E5C49F}" srcOrd="0" destOrd="0" presId="urn:microsoft.com/office/officeart/2005/8/layout/rings+Icon"/>
    <dgm:cxn modelId="{DB46604C-D477-4AE7-BD00-955A387D2840}" type="presParOf" srcId="{40937513-F5E5-4174-8CD5-A3FE9F6E8D6C}" destId="{CF0FE371-3098-4782-8DD5-166C14F4AA02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6B55-345B-48A7-96D9-D259B3E5C49F}">
      <dsp:nvSpPr>
        <dsp:cNvPr id="0" name=""/>
        <dsp:cNvSpPr/>
      </dsp:nvSpPr>
      <dsp:spPr>
        <a:xfrm>
          <a:off x="2711872" y="0"/>
          <a:ext cx="4113824" cy="411411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Physician Community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HIMSS Physician Community members contribute to advocacy efforts, participate in education offerings, grow their own professional development, access practical tools and participate in networking opportunities</a:t>
          </a:r>
          <a:endParaRPr lang="en-US" sz="1600" kern="1200" dirty="0"/>
        </a:p>
      </dsp:txBody>
      <dsp:txXfrm>
        <a:off x="3314328" y="602498"/>
        <a:ext cx="2908912" cy="2909118"/>
      </dsp:txXfrm>
    </dsp:sp>
    <dsp:sp modelId="{CF0FE371-3098-4782-8DD5-166C14F4AA02}">
      <dsp:nvSpPr>
        <dsp:cNvPr id="0" name=""/>
        <dsp:cNvSpPr/>
      </dsp:nvSpPr>
      <dsp:spPr>
        <a:xfrm>
          <a:off x="4829226" y="2743885"/>
          <a:ext cx="4113824" cy="4114114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Nursing Informatics Community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Our purpose is to articulate a cohesive voice for the HIMSS Nursing Informatics Community and to provide domain expertise, leadership and guidance to the global nursing informatics community</a:t>
          </a:r>
          <a:endParaRPr lang="en-US" sz="16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431682" y="3346383"/>
        <a:ext cx="2908912" cy="290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UNIQUE LINK TO JOIN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3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4EE36C3-DE34-FA45-AB46-162CFBC8CC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1D930-0200-FB49-AD21-BE53C7AF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7360"/>
            <a:ext cx="10591800" cy="999994"/>
          </a:xfrm>
        </p:spPr>
        <p:txBody>
          <a:bodyPr anchor="ctr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990B0-028A-A346-9947-A3D2F62FE8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3CFC-0E83-3C43-83DC-68BCFDA6D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714500"/>
            <a:ext cx="5334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8C08F-41CC-6242-8AB7-D4B15AE72A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BFB0C-9597-DC41-B824-36FF9F1216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D6A-95A4-9D48-BDD2-6029B6C23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E6B43-6192-134D-A5F7-6D5348DCF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B7DF7-299E-C64F-B0F3-05CD26BBB0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1245E-6AC4-AC4A-8FDC-CDD64337F2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DEACEA3E-52CD-0443-AEF7-70C81DE5E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F8882-223E-3C4C-9CD5-F2E69122B4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340565"/>
            <a:ext cx="378460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16B94362-FA29-F948-8F68-67B2C65DD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6C233-3C8D-B348-B4B1-A1FFAC2449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0C53942-BB43-2E43-BAE9-8C86769F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DB743-ABEB-6F4E-B6FC-5241C063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DE9F9-735B-064C-9233-5920BAC15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84E38981-E5B5-9C4B-B8CB-96FC1248C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C1BA9-EB81-2B40-9E94-5DDE43D2A1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1EBB1-6778-A844-B9B4-3D7DB8F9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5842CC3-E0BF-FF45-A0E4-A97EF3CB2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3D1906-C08F-3344-8E9A-D0DA1AD254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3071367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FA0F21B5-0A26-624D-8343-97BF2C034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BE134F-2CF3-F64C-AB00-008C9BB3A2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8804E-5FBD-7F4D-8634-437E25FA04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20061-E792-B644-8E31-AC9728ED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CC23AE-7100-AB46-A669-87FDCEAAD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290F-976B-5F47-BB8C-1087AEF93EA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155F-7E34-DD49-8B26-19F0621382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E3540-9183-704E-B459-77101CB245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03B501-B84F-DB4D-9CF5-2272D4FC2E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BF63-5EE5-8047-B050-5418BD6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3C74-F050-F342-8B91-9CD9421662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1832FE-827D-954B-A2D5-A1116D3AB2E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7BEA9-BFCA-7D4C-911D-F8C6A7B517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DB85D-C85B-CC49-8E37-033EBD29C352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A8A1D4-CDD9-4E43-9E1D-0FCCCEEB9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BEE182-E07C-C44F-AD0D-74C5DD3A8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0392" y="2278265"/>
            <a:ext cx="10579608" cy="3686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44118-CF77-3548-974F-761F382872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22615"/>
            <a:ext cx="10591800" cy="518337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spc="5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defRPr/>
            </a:pPr>
            <a:r>
              <a:rPr lang="en-US" dirty="0"/>
              <a:t>SUBHEAD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27ABA-72B3-7344-923A-19853DC9D1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103" y="-570883"/>
            <a:ext cx="5359399" cy="916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32" y="2330279"/>
            <a:ext cx="3847216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97535" y="1714501"/>
            <a:ext cx="1915373" cy="3962400"/>
          </a:xfrm>
          <a:prstGeom prst="roundRect">
            <a:avLst>
              <a:gd name="adj" fmla="val 1197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C65B-910B-BC4D-BDF5-63469AFEDB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78003" y="898902"/>
            <a:ext cx="2532888" cy="53218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437C4-20E4-D747-90E4-A20635A965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8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7986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2330279"/>
            <a:ext cx="3053805" cy="22162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058F0-D55B-4143-9C11-920593638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185266"/>
            <a:ext cx="5735736" cy="482246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08538" y="1459992"/>
            <a:ext cx="5315318" cy="29877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9B6C5-DEEB-5D4B-A903-DA4ADF5D8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43834"/>
            <a:ext cx="3791672" cy="10671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8F5F3-AEE6-854A-BE02-1B821FDEA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38539"/>
            <a:ext cx="4208463" cy="221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C9055-F6AF-BA4A-A78F-FC82C6C7CD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23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8855" y="1565330"/>
            <a:ext cx="5641445" cy="357380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788188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C7804-B0C1-B947-933A-E34E37C0A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29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47029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7" y="2330279"/>
            <a:ext cx="3735179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8F0EE-0EF6-D142-9738-28B17A8934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16064" y="1136822"/>
            <a:ext cx="2161903" cy="4703805"/>
          </a:xfrm>
          <a:prstGeom prst="roundRect">
            <a:avLst>
              <a:gd name="adj" fmla="val 1225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79581" y="1136822"/>
            <a:ext cx="2157984" cy="4700016"/>
          </a:xfrm>
          <a:prstGeom prst="roundRect">
            <a:avLst>
              <a:gd name="adj" fmla="val 1049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39178" y="1136822"/>
            <a:ext cx="2157984" cy="4700016"/>
          </a:xfrm>
          <a:prstGeom prst="roundRect">
            <a:avLst>
              <a:gd name="adj" fmla="val 107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8" y="2330279"/>
            <a:ext cx="3667110" cy="1783443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C4E10-6706-1045-ACDB-435AD49DB1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124142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124142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BA26DE9B-BB1B-BA4F-843D-A43209321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63401-E173-4A44-B82E-2F6AD66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75" y="1097280"/>
            <a:ext cx="6064625" cy="9999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5EB1-48F3-834A-BCC6-E7EB81657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25034" y="2071128"/>
            <a:ext cx="6104965" cy="3011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C6C6-2D8F-0D4E-9012-8B309C3666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E57F7-3FE9-934C-8A0C-63C1B60D7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B802-5F28-E54B-A357-2309EB84E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392" y="1799844"/>
            <a:ext cx="10591800" cy="421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CC12E4-38D4-BB4F-9A40-C1DD9A956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a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0EF0-DDAE-1B43-B818-5E0AD2AD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3ADE5-EFAB-EC4F-83AB-27A484D3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A273-8AC7-6242-B3C1-7236D468C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77440"/>
            <a:ext cx="3103879" cy="2103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38843-29CA-E043-BC03-29110CD35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47800"/>
            <a:ext cx="5334000" cy="408781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3C98F-8532-DC40-8CCD-50DB698E35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1874-19C1-E54C-8156-74C650C81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78075"/>
            <a:ext cx="4983163" cy="3413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2F00-5CC0-EE42-A7FC-43B8A71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80"/>
            <a:ext cx="4132384" cy="14466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4FA4-651E-0645-9165-939E6BDC4D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B975AF-C0C1-D743-9D1D-F4628CEDF74F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049AB-719B-7948-8C38-9F09EAF52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99" y="1097280"/>
            <a:ext cx="4314709" cy="11582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41DB-45E7-874B-97E3-A4965FD1D8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9650"/>
            <a:ext cx="5257800" cy="369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E98540-1EE3-414A-9049-A95D31F44C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7280"/>
            <a:ext cx="10591800" cy="999994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2F14B87-576C-5E42-9BFC-6319B34AC1C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7" y="6185304"/>
            <a:ext cx="1391593" cy="6496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AA89A-6C82-3544-ADB9-0812022B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1801241"/>
            <a:ext cx="105918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3790B-ADBB-8843-938C-061678CF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9219" y="428516"/>
            <a:ext cx="105707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1000" b="0" i="0" kern="1200" spc="0" baseline="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(To customize: Insert &gt; Header Footer &gt; Edit Footer Text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694" r:id="rId17"/>
    <p:sldLayoutId id="2147483696" r:id="rId18"/>
    <p:sldLayoutId id="2147483695" r:id="rId19"/>
    <p:sldLayoutId id="2147483691" r:id="rId20"/>
    <p:sldLayoutId id="2147483692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97" r:id="rId38"/>
  </p:sldLayoutIdLst>
  <p:hf hd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185738" marR="0" indent="-185738" algn="l" defTabSz="914318" rtl="0" eaLnBrk="1" fontAlgn="auto" latinLnBrk="0" hangingPunct="1">
        <a:lnSpc>
          <a:spcPct val="110000"/>
        </a:lnSpc>
        <a:spcBef>
          <a:spcPts val="1000"/>
        </a:spcBef>
        <a:spcAft>
          <a:spcPts val="50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064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35000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223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50938" indent="-177800" algn="l" defTabSz="914318" rtl="0" eaLnBrk="1" latinLnBrk="0" hangingPunct="1">
        <a:lnSpc>
          <a:spcPct val="110000"/>
        </a:lnSpc>
        <a:spcBef>
          <a:spcPts val="499"/>
        </a:spcBef>
        <a:spcAft>
          <a:spcPts val="500"/>
        </a:spcAft>
        <a:buClr>
          <a:schemeClr val="accent3"/>
        </a:buClr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688975" indent="-169863" algn="l" defTabSz="914318" rtl="0" eaLnBrk="1" latinLnBrk="0" hangingPunct="1">
        <a:lnSpc>
          <a:spcPct val="90000"/>
        </a:lnSpc>
        <a:spcBef>
          <a:spcPts val="499"/>
        </a:spcBef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296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528" userDrawn="1">
          <p15:clr>
            <a:srgbClr val="F26B43"/>
          </p15:clr>
        </p15:guide>
        <p15:guide id="51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Relationship Id="rId9" Type="http://schemas.openxmlformats.org/officeDocument/2006/relationships/image" Target="../media/image38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vinmd.com/blog/2020/10/patients-over-paperwork-medicare-has-delivered-lower-costs-and-regulatory-relief-for-health-care-providers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334" y="4786560"/>
            <a:ext cx="5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Prometo Medium" panose="020B0704030203060203" pitchFamily="34" charset="0"/>
              </a:rPr>
              <a:t>HIMSS Nursing Informatics and Physician Community Webinar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5494446"/>
            <a:ext cx="3811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December 8,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BCAEB-30CC-9F4F-9DB7-5064FEC8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Disconnect is Real: But So Are Solutions</a:t>
            </a:r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CF69-AD64-45F4-9134-190BF35C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7663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E8D0-63DA-47D1-BD79-DFF5C05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1" y="2800962"/>
            <a:ext cx="2626359" cy="1256075"/>
          </a:xfrm>
        </p:spPr>
        <p:txBody>
          <a:bodyPr/>
          <a:lstStyle/>
          <a:p>
            <a:r>
              <a:rPr lang="en-US" dirty="0"/>
              <a:t>Questions? Contact us!</a:t>
            </a:r>
          </a:p>
        </p:txBody>
      </p:sp>
      <p:pic>
        <p:nvPicPr>
          <p:cNvPr id="8" name="Picture Placeholder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5F37F04-C1C0-458A-8038-8E65743A4D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>
          <a:xfrm>
            <a:off x="3823592" y="1348636"/>
            <a:ext cx="3683482" cy="3683482"/>
          </a:xfrm>
        </p:spPr>
      </p:pic>
      <p:pic>
        <p:nvPicPr>
          <p:cNvPr id="10" name="Picture Placeholder 9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BA9B62C1-4A9C-4707-A5D9-895498B8D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8346" y="1348636"/>
            <a:ext cx="3683482" cy="36834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36DC4-784F-4769-9E13-E9A5FAEBF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82E20-DDDD-46B2-A0AE-9F0BC97288CB}"/>
              </a:ext>
            </a:extLst>
          </p:cNvPr>
          <p:cNvSpPr txBox="1"/>
          <p:nvPr/>
        </p:nvSpPr>
        <p:spPr>
          <a:xfrm>
            <a:off x="3692036" y="5481190"/>
            <a:ext cx="394659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 Manager, Clinical Informatics, HIMSS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6B7CE-236E-45B5-85CC-E24D6022557E}"/>
              </a:ext>
            </a:extLst>
          </p:cNvPr>
          <p:cNvSpPr txBox="1"/>
          <p:nvPr/>
        </p:nvSpPr>
        <p:spPr>
          <a:xfrm>
            <a:off x="4126642" y="5146584"/>
            <a:ext cx="30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Prometo Medium" panose="020B0704030203060203" pitchFamily="34" charset="0"/>
              </a:rPr>
              <a:t>Cait Michicich, MBA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0E949-46EB-412E-8F5E-8FABD627C69B}"/>
              </a:ext>
            </a:extLst>
          </p:cNvPr>
          <p:cNvSpPr txBox="1"/>
          <p:nvPr/>
        </p:nvSpPr>
        <p:spPr>
          <a:xfrm>
            <a:off x="4580100" y="5788967"/>
            <a:ext cx="217046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cait.michicich@himss.org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F4D5C-A359-412D-AB72-60116D629F6B}"/>
              </a:ext>
            </a:extLst>
          </p:cNvPr>
          <p:cNvSpPr txBox="1"/>
          <p:nvPr/>
        </p:nvSpPr>
        <p:spPr>
          <a:xfrm>
            <a:off x="7856103" y="5481190"/>
            <a:ext cx="394659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 Manager, Clinical Informatics, HIMSS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4DFC2-D354-4C5F-B505-B780585B7DC5}"/>
              </a:ext>
            </a:extLst>
          </p:cNvPr>
          <p:cNvSpPr txBox="1"/>
          <p:nvPr/>
        </p:nvSpPr>
        <p:spPr>
          <a:xfrm>
            <a:off x="8544295" y="5146584"/>
            <a:ext cx="254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Prometo Medium" panose="020B0704030203060203" pitchFamily="34" charset="0"/>
              </a:rPr>
              <a:t>Gwynne Jelbaoui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2642C-F6A0-4C15-93CD-E6B1EFE19771}"/>
              </a:ext>
            </a:extLst>
          </p:cNvPr>
          <p:cNvSpPr txBox="1"/>
          <p:nvPr/>
        </p:nvSpPr>
        <p:spPr>
          <a:xfrm>
            <a:off x="8595453" y="5788967"/>
            <a:ext cx="244297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gwynne.jelbaoui@himss.org</a:t>
            </a:r>
          </a:p>
        </p:txBody>
      </p:sp>
    </p:spTree>
    <p:extLst>
      <p:ext uri="{BB962C8B-B14F-4D97-AF65-F5344CB8AC3E}">
        <p14:creationId xmlns:p14="http://schemas.microsoft.com/office/powerpoint/2010/main" val="174136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EAE3-FFA7-4A16-8C26-030BB6C0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20306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E8D0-63DA-47D1-BD79-DFF5C05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1" y="2800962"/>
            <a:ext cx="2626359" cy="1256075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8" name="Picture Placeholder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5F37F04-C1C0-458A-8038-8E65743A4D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>
          <a:xfrm>
            <a:off x="3823592" y="1348636"/>
            <a:ext cx="3683482" cy="3683482"/>
          </a:xfrm>
        </p:spPr>
      </p:pic>
      <p:pic>
        <p:nvPicPr>
          <p:cNvPr id="10" name="Picture Placeholder 9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BA9B62C1-4A9C-4707-A5D9-895498B8D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8346" y="1348636"/>
            <a:ext cx="3683482" cy="36834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36DC4-784F-4769-9E13-E9A5FAEBF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82E20-DDDD-46B2-A0AE-9F0BC97288CB}"/>
              </a:ext>
            </a:extLst>
          </p:cNvPr>
          <p:cNvSpPr txBox="1"/>
          <p:nvPr/>
        </p:nvSpPr>
        <p:spPr>
          <a:xfrm>
            <a:off x="3692036" y="5481190"/>
            <a:ext cx="394659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 Manager, Clinical Informatics, HIMSS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6B7CE-236E-45B5-85CC-E24D6022557E}"/>
              </a:ext>
            </a:extLst>
          </p:cNvPr>
          <p:cNvSpPr txBox="1"/>
          <p:nvPr/>
        </p:nvSpPr>
        <p:spPr>
          <a:xfrm>
            <a:off x="4126642" y="5146584"/>
            <a:ext cx="30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Prometo Medium" panose="020B0704030203060203" pitchFamily="34" charset="0"/>
              </a:rPr>
              <a:t>Cait Michicich, MBA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0E949-46EB-412E-8F5E-8FABD627C69B}"/>
              </a:ext>
            </a:extLst>
          </p:cNvPr>
          <p:cNvSpPr txBox="1"/>
          <p:nvPr/>
        </p:nvSpPr>
        <p:spPr>
          <a:xfrm>
            <a:off x="4580100" y="5788967"/>
            <a:ext cx="217046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cait.michicich@himss.org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F4D5C-A359-412D-AB72-60116D629F6B}"/>
              </a:ext>
            </a:extLst>
          </p:cNvPr>
          <p:cNvSpPr txBox="1"/>
          <p:nvPr/>
        </p:nvSpPr>
        <p:spPr>
          <a:xfrm>
            <a:off x="7856103" y="5481190"/>
            <a:ext cx="394659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 Manager, Clinical Informatics, HIMSS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4DFC2-D354-4C5F-B505-B780585B7DC5}"/>
              </a:ext>
            </a:extLst>
          </p:cNvPr>
          <p:cNvSpPr txBox="1"/>
          <p:nvPr/>
        </p:nvSpPr>
        <p:spPr>
          <a:xfrm>
            <a:off x="8544295" y="5146584"/>
            <a:ext cx="254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Prometo Medium" panose="020B0704030203060203" pitchFamily="34" charset="0"/>
              </a:rPr>
              <a:t>Gwynne Jelbaoui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2642C-F6A0-4C15-93CD-E6B1EFE19771}"/>
              </a:ext>
            </a:extLst>
          </p:cNvPr>
          <p:cNvSpPr txBox="1"/>
          <p:nvPr/>
        </p:nvSpPr>
        <p:spPr>
          <a:xfrm>
            <a:off x="8595453" y="5788967"/>
            <a:ext cx="244297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gwynne.jelbaoui@himss.org</a:t>
            </a:r>
          </a:p>
        </p:txBody>
      </p:sp>
    </p:spTree>
    <p:extLst>
      <p:ext uri="{BB962C8B-B14F-4D97-AF65-F5344CB8AC3E}">
        <p14:creationId xmlns:p14="http://schemas.microsoft.com/office/powerpoint/2010/main" val="28181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9D678-1DD0-4852-840E-E266A9749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CFC983A-9695-4A86-8057-16CCCA3D1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413659"/>
              </p:ext>
            </p:extLst>
          </p:nvPr>
        </p:nvGraphicFramePr>
        <p:xfrm>
          <a:off x="402379" y="0"/>
          <a:ext cx="1165492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0ABE6093-0DB2-4AC6-BAE9-C6F497287F9B}"/>
              </a:ext>
            </a:extLst>
          </p:cNvPr>
          <p:cNvSpPr/>
          <p:nvPr/>
        </p:nvSpPr>
        <p:spPr>
          <a:xfrm>
            <a:off x="11206830" y="579175"/>
            <a:ext cx="726863" cy="72686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F2C6079-D0B7-4FB1-A2EB-D6796EC1EB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6616" t="24668" r="25692" b="25996"/>
          <a:stretch/>
        </p:blipFill>
        <p:spPr>
          <a:xfrm>
            <a:off x="11335242" y="673309"/>
            <a:ext cx="491863" cy="5088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7DA56C-FD29-4EE5-91DE-4C39C4A29232}"/>
              </a:ext>
            </a:extLst>
          </p:cNvPr>
          <p:cNvSpPr txBox="1"/>
          <p:nvPr/>
        </p:nvSpPr>
        <p:spPr>
          <a:xfrm>
            <a:off x="8188960" y="673309"/>
            <a:ext cx="2932572" cy="50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Thought Leadership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DFEC30-A673-4692-821E-72B55A8A9778}"/>
              </a:ext>
            </a:extLst>
          </p:cNvPr>
          <p:cNvSpPr txBox="1"/>
          <p:nvPr/>
        </p:nvSpPr>
        <p:spPr>
          <a:xfrm>
            <a:off x="8393334" y="2833766"/>
            <a:ext cx="2728198" cy="50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Education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9D46CB-68C4-434D-A21D-BBCE687839BA}"/>
              </a:ext>
            </a:extLst>
          </p:cNvPr>
          <p:cNvSpPr txBox="1"/>
          <p:nvPr/>
        </p:nvSpPr>
        <p:spPr>
          <a:xfrm>
            <a:off x="8105288" y="5052533"/>
            <a:ext cx="3099915" cy="50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372756-802D-47D7-9303-D55AEBD9E331}"/>
              </a:ext>
            </a:extLst>
          </p:cNvPr>
          <p:cNvSpPr txBox="1"/>
          <p:nvPr/>
        </p:nvSpPr>
        <p:spPr>
          <a:xfrm>
            <a:off x="935213" y="837050"/>
            <a:ext cx="2932572" cy="50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Strategic Partners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59F1B4-4F99-4145-8D75-677B0F6AB479}"/>
              </a:ext>
            </a:extLst>
          </p:cNvPr>
          <p:cNvSpPr txBox="1"/>
          <p:nvPr/>
        </p:nvSpPr>
        <p:spPr>
          <a:xfrm>
            <a:off x="935213" y="2775857"/>
            <a:ext cx="3473070" cy="50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Task Forces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2C4282-5422-416D-B70B-20ADB70B9C3D}"/>
              </a:ext>
            </a:extLst>
          </p:cNvPr>
          <p:cNvSpPr txBox="1"/>
          <p:nvPr/>
        </p:nvSpPr>
        <p:spPr>
          <a:xfrm>
            <a:off x="970207" y="4992407"/>
            <a:ext cx="2438710" cy="50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Community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85B66A-DBEC-4BF5-9D65-45C53856736E}"/>
              </a:ext>
            </a:extLst>
          </p:cNvPr>
          <p:cNvSpPr/>
          <p:nvPr/>
        </p:nvSpPr>
        <p:spPr>
          <a:xfrm>
            <a:off x="134698" y="4939972"/>
            <a:ext cx="726863" cy="72686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E7D2065-5240-43FF-9E8F-C26B829FD9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024" t="28965" r="29028" b="31265"/>
          <a:stretch/>
        </p:blipFill>
        <p:spPr>
          <a:xfrm>
            <a:off x="243344" y="5041785"/>
            <a:ext cx="534691" cy="50691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333B561-B746-4CAC-BE7C-AEE9A6EBC60D}"/>
              </a:ext>
            </a:extLst>
          </p:cNvPr>
          <p:cNvSpPr/>
          <p:nvPr/>
        </p:nvSpPr>
        <p:spPr>
          <a:xfrm>
            <a:off x="129473" y="742766"/>
            <a:ext cx="726863" cy="72686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9C15C21-3BD9-43FC-B5C1-9580A48741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8894" t="29763" r="17447" b="31822"/>
          <a:stretch/>
        </p:blipFill>
        <p:spPr>
          <a:xfrm>
            <a:off x="208350" y="949926"/>
            <a:ext cx="585439" cy="35328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A0AC59D-E55E-4B20-A518-3AC6BAF9B643}"/>
              </a:ext>
            </a:extLst>
          </p:cNvPr>
          <p:cNvSpPr/>
          <p:nvPr/>
        </p:nvSpPr>
        <p:spPr>
          <a:xfrm>
            <a:off x="132161" y="2716316"/>
            <a:ext cx="726863" cy="72686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779EB6CE-D3A6-4A3E-AA8D-AA5B318E32E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5097" t="23163" r="26025" b="25280"/>
          <a:stretch/>
        </p:blipFill>
        <p:spPr>
          <a:xfrm>
            <a:off x="277439" y="2849443"/>
            <a:ext cx="433450" cy="4572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B48522C4-9E5E-4938-B923-05E519A0CC33}"/>
              </a:ext>
            </a:extLst>
          </p:cNvPr>
          <p:cNvSpPr/>
          <p:nvPr/>
        </p:nvSpPr>
        <p:spPr>
          <a:xfrm>
            <a:off x="11240971" y="2775924"/>
            <a:ext cx="726863" cy="72686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1EE1277-2A91-4940-8DA1-F84FDB23BB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24918" y="2972797"/>
            <a:ext cx="546100" cy="30480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62F0878-5828-47BB-9350-751962C73FD4}"/>
              </a:ext>
            </a:extLst>
          </p:cNvPr>
          <p:cNvSpPr/>
          <p:nvPr/>
        </p:nvSpPr>
        <p:spPr>
          <a:xfrm>
            <a:off x="11237457" y="4945772"/>
            <a:ext cx="726863" cy="72686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B67CF973-32FA-4D89-BBAF-F2E6D645C5F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463" t="25175" r="22995" b="25595"/>
          <a:stretch/>
        </p:blipFill>
        <p:spPr>
          <a:xfrm>
            <a:off x="11352389" y="5055118"/>
            <a:ext cx="503696" cy="4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92641-E985-45D9-86A7-4AECBA020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6DDF80-3610-4CE6-B304-19CCFC37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62" y="1718268"/>
            <a:ext cx="2359970" cy="113725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i="1" spc="0" dirty="0">
                <a:solidFill>
                  <a:srgbClr val="FFFFFF"/>
                </a:solidFill>
                <a:latin typeface="Prometo Medium" panose="020B0604030203060203" pitchFamily="34" charset="77"/>
              </a:rPr>
              <a:t>Join us on Accelerate!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D41D9-637A-4EFC-9204-EA4A7793E9F8}"/>
              </a:ext>
            </a:extLst>
          </p:cNvPr>
          <p:cNvSpPr txBox="1"/>
          <p:nvPr/>
        </p:nvSpPr>
        <p:spPr>
          <a:xfrm>
            <a:off x="484826" y="2892316"/>
            <a:ext cx="299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Join Accelerate today at </a:t>
            </a:r>
            <a:r>
              <a:rPr lang="en-US" sz="18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YourAccelerate.com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05EDB-2929-4700-9A5D-A130E5FC5E80}"/>
              </a:ext>
            </a:extLst>
          </p:cNvPr>
          <p:cNvSpPr txBox="1"/>
          <p:nvPr/>
        </p:nvSpPr>
        <p:spPr>
          <a:xfrm>
            <a:off x="346663" y="3575444"/>
            <a:ext cx="32757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Accelerate is a natural extension of HIMSS's origins and foundation as a member-driven society, and is an innovative solution aimed to support members, partners and the global health ecosystem 365 days a year.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05F6A2-7D9E-4BAF-B858-79C56F35F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05" y="399721"/>
            <a:ext cx="6501815" cy="341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D4A554-412F-4DC1-BCBA-C4E7B1CD62F8}"/>
              </a:ext>
            </a:extLst>
          </p:cNvPr>
          <p:cNvSpPr txBox="1"/>
          <p:nvPr/>
        </p:nvSpPr>
        <p:spPr>
          <a:xfrm>
            <a:off x="5253305" y="4407288"/>
            <a:ext cx="3275765" cy="163121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Nurse Informaticists - Register with your email, password, and personal invite code: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MVPNI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76CB4-4EDF-4157-85B8-B06B83D3FEB6}"/>
              </a:ext>
            </a:extLst>
          </p:cNvPr>
          <p:cNvSpPr txBox="1"/>
          <p:nvPr/>
        </p:nvSpPr>
        <p:spPr>
          <a:xfrm>
            <a:off x="8775744" y="4410585"/>
            <a:ext cx="2979376" cy="1631216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Physicians - Register with your email, password, and personal invite code:  </a:t>
            </a:r>
            <a:r>
              <a:rPr lang="en-US" sz="2000" b="1" dirty="0">
                <a:solidFill>
                  <a:srgbClr val="FF0000"/>
                </a:solidFill>
              </a:rPr>
              <a:t>PHYSCOM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5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90427-736D-4DDE-A354-E42A72AE2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E14FD-3367-446B-9BD2-E77D55A0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84B7-D7C3-424F-BB3C-F2AEC2936C6A}"/>
              </a:ext>
            </a:extLst>
          </p:cNvPr>
          <p:cNvSpPr txBox="1">
            <a:spLocks/>
          </p:cNvSpPr>
          <p:nvPr/>
        </p:nvSpPr>
        <p:spPr>
          <a:xfrm>
            <a:off x="7173146" y="1723255"/>
            <a:ext cx="4187371" cy="3115756"/>
          </a:xfrm>
          <a:prstGeom prst="rect">
            <a:avLst/>
          </a:prstGeom>
        </p:spPr>
        <p:txBody>
          <a:bodyPr>
            <a:normAutofit/>
          </a:bodyPr>
          <a:lstStyle>
            <a:lvl1pPr marL="185738" marR="0" indent="-185738" algn="l" defTabSz="914318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06400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35000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22338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50938" indent="-177800" algn="l" defTabSz="914318" rtl="0" eaLnBrk="1" latinLnBrk="0" hangingPunct="1">
              <a:lnSpc>
                <a:spcPct val="110000"/>
              </a:lnSpc>
              <a:spcBef>
                <a:spcPts val="499"/>
              </a:spcBef>
              <a:spcAft>
                <a:spcPts val="5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688975" indent="-169863" algn="l" defTabSz="914318" rtl="0" eaLnBrk="1" latinLnBrk="0" hangingPunct="1">
              <a:lnSpc>
                <a:spcPct val="90000"/>
              </a:lnSpc>
              <a:spcBef>
                <a:spcPts val="499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Learning Objectives</a:t>
            </a:r>
          </a:p>
          <a:p>
            <a:r>
              <a:rPr lang="en-US" sz="2600" dirty="0"/>
              <a:t>Introduce Moderator</a:t>
            </a:r>
          </a:p>
          <a:p>
            <a:r>
              <a:rPr lang="en-US" sz="2600" dirty="0"/>
              <a:t>Meet the Speakers</a:t>
            </a:r>
          </a:p>
          <a:p>
            <a:r>
              <a:rPr lang="en-US" sz="2600" dirty="0"/>
              <a:t>Panel Discussion</a:t>
            </a:r>
          </a:p>
          <a:p>
            <a:r>
              <a:rPr lang="en-US" sz="2600" dirty="0"/>
              <a:t>Audience Q&amp;A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04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96895" y="1651516"/>
            <a:ext cx="0" cy="347949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12EDF1-6427-1E4A-A94D-16A7DA927B31}"/>
              </a:ext>
            </a:extLst>
          </p:cNvPr>
          <p:cNvGrpSpPr/>
          <p:nvPr/>
        </p:nvGrpSpPr>
        <p:grpSpPr>
          <a:xfrm>
            <a:off x="5895676" y="3027630"/>
            <a:ext cx="416560" cy="416560"/>
            <a:chOff x="6052888" y="1435897"/>
            <a:chExt cx="416560" cy="416560"/>
          </a:xfrm>
          <a:solidFill>
            <a:schemeClr val="accent2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D837585-1786-CE46-BF47-9BC847C756D8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B79302-86B2-C246-8137-26D7B0438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38899" y="1386218"/>
            <a:ext cx="47948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Discuss the requirements from regulatory entities when it comes to patient notes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8896" y="2982525"/>
            <a:ext cx="47948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Gain real time improvement strategies from physicians and nurses in documentation practices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8896" y="4855831"/>
            <a:ext cx="469110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solidFill>
                  <a:srgbClr val="1E22AA"/>
                </a:solidFill>
                <a:latin typeface="Prometo Medium" panose="020B0704030203060203" pitchFamily="34" charset="0"/>
              </a:rPr>
              <a:t>Learn from a patient advocate on how best to document patient records to be consumed in a meaningful way and best practices for patients on how to contribute to their health record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95CC75-B476-0E49-8E97-E4815442082A}"/>
              </a:ext>
            </a:extLst>
          </p:cNvPr>
          <p:cNvGrpSpPr/>
          <p:nvPr/>
        </p:nvGrpSpPr>
        <p:grpSpPr>
          <a:xfrm>
            <a:off x="5895676" y="1435897"/>
            <a:ext cx="416560" cy="416560"/>
            <a:chOff x="6052888" y="1435897"/>
            <a:chExt cx="416560" cy="4165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B5C462-45B6-0B4C-A980-0482B4B74052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0BB8AA9-CCB0-D14A-B77E-0DA5E762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AF5AD7-CA74-4F46-8AD1-8830C860F105}"/>
              </a:ext>
            </a:extLst>
          </p:cNvPr>
          <p:cNvGrpSpPr/>
          <p:nvPr/>
        </p:nvGrpSpPr>
        <p:grpSpPr>
          <a:xfrm>
            <a:off x="5895676" y="4856430"/>
            <a:ext cx="416560" cy="416560"/>
            <a:chOff x="6052888" y="1435897"/>
            <a:chExt cx="416560" cy="416560"/>
          </a:xfrm>
          <a:solidFill>
            <a:schemeClr val="accent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C857F0-240D-D442-A91B-A1D0A7FC8DF2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1742D9D-0E33-7A48-8300-7EF284FE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134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0517" y="6371265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7" name="Picture Placeholder 4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3720DB6-7EAF-4AA8-B62A-5E7F58B269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8275" y="538163"/>
            <a:ext cx="1485900" cy="1485900"/>
          </a:xfrm>
        </p:spPr>
      </p:pic>
      <p:pic>
        <p:nvPicPr>
          <p:cNvPr id="53" name="Picture Placeholder 52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8C1C1D18-A973-4206-9656-00C81599AFF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3850" y="538163"/>
            <a:ext cx="1485900" cy="1485900"/>
          </a:xfrm>
        </p:spPr>
      </p:pic>
      <p:pic>
        <p:nvPicPr>
          <p:cNvPr id="49" name="Picture Placeholder 48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52D33D49-98B6-4D19-9A9D-D96DE3DFF18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763" y="3427413"/>
            <a:ext cx="1485900" cy="1485900"/>
          </a:xfrm>
        </p:spPr>
      </p:pic>
      <p:pic>
        <p:nvPicPr>
          <p:cNvPr id="13" name="Picture Placeholder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6D49730-6D80-4C12-B039-C2B177DDE80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>
          <a:xfrm>
            <a:off x="3971925" y="3427413"/>
            <a:ext cx="1487488" cy="1485900"/>
          </a:xfrm>
        </p:spPr>
      </p:pic>
      <p:pic>
        <p:nvPicPr>
          <p:cNvPr id="15" name="Picture Placeholder 14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4C3C6883-2C10-4126-88E1-2288C526033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10010"/>
          <a:stretch>
            <a:fillRect/>
          </a:stretch>
        </p:blipFill>
        <p:spPr>
          <a:xfrm>
            <a:off x="6677025" y="3427413"/>
            <a:ext cx="1485900" cy="1485900"/>
          </a:xfrm>
        </p:spPr>
      </p:pic>
      <p:pic>
        <p:nvPicPr>
          <p:cNvPr id="20" name="Picture Placeholder 19" descr="A person with grey hair&#10;&#10;Description automatically generated with low confidence">
            <a:extLst>
              <a:ext uri="{FF2B5EF4-FFF2-40B4-BE49-F238E27FC236}">
                <a16:creationId xmlns:a16="http://schemas.microsoft.com/office/drawing/2014/main" id="{377E4DDE-BC7A-41C0-8D72-8950A064DDF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2813" y="2135188"/>
            <a:ext cx="1485900" cy="1485900"/>
          </a:xfrm>
        </p:spPr>
      </p:pic>
      <p:sp>
        <p:nvSpPr>
          <p:cNvPr id="21" name="TextBox 20"/>
          <p:cNvSpPr txBox="1"/>
          <p:nvPr/>
        </p:nvSpPr>
        <p:spPr>
          <a:xfrm>
            <a:off x="472020" y="2453514"/>
            <a:ext cx="3024265" cy="8431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 Medicaid Interoperability Lead Office of the National Coordinator for Health 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2131" y="2455653"/>
            <a:ext cx="2087382" cy="8431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Healthcare Consultant, Patient Advocate, Digital Health Strategist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682" y="2455653"/>
            <a:ext cx="2265250" cy="8431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Sports Medicine Physician &amp; Medical Director</a:t>
            </a:r>
          </a:p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Owensboro Health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4829" y="5358618"/>
            <a:ext cx="2893798" cy="8431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Professor of Pediatrics, George Washington University, CMIO, eClinicalWorks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2131" y="5521643"/>
            <a:ext cx="2326852" cy="8431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Program Director, The Value Institute, New York-Presbyterian Hospital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3090" y="5526313"/>
            <a:ext cx="2087382" cy="5845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CNIO, Henry Ford Health System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02260" y="4127832"/>
            <a:ext cx="2087382" cy="5845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CMIO</a:t>
            </a:r>
          </a:p>
          <a:p>
            <a:pPr algn="ctr">
              <a:lnSpc>
                <a:spcPct val="120000"/>
              </a:lnSpc>
            </a:pPr>
            <a:r>
              <a:rPr lang="en-US" sz="1400" i="1" dirty="0">
                <a:solidFill>
                  <a:schemeClr val="bg2"/>
                </a:solidFill>
                <a:latin typeface="Century Gothic" panose="020B0502020202020204" pitchFamily="34" charset="0"/>
              </a:rPr>
              <a:t>HealthShareExchange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080" y="5103304"/>
            <a:ext cx="2696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Brian Jacobs, MD, FHIMSS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96285" y="5066230"/>
            <a:ext cx="246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Victoria L. Tiase, PhD, RN-BC, FAMIA, FAAN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85432" y="5067427"/>
            <a:ext cx="258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Donna Summers, MSN, RN-BC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75021" y="3813655"/>
            <a:ext cx="254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Harm Scherpbier, MD, 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0327" y="2197622"/>
            <a:ext cx="2462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Thomas Novak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97483" y="2199761"/>
            <a:ext cx="2462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Stacy Hurt, MHA, MBA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85432" y="2199761"/>
            <a:ext cx="2462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Jody Mitchell, MD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C0D808-42F0-46B7-8B6F-F7577175781F}"/>
              </a:ext>
            </a:extLst>
          </p:cNvPr>
          <p:cNvSpPr txBox="1"/>
          <p:nvPr/>
        </p:nvSpPr>
        <p:spPr>
          <a:xfrm>
            <a:off x="9274833" y="3596711"/>
            <a:ext cx="254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Moderator</a:t>
            </a:r>
          </a:p>
        </p:txBody>
      </p:sp>
      <p:sp>
        <p:nvSpPr>
          <p:cNvPr id="54" name="Title 11">
            <a:extLst>
              <a:ext uri="{FF2B5EF4-FFF2-40B4-BE49-F238E27FC236}">
                <a16:creationId xmlns:a16="http://schemas.microsoft.com/office/drawing/2014/main" id="{34619870-5A25-4E50-A803-CDD5CB21C786}"/>
              </a:ext>
            </a:extLst>
          </p:cNvPr>
          <p:cNvSpPr txBox="1">
            <a:spLocks/>
          </p:cNvSpPr>
          <p:nvPr/>
        </p:nvSpPr>
        <p:spPr>
          <a:xfrm>
            <a:off x="9087179" y="215166"/>
            <a:ext cx="2917167" cy="1215826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/>
                </a:solidFill>
              </a:rPr>
              <a:t>Meet Our Speakers</a:t>
            </a:r>
          </a:p>
        </p:txBody>
      </p:sp>
      <p:pic>
        <p:nvPicPr>
          <p:cNvPr id="5" name="Picture Placeholder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25E52A16-D654-420A-88AC-2C6E30A880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>
            <a:fillRect/>
          </a:stretch>
        </p:blipFill>
        <p:spPr>
          <a:xfrm>
            <a:off x="1268413" y="582613"/>
            <a:ext cx="1485900" cy="1487487"/>
          </a:xfrm>
        </p:spPr>
      </p:pic>
    </p:spTree>
    <p:extLst>
      <p:ext uri="{BB962C8B-B14F-4D97-AF65-F5344CB8AC3E}">
        <p14:creationId xmlns:p14="http://schemas.microsoft.com/office/powerpoint/2010/main" val="258553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C8F6-CDC9-40B7-9380-21668C6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63268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509" y="406775"/>
            <a:ext cx="10591800" cy="999994"/>
          </a:xfrm>
        </p:spPr>
        <p:txBody>
          <a:bodyPr/>
          <a:lstStyle/>
          <a:p>
            <a:r>
              <a:rPr lang="en-US" dirty="0"/>
              <a:t>CMS “Patients over Paperwork” initiative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9567" y="1406768"/>
            <a:ext cx="11052625" cy="4982919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Simplify History and Physical for established patients</a:t>
            </a:r>
          </a:p>
          <a:p>
            <a:r>
              <a:rPr lang="en-US" sz="2400" dirty="0"/>
              <a:t>Collapse visit levels 2, 3, 4 to just single level – reducing the need for documentation (retain levels 1 and 5)</a:t>
            </a:r>
          </a:p>
          <a:p>
            <a:r>
              <a:rPr lang="en-US" sz="2400" dirty="0"/>
              <a:t>Flexibility in documentation for levels 2-5 – MDM or time-based</a:t>
            </a:r>
          </a:p>
          <a:p>
            <a:r>
              <a:rPr lang="en-US" sz="2400" dirty="0"/>
              <a:t>Simplify documentation requirements for:</a:t>
            </a:r>
          </a:p>
          <a:p>
            <a:pPr lvl="1"/>
            <a:r>
              <a:rPr lang="en-US" sz="2400" dirty="0"/>
              <a:t> immunosuppressive drugs</a:t>
            </a:r>
          </a:p>
          <a:p>
            <a:pPr lvl="1"/>
            <a:r>
              <a:rPr lang="en-US" sz="2400" dirty="0"/>
              <a:t> home health re-certification</a:t>
            </a:r>
          </a:p>
          <a:p>
            <a:pPr lvl="1"/>
            <a:r>
              <a:rPr lang="en-US" sz="2400" dirty="0"/>
              <a:t>DME requirements</a:t>
            </a:r>
          </a:p>
          <a:p>
            <a:pPr lvl="1"/>
            <a:r>
              <a:rPr lang="en-US" sz="2400" dirty="0"/>
              <a:t>ambulance certifications</a:t>
            </a:r>
          </a:p>
          <a:p>
            <a:r>
              <a:rPr lang="en-US" sz="2400" dirty="0"/>
              <a:t>Consolidate, reduce and simplify Quality Measures</a:t>
            </a:r>
          </a:p>
          <a:p>
            <a:r>
              <a:rPr lang="en-US" sz="2400" dirty="0"/>
              <a:t>Through 2021 saved $6B and 42 million burden-hours*</a:t>
            </a:r>
            <a:endParaRPr lang="en-US" sz="2000" dirty="0"/>
          </a:p>
          <a:p>
            <a:pPr marL="0" indent="0">
              <a:buNone/>
            </a:pPr>
            <a:r>
              <a:rPr lang="en-US" sz="1200" dirty="0"/>
              <a:t>*</a:t>
            </a:r>
            <a:r>
              <a:rPr lang="en-US" dirty="0"/>
              <a:t> </a:t>
            </a:r>
            <a:r>
              <a:rPr lang="en-US" sz="1100" dirty="0"/>
              <a:t>Seema Verma at </a:t>
            </a:r>
            <a:r>
              <a:rPr lang="en-US" sz="1100" dirty="0">
                <a:hlinkClick r:id="rId2"/>
              </a:rPr>
              <a:t>https://www.kevinmd.com/blog/2020/10/patients-over-paperwork-medicare-has-delivered-lower-costs-and-regulatory-relief-for-health-care-providers.html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77650" y="6389688"/>
            <a:ext cx="514350" cy="227012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83497"/>
      </p:ext>
    </p:extLst>
  </p:cSld>
  <p:clrMapOvr>
    <a:masterClrMapping/>
  </p:clrMapOvr>
</p:sld>
</file>

<file path=ppt/theme/theme1.xml><?xml version="1.0" encoding="utf-8"?>
<a:theme xmlns:a="http://schemas.openxmlformats.org/drawingml/2006/main" name="HIMSS Main Template">
  <a:themeElements>
    <a:clrScheme name="HIMSS22">
      <a:dk1>
        <a:srgbClr val="333333"/>
      </a:dk1>
      <a:lt1>
        <a:srgbClr val="FFFFFF"/>
      </a:lt1>
      <a:dk2>
        <a:srgbClr val="20145E"/>
      </a:dk2>
      <a:lt2>
        <a:srgbClr val="777777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20145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</TotalTime>
  <Words>546</Words>
  <Application>Microsoft Office PowerPoint</Application>
  <PresentationFormat>Widescreen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Prometo Medium</vt:lpstr>
      <vt:lpstr>Century Gothic</vt:lpstr>
      <vt:lpstr>Arial</vt:lpstr>
      <vt:lpstr>HIMSS Main Template</vt:lpstr>
      <vt:lpstr>Documentation Disconnect is Real: But So Are Solutions</vt:lpstr>
      <vt:lpstr>Welcome</vt:lpstr>
      <vt:lpstr>PowerPoint Presentation</vt:lpstr>
      <vt:lpstr>Join us on Accelerate!</vt:lpstr>
      <vt:lpstr>Agenda</vt:lpstr>
      <vt:lpstr>Learning Objectives</vt:lpstr>
      <vt:lpstr>PowerPoint Presentation</vt:lpstr>
      <vt:lpstr>Panel Discussion</vt:lpstr>
      <vt:lpstr>CMS “Patients over Paperwork” initiative</vt:lpstr>
      <vt:lpstr>Questions?</vt:lpstr>
      <vt:lpstr>Questions? Contact us!</vt:lpstr>
      <vt:lpstr>Thank you for joining!</vt:lpstr>
    </vt:vector>
  </TitlesOfParts>
  <Manager/>
  <Company>HIMSS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Kirk, Laura</dc:creator>
  <cp:keywords/>
  <dc:description/>
  <cp:lastModifiedBy>Michicich, Cait</cp:lastModifiedBy>
  <cp:revision>179</cp:revision>
  <dcterms:created xsi:type="dcterms:W3CDTF">2019-10-16T19:16:43Z</dcterms:created>
  <dcterms:modified xsi:type="dcterms:W3CDTF">2021-12-08T20:35:18Z</dcterms:modified>
  <cp:category/>
</cp:coreProperties>
</file>