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4"/>
  </p:sldMasterIdLst>
  <p:notesMasterIdLst>
    <p:notesMasterId r:id="rId19"/>
  </p:notesMasterIdLst>
  <p:sldIdLst>
    <p:sldId id="354" r:id="rId5"/>
    <p:sldId id="355" r:id="rId6"/>
    <p:sldId id="356" r:id="rId7"/>
    <p:sldId id="357" r:id="rId8"/>
    <p:sldId id="358" r:id="rId9"/>
    <p:sldId id="368" r:id="rId10"/>
    <p:sldId id="360" r:id="rId11"/>
    <p:sldId id="361" r:id="rId12"/>
    <p:sldId id="362" r:id="rId13"/>
    <p:sldId id="363" r:id="rId14"/>
    <p:sldId id="364" r:id="rId15"/>
    <p:sldId id="365" r:id="rId16"/>
    <p:sldId id="369" r:id="rId17"/>
    <p:sldId id="366" r:id="rId18"/>
  </p:sldIdLst>
  <p:sldSz cx="12192000" cy="6858000"/>
  <p:notesSz cx="6858000" cy="9144000"/>
  <p:embeddedFontLst>
    <p:embeddedFont>
      <p:font typeface="Century Gothic" panose="020B0502020202020204" pitchFamily="34" charset="0"/>
      <p:regular r:id="rId20"/>
      <p:bold r:id="rId21"/>
      <p:italic r:id="rId22"/>
      <p:boldItalic r:id="rId23"/>
    </p:embeddedFont>
    <p:embeddedFont>
      <p:font typeface="Prometo Medium" panose="020B060402020202020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Jelbaoui, Gwynne" initials="JG" lastIdx="1" clrIdx="1">
    <p:extLst>
      <p:ext uri="{19B8F6BF-5375-455C-9EA6-DF929625EA0E}">
        <p15:presenceInfo xmlns:p15="http://schemas.microsoft.com/office/powerpoint/2012/main" userId="S-1-5-21-365749239-1257169667-72670798-32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59555" autoAdjust="0"/>
  </p:normalViewPr>
  <p:slideViewPr>
    <p:cSldViewPr snapToGrid="0">
      <p:cViewPr varScale="1">
        <p:scale>
          <a:sx n="41" d="100"/>
          <a:sy n="41" d="100"/>
        </p:scale>
        <p:origin x="200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3T14:48:20.961"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9/30/2021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a:t>
            </a:fld>
            <a:endParaRPr lang="en-US" dirty="0"/>
          </a:p>
        </p:txBody>
      </p:sp>
    </p:spTree>
    <p:extLst>
      <p:ext uri="{BB962C8B-B14F-4D97-AF65-F5344CB8AC3E}">
        <p14:creationId xmlns:p14="http://schemas.microsoft.com/office/powerpoint/2010/main" val="132316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11</a:t>
            </a:fld>
            <a:endParaRPr lang="en-US" dirty="0"/>
          </a:p>
        </p:txBody>
      </p:sp>
    </p:spTree>
    <p:extLst>
      <p:ext uri="{BB962C8B-B14F-4D97-AF65-F5344CB8AC3E}">
        <p14:creationId xmlns:p14="http://schemas.microsoft.com/office/powerpoint/2010/main" val="214148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12</a:t>
            </a:fld>
            <a:endParaRPr lang="en-US" dirty="0"/>
          </a:p>
        </p:txBody>
      </p:sp>
    </p:spTree>
    <p:extLst>
      <p:ext uri="{BB962C8B-B14F-4D97-AF65-F5344CB8AC3E}">
        <p14:creationId xmlns:p14="http://schemas.microsoft.com/office/powerpoint/2010/main" val="309245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13</a:t>
            </a:fld>
            <a:endParaRPr lang="en-US" dirty="0"/>
          </a:p>
        </p:txBody>
      </p:sp>
    </p:spTree>
    <p:extLst>
      <p:ext uri="{BB962C8B-B14F-4D97-AF65-F5344CB8AC3E}">
        <p14:creationId xmlns:p14="http://schemas.microsoft.com/office/powerpoint/2010/main" val="118092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14</a:t>
            </a:fld>
            <a:endParaRPr lang="en-US" dirty="0"/>
          </a:p>
        </p:txBody>
      </p:sp>
    </p:spTree>
    <p:extLst>
      <p:ext uri="{BB962C8B-B14F-4D97-AF65-F5344CB8AC3E}">
        <p14:creationId xmlns:p14="http://schemas.microsoft.com/office/powerpoint/2010/main" val="20865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4" name="Google Shape;27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3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fld id="{F7DF604D-C3B7-41B7-992A-9AD867AC1F65}" type="slidenum">
              <a:rPr lang="en-US" smtClean="0"/>
              <a:pPr/>
              <a:t>4</a:t>
            </a:fld>
            <a:endParaRPr lang="en-US" dirty="0"/>
          </a:p>
        </p:txBody>
      </p:sp>
    </p:spTree>
    <p:extLst>
      <p:ext uri="{BB962C8B-B14F-4D97-AF65-F5344CB8AC3E}">
        <p14:creationId xmlns:p14="http://schemas.microsoft.com/office/powerpoint/2010/main" val="204512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5</a:t>
            </a:fld>
            <a:endParaRPr lang="en-US" dirty="0"/>
          </a:p>
        </p:txBody>
      </p:sp>
    </p:spTree>
    <p:extLst>
      <p:ext uri="{BB962C8B-B14F-4D97-AF65-F5344CB8AC3E}">
        <p14:creationId xmlns:p14="http://schemas.microsoft.com/office/powerpoint/2010/main" val="389851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6</a:t>
            </a:fld>
            <a:endParaRPr lang="en-US" dirty="0"/>
          </a:p>
        </p:txBody>
      </p:sp>
    </p:spTree>
    <p:extLst>
      <p:ext uri="{BB962C8B-B14F-4D97-AF65-F5344CB8AC3E}">
        <p14:creationId xmlns:p14="http://schemas.microsoft.com/office/powerpoint/2010/main" val="425720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20000"/>
              </a:lnSpc>
              <a:buNone/>
            </a:pPr>
            <a:r>
              <a:rPr lang="en-US" sz="1200" b="0" dirty="0" smtClean="0"/>
              <a:t>Dr. Levy is an executive Healthcare Physician with deep expertise in creating software and content. He is passionate about improving the delivery of healthcare for patients, improving their outcomes, and achieving semantic interoperability of their records. </a:t>
            </a:r>
          </a:p>
          <a:p>
            <a:pPr marL="0" indent="0" algn="l">
              <a:lnSpc>
                <a:spcPct val="120000"/>
              </a:lnSpc>
              <a:buNone/>
            </a:pPr>
            <a:endParaRPr lang="en-US" sz="1200" b="0" dirty="0" smtClean="0"/>
          </a:p>
          <a:p>
            <a:pPr marL="0" indent="0" algn="l">
              <a:lnSpc>
                <a:spcPct val="120000"/>
              </a:lnSpc>
              <a:buNone/>
            </a:pPr>
            <a:r>
              <a:rPr lang="en-US" sz="1200" b="0" dirty="0" smtClean="0"/>
              <a:t>As the former Chief Medical Officer, he helped lead Health Language from a healthcare IT startup to successful acquisition. He has deep expertise in the use of terminologies to achieve interoperability in the provider, payer, and government sectors.  </a:t>
            </a:r>
          </a:p>
          <a:p>
            <a:pPr marL="0" indent="0" algn="l">
              <a:lnSpc>
                <a:spcPct val="120000"/>
              </a:lnSpc>
              <a:buNone/>
            </a:pPr>
            <a:endParaRPr lang="en-US" sz="1200" b="0" dirty="0" smtClean="0"/>
          </a:p>
          <a:p>
            <a:pPr marL="0" indent="0" algn="l">
              <a:lnSpc>
                <a:spcPct val="120000"/>
              </a:lnSpc>
              <a:buNone/>
            </a:pPr>
            <a:r>
              <a:rPr lang="en-US" sz="1200" b="0" dirty="0" smtClean="0"/>
              <a:t>Dr. Levy currently provides expertise to several healthcare IT companies and he continues to practice medicine as well using use the latest Telehealth technology in delivering every day patient care.</a:t>
            </a:r>
          </a:p>
          <a:p>
            <a:pPr algn="l"/>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7</a:t>
            </a:fld>
            <a:endParaRPr lang="en-US" dirty="0"/>
          </a:p>
        </p:txBody>
      </p:sp>
    </p:spTree>
    <p:extLst>
      <p:ext uri="{BB962C8B-B14F-4D97-AF65-F5344CB8AC3E}">
        <p14:creationId xmlns:p14="http://schemas.microsoft.com/office/powerpoint/2010/main" val="136727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Dhruv Joshi is the co-founder and CEO of </a:t>
            </a:r>
            <a:r>
              <a:rPr lang="en-US" dirty="0" err="1"/>
              <a:t>Cloudphysician</a:t>
            </a:r>
            <a:r>
              <a:rPr lang="en-US" dirty="0"/>
              <a:t>, a healthcare technology company that remotely provides ICU expertise to hospitals that do not have access to ICU specialist doctors. </a:t>
            </a:r>
          </a:p>
          <a:p>
            <a:endParaRPr lang="en-US" sz="1200" b="0" i="0" kern="1200" dirty="0">
              <a:solidFill>
                <a:schemeClr val="tx1"/>
              </a:solidFill>
              <a:effectLst/>
              <a:latin typeface="Century Gothic" panose="020B0502020202020204" pitchFamily="34" charset="0"/>
              <a:ea typeface="+mn-ea"/>
              <a:cs typeface="+mn-cs"/>
            </a:endParaRPr>
          </a:p>
          <a:p>
            <a:r>
              <a:rPr lang="en-US" dirty="0"/>
              <a:t>Dhruv has a keen interest in the improvement of quality-of-care delivery. He has extensive experience with healthcare technology platforms across the world and has accumulated over 10,000 hours of providing remote critical care across the US and India.</a:t>
            </a:r>
          </a:p>
          <a:p>
            <a:endParaRPr lang="en-US" sz="1200" b="1" i="0" kern="1200" dirty="0">
              <a:solidFill>
                <a:schemeClr val="tx1"/>
              </a:solidFill>
              <a:effectLst/>
              <a:latin typeface="Century Gothic" panose="020B0502020202020204" pitchFamily="34" charset="0"/>
              <a:ea typeface="+mn-ea"/>
              <a:cs typeface="+mn-cs"/>
            </a:endParaRPr>
          </a:p>
          <a:p>
            <a:r>
              <a:rPr lang="en-US" dirty="0"/>
              <a:t>Dhruv trained in Pulmonary and Critical Care at the Cleveland Clinic Foundation, USA. He graduated medical school from St John’s Medical College, Bangalore, India, following which he completed his Internal Medicine training at the Good Samaritan Hospital, USA.</a:t>
            </a:r>
            <a:endParaRPr lang="en-US" sz="1200" b="1" i="0" kern="1200" dirty="0">
              <a:solidFill>
                <a:schemeClr val="tx1"/>
              </a:solidFill>
              <a:effectLst/>
              <a:latin typeface="Century Gothic" panose="020B0502020202020204" pitchFamily="34" charset="0"/>
              <a:ea typeface="+mn-ea"/>
              <a:cs typeface="+mn-cs"/>
            </a:endParaRPr>
          </a:p>
          <a:p>
            <a:endParaRPr lang="en-US" sz="1200" b="0" i="0" kern="1200" dirty="0">
              <a:solidFill>
                <a:schemeClr val="tx1"/>
              </a:solidFill>
              <a:effectLst/>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8</a:t>
            </a:fld>
            <a:endParaRPr lang="en-US" dirty="0"/>
          </a:p>
        </p:txBody>
      </p:sp>
    </p:spTree>
    <p:extLst>
      <p:ext uri="{BB962C8B-B14F-4D97-AF65-F5344CB8AC3E}">
        <p14:creationId xmlns:p14="http://schemas.microsoft.com/office/powerpoint/2010/main" val="422254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a:t>
            </a:r>
            <a:r>
              <a:rPr lang="en-US" sz="1200" kern="1200" dirty="0">
                <a:solidFill>
                  <a:schemeClr val="tx1"/>
                </a:solidFill>
                <a:effectLst/>
                <a:latin typeface="Century Gothic" panose="020B0502020202020204" pitchFamily="34" charset="0"/>
                <a:ea typeface="+mn-ea"/>
                <a:cs typeface="+mn-cs"/>
              </a:rPr>
              <a:t>oversees the</a:t>
            </a:r>
            <a:r>
              <a:rPr lang="en-US" sz="1200" kern="1200" baseline="0" dirty="0">
                <a:solidFill>
                  <a:schemeClr val="tx1"/>
                </a:solidFill>
                <a:effectLst/>
                <a:latin typeface="Century Gothic" panose="020B0502020202020204" pitchFamily="34" charset="0"/>
                <a:ea typeface="+mn-ea"/>
                <a:cs typeface="+mn-cs"/>
              </a:rPr>
              <a:t> HIMSS</a:t>
            </a:r>
            <a:r>
              <a:rPr lang="en-US" sz="1200" kern="1200" dirty="0">
                <a:solidFill>
                  <a:schemeClr val="tx1"/>
                </a:solidFill>
                <a:effectLst/>
                <a:latin typeface="Century Gothic" panose="020B0502020202020204" pitchFamily="34" charset="0"/>
                <a:ea typeface="+mn-ea"/>
                <a:cs typeface="+mn-cs"/>
              </a:rPr>
              <a:t> Congressional advocacy and education initiatives, and manages relationship development opportunities for the GR team.</a:t>
            </a:r>
          </a:p>
          <a:p>
            <a:endParaRPr lang="en-US" sz="120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entury Gothic" panose="020B0502020202020204" pitchFamily="34" charset="0"/>
                <a:ea typeface="+mn-ea"/>
                <a:cs typeface="+mn-cs"/>
              </a:rPr>
              <a:t>He sits on the Connected Health Initiative Steering Committee and SPROUT Telehealth Policy Committee, and serves as co-chair of the Maternal Applications of Technology for Community Health (MATCH) Coalition. </a:t>
            </a:r>
          </a:p>
          <a:p>
            <a:endParaRPr lang="en-US" dirty="0"/>
          </a:p>
          <a:p>
            <a:r>
              <a:rPr lang="en-US" sz="1200" kern="1200" dirty="0">
                <a:solidFill>
                  <a:schemeClr val="tx1"/>
                </a:solidFill>
                <a:effectLst/>
                <a:latin typeface="Century Gothic" panose="020B0502020202020204" pitchFamily="34" charset="0"/>
                <a:ea typeface="+mn-ea"/>
                <a:cs typeface="+mn-cs"/>
              </a:rPr>
              <a:t>Prior to joining HIMSS, David worked at the Telecommunications Industry Association and held</a:t>
            </a:r>
            <a:r>
              <a:rPr lang="en-US" sz="1200" kern="1200" baseline="0" dirty="0">
                <a:solidFill>
                  <a:schemeClr val="tx1"/>
                </a:solidFill>
                <a:effectLst/>
                <a:latin typeface="Century Gothic" panose="020B0502020202020204" pitchFamily="34" charset="0"/>
                <a:ea typeface="+mn-ea"/>
                <a:cs typeface="+mn-cs"/>
              </a:rPr>
              <a:t> various positions on Capitol Hill, including in the House Democratic Cloakroom and for Congresswoman Chellie </a:t>
            </a:r>
            <a:r>
              <a:rPr lang="en-US" sz="1200" kern="1200" baseline="0" dirty="0" err="1">
                <a:solidFill>
                  <a:schemeClr val="tx1"/>
                </a:solidFill>
                <a:effectLst/>
                <a:latin typeface="Century Gothic" panose="020B0502020202020204" pitchFamily="34" charset="0"/>
                <a:ea typeface="+mn-ea"/>
                <a:cs typeface="+mn-cs"/>
              </a:rPr>
              <a:t>Pingree</a:t>
            </a:r>
            <a:r>
              <a:rPr lang="en-US" sz="1200" kern="1200" baseline="0" dirty="0">
                <a:solidFill>
                  <a:schemeClr val="tx1"/>
                </a:solidFill>
                <a:effectLst/>
                <a:latin typeface="Century Gothic" panose="020B0502020202020204" pitchFamily="34" charset="0"/>
                <a:ea typeface="+mn-ea"/>
                <a:cs typeface="+mn-cs"/>
              </a:rPr>
              <a:t> (D-ME). He started his career in Washington, DC as an intern in the Office of Speaker Nancy Pelosi (D-CA).</a:t>
            </a:r>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9</a:t>
            </a:fld>
            <a:endParaRPr lang="en-US" dirty="0"/>
          </a:p>
        </p:txBody>
      </p:sp>
    </p:spTree>
    <p:extLst>
      <p:ext uri="{BB962C8B-B14F-4D97-AF65-F5344CB8AC3E}">
        <p14:creationId xmlns:p14="http://schemas.microsoft.com/office/powerpoint/2010/main" val="62885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10</a:t>
            </a:fld>
            <a:endParaRPr lang="en-US" dirty="0"/>
          </a:p>
        </p:txBody>
      </p:sp>
    </p:spTree>
    <p:extLst>
      <p:ext uri="{BB962C8B-B14F-4D97-AF65-F5344CB8AC3E}">
        <p14:creationId xmlns:p14="http://schemas.microsoft.com/office/powerpoint/2010/main" val="250863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39263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834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311706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0877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0908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63803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7630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8389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01012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076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48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4_Custom Layout">
  <p:cSld name="19_Custom Layout">
    <p:bg>
      <p:bgPr>
        <a:solidFill>
          <a:srgbClr val="1E22AA"/>
        </a:solidFill>
        <a:effectLst/>
      </p:bgPr>
    </p:bg>
    <p:spTree>
      <p:nvGrpSpPr>
        <p:cNvPr id="1" name="Shape 30"/>
        <p:cNvGrpSpPr/>
        <p:nvPr/>
      </p:nvGrpSpPr>
      <p:grpSpPr>
        <a:xfrm>
          <a:off x="0" y="0"/>
          <a:ext cx="0" cy="0"/>
          <a:chOff x="0" y="0"/>
          <a:chExt cx="0" cy="0"/>
        </a:xfrm>
      </p:grpSpPr>
      <p:sp>
        <p:nvSpPr>
          <p:cNvPr id="31" name="Google Shape;31;p28"/>
          <p:cNvSpPr>
            <a:spLocks noGrp="1"/>
          </p:cNvSpPr>
          <p:nvPr>
            <p:ph type="pic" idx="2"/>
          </p:nvPr>
        </p:nvSpPr>
        <p:spPr>
          <a:xfrm>
            <a:off x="4117702" y="-2038880"/>
            <a:ext cx="9089318" cy="9089318"/>
          </a:xfrm>
          <a:prstGeom prst="ellipse">
            <a:avLst/>
          </a:prstGeom>
          <a:gradFill>
            <a:gsLst>
              <a:gs pos="0">
                <a:srgbClr val="D8D8D8"/>
              </a:gs>
              <a:gs pos="99000">
                <a:srgbClr val="BFBFBF"/>
              </a:gs>
              <a:gs pos="100000">
                <a:srgbClr val="BFBFBF"/>
              </a:gs>
            </a:gsLst>
            <a:lin ang="5400000" scaled="0"/>
          </a:gradFill>
          <a:ln>
            <a:noFill/>
          </a:ln>
        </p:spPr>
        <p:txBody>
          <a:bodyPr spcFirstLastPara="1" wrap="square" lIns="0" tIns="0" rIns="0" bIns="0" anchor="ctr" anchorCtr="0">
            <a:normAutofit/>
          </a:bodyPr>
          <a:lstStyle>
            <a:lvl1pPr marR="0" lvl="0" algn="ctr" rtl="0">
              <a:lnSpc>
                <a:spcPct val="150000"/>
              </a:lnSpc>
              <a:spcBef>
                <a:spcPts val="10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50000"/>
              </a:lnSpc>
              <a:spcBef>
                <a:spcPts val="499"/>
              </a:spcBef>
              <a:spcAft>
                <a:spcPts val="0"/>
              </a:spcAft>
              <a:buClr>
                <a:srgbClr val="FF5A5A"/>
              </a:buClr>
              <a:buSzPts val="1200"/>
              <a:buFont typeface="Arial"/>
              <a:buNone/>
              <a:defRPr sz="1200" b="0" i="0" u="none" strike="noStrike" cap="none">
                <a:solidFill>
                  <a:srgbClr val="FF5A5A"/>
                </a:solidFill>
                <a:latin typeface="Century Gothic"/>
                <a:ea typeface="Century Gothic"/>
                <a:cs typeface="Century Gothic"/>
                <a:sym typeface="Century Gothic"/>
              </a:defRPr>
            </a:lvl2pPr>
            <a:lvl3pPr marR="0" lvl="2" algn="l" rtl="0">
              <a:lnSpc>
                <a:spcPct val="150000"/>
              </a:lnSpc>
              <a:spcBef>
                <a:spcPts val="499"/>
              </a:spcBef>
              <a:spcAft>
                <a:spcPts val="0"/>
              </a:spcAft>
              <a:buClr>
                <a:schemeClr val="lt2"/>
              </a:buClr>
              <a:buSzPts val="1600"/>
              <a:buFont typeface="Arial"/>
              <a:buNone/>
              <a:defRPr sz="1600" b="0" i="0" u="none" strike="noStrike" cap="none">
                <a:solidFill>
                  <a:schemeClr val="lt2"/>
                </a:solidFill>
                <a:latin typeface="Century Gothic"/>
                <a:ea typeface="Century Gothic"/>
                <a:cs typeface="Century Gothic"/>
                <a:sym typeface="Century Gothic"/>
              </a:defRPr>
            </a:lvl3pPr>
            <a:lvl4pPr marR="0" lvl="3" algn="l" rtl="0">
              <a:lnSpc>
                <a:spcPct val="150000"/>
              </a:lnSpc>
              <a:spcBef>
                <a:spcPts val="499"/>
              </a:spcBef>
              <a:spcAft>
                <a:spcPts val="0"/>
              </a:spcAft>
              <a:buClr>
                <a:schemeClr val="lt2"/>
              </a:buClr>
              <a:buSzPts val="1400"/>
              <a:buFont typeface="Arial"/>
              <a:buNone/>
              <a:defRPr sz="1400" b="0" i="0" u="none" strike="noStrike" cap="none">
                <a:solidFill>
                  <a:schemeClr val="lt2"/>
                </a:solidFill>
                <a:latin typeface="Century Gothic"/>
                <a:ea typeface="Century Gothic"/>
                <a:cs typeface="Century Gothic"/>
                <a:sym typeface="Century Gothic"/>
              </a:defRPr>
            </a:lvl4pPr>
            <a:lvl5pPr marR="0" lvl="4" algn="l" rtl="0">
              <a:lnSpc>
                <a:spcPct val="150000"/>
              </a:lnSpc>
              <a:spcBef>
                <a:spcPts val="499"/>
              </a:spcBef>
              <a:spcAft>
                <a:spcPts val="0"/>
              </a:spcAft>
              <a:buClr>
                <a:schemeClr val="lt2"/>
              </a:buClr>
              <a:buSzPts val="1200"/>
              <a:buFont typeface="Arial"/>
              <a:buNone/>
              <a:defRPr sz="1200" b="0" i="0" u="none" strike="noStrike" cap="none">
                <a:solidFill>
                  <a:schemeClr val="lt2"/>
                </a:solidFill>
                <a:latin typeface="Century Gothic"/>
                <a:ea typeface="Century Gothic"/>
                <a:cs typeface="Century Gothic"/>
                <a:sym typeface="Century Gothic"/>
              </a:defRPr>
            </a:lvl5pPr>
            <a:lvl6pPr marR="0" lvl="5"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 name="Google Shape;32;p28"/>
          <p:cNvSpPr txBox="1">
            <a:spLocks noGrp="1"/>
          </p:cNvSpPr>
          <p:nvPr>
            <p:ph type="title"/>
          </p:nvPr>
        </p:nvSpPr>
        <p:spPr>
          <a:xfrm>
            <a:off x="863324" y="2142277"/>
            <a:ext cx="4187371" cy="178344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5400"/>
              <a:buFont typeface="Arial"/>
              <a:buNone/>
              <a:defRPr sz="54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28"/>
          <p:cNvPicPr preferRelativeResize="0"/>
          <p:nvPr/>
        </p:nvPicPr>
        <p:blipFill rotWithShape="1">
          <a:blip r:embed="rId2">
            <a:alphaModFix/>
          </a:blip>
          <a:srcRect l="39865"/>
          <a:stretch/>
        </p:blipFill>
        <p:spPr>
          <a:xfrm>
            <a:off x="810883" y="6188663"/>
            <a:ext cx="828818" cy="643457"/>
          </a:xfrm>
          <a:prstGeom prst="rect">
            <a:avLst/>
          </a:prstGeom>
          <a:noFill/>
          <a:ln>
            <a:noFill/>
          </a:ln>
        </p:spPr>
      </p:pic>
      <p:sp>
        <p:nvSpPr>
          <p:cNvPr id="34" name="Google Shape;34;p28"/>
          <p:cNvSpPr/>
          <p:nvPr/>
        </p:nvSpPr>
        <p:spPr>
          <a:xfrm>
            <a:off x="11432327" y="6318703"/>
            <a:ext cx="370114" cy="37011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5" name="Google Shape;35;p28"/>
          <p:cNvSpPr txBox="1">
            <a:spLocks noGrp="1"/>
          </p:cNvSpPr>
          <p:nvPr>
            <p:ph type="sldNum" idx="12"/>
          </p:nvPr>
        </p:nvSpPr>
        <p:spPr>
          <a:xfrm>
            <a:off x="11360517" y="6390178"/>
            <a:ext cx="513735" cy="227164"/>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3229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
        <p:nvSpPr>
          <p:cNvPr id="5" name="Content Placeholder 4"/>
          <p:cNvSpPr>
            <a:spLocks noGrp="1"/>
          </p:cNvSpPr>
          <p:nvPr>
            <p:ph sz="quarter" idx="13"/>
          </p:nvPr>
        </p:nvSpPr>
        <p:spPr>
          <a:xfrm>
            <a:off x="1127125" y="6191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105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4611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4187371"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endParaRPr lang="en-US" sz="1000" b="0" i="0" dirty="0">
              <a:latin typeface="Century Gothic" panose="020B0502020202020204" pitchFamily="34" charset="0"/>
            </a:endParaRP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89" r:id="rId18"/>
    <p:sldLayoutId id="2147483694" r:id="rId19"/>
    <p:sldLayoutId id="2147483690" r:id="rId20"/>
    <p:sldLayoutId id="2147483696" r:id="rId21"/>
    <p:sldLayoutId id="2147483695" r:id="rId22"/>
    <p:sldLayoutId id="2147483691" r:id="rId23"/>
    <p:sldLayoutId id="2147483692"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98" r:id="rId43"/>
    <p:sldLayoutId id="2147483699" r:id="rId44"/>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raccelerate.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hyperlink" Target="mailto:Gwynne.Jelbaoui@himss.org" TargetMode="External"/><Relationship Id="rId4" Type="http://schemas.openxmlformats.org/officeDocument/2006/relationships/hyperlink" Target="mailto:informatics@hims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hyperlink" Target="mailto:Gwynne.Jelbaoui@himss.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 Id="rId11"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hyperlink" Target="http://www.himss.org/membership-participation/physicia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269404" y="2211074"/>
            <a:ext cx="11559459" cy="1418706"/>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gn="ctr"/>
            <a:endParaRPr lang="en-US" sz="6000" dirty="0">
              <a:solidFill>
                <a:srgbClr val="00B050"/>
              </a:solidFill>
              <a:latin typeface="Prometo Medium" panose="020B0704030203060203" pitchFamily="34" charset="0"/>
            </a:endParaRPr>
          </a:p>
          <a:p>
            <a:r>
              <a:rPr lang="en-US" sz="4800" dirty="0">
                <a:solidFill>
                  <a:schemeClr val="bg1"/>
                </a:solidFill>
              </a:rPr>
              <a:t>Virtual Medicine </a:t>
            </a:r>
            <a:r>
              <a:rPr lang="en-US" sz="4000" dirty="0">
                <a:solidFill>
                  <a:schemeClr val="bg1"/>
                </a:solidFill>
              </a:rPr>
              <a:t>- The future of care delivery and care setting, hospital and home</a:t>
            </a:r>
            <a:endParaRPr lang="en-US" sz="6600" dirty="0">
              <a:solidFill>
                <a:schemeClr val="bg1"/>
              </a:solidFill>
              <a:latin typeface="Prometo Medium" panose="020B0704030203060203" pitchFamily="34" charset="0"/>
            </a:endParaRP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3" name="TextBox 2"/>
          <p:cNvSpPr txBox="1"/>
          <p:nvPr/>
        </p:nvSpPr>
        <p:spPr>
          <a:xfrm>
            <a:off x="269404" y="4819811"/>
            <a:ext cx="3811712" cy="400110"/>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September 23, 2021</a:t>
            </a:r>
          </a:p>
        </p:txBody>
      </p:sp>
    </p:spTree>
    <p:extLst>
      <p:ext uri="{BB962C8B-B14F-4D97-AF65-F5344CB8AC3E}">
        <p14:creationId xmlns:p14="http://schemas.microsoft.com/office/powerpoint/2010/main" val="1451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731385" y="2967811"/>
            <a:ext cx="8578788" cy="1783443"/>
          </a:xfrm>
        </p:spPr>
        <p:txBody>
          <a:bodyPr lIns="457200" tIns="0" rIns="457200" anchor="ctr"/>
          <a:lstStyle/>
          <a:p>
            <a:pPr algn="ctr"/>
            <a:r>
              <a:rPr lang="en-US" sz="7200" dirty="0"/>
              <a:t>Panel Discussion</a:t>
            </a:r>
            <a:r>
              <a:rPr lang="en-US" sz="7200" dirty="0">
                <a:solidFill>
                  <a:srgbClr val="FFFFFF"/>
                </a:solidFill>
              </a:rPr>
              <a:t/>
            </a:r>
            <a:br>
              <a:rPr lang="en-US" sz="7200" dirty="0">
                <a:solidFill>
                  <a:srgbClr val="FFFFFF"/>
                </a:solidFill>
              </a:rPr>
            </a:br>
            <a:r>
              <a:rPr lang="en-US" sz="7200" dirty="0">
                <a:solidFill>
                  <a:srgbClr val="FFFFFF"/>
                </a:solidFill>
              </a:rPr>
              <a:t/>
            </a:r>
            <a:br>
              <a:rPr lang="en-US" sz="7200" dirty="0">
                <a:solidFill>
                  <a:srgbClr val="FFFFFF"/>
                </a:solidFill>
              </a:rPr>
            </a:br>
            <a:endParaRPr lang="en-US" sz="28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10</a:t>
            </a:fld>
            <a:endParaRPr lang="en-US" dirty="0"/>
          </a:p>
        </p:txBody>
      </p:sp>
      <p:pic>
        <p:nvPicPr>
          <p:cNvPr id="4" name="Picture 3"/>
          <p:cNvPicPr>
            <a:picLocks noChangeAspect="1"/>
          </p:cNvPicPr>
          <p:nvPr/>
        </p:nvPicPr>
        <p:blipFill>
          <a:blip r:embed="rId4"/>
          <a:stretch>
            <a:fillRect/>
          </a:stretch>
        </p:blipFill>
        <p:spPr>
          <a:xfrm>
            <a:off x="5473502" y="5998762"/>
            <a:ext cx="1377815" cy="646232"/>
          </a:xfrm>
          <a:prstGeom prst="rect">
            <a:avLst/>
          </a:prstGeom>
        </p:spPr>
      </p:pic>
      <p:pic>
        <p:nvPicPr>
          <p:cNvPr id="7" name="Picture 6"/>
          <p:cNvPicPr>
            <a:picLocks noChangeAspect="1"/>
          </p:cNvPicPr>
          <p:nvPr/>
        </p:nvPicPr>
        <p:blipFill>
          <a:blip r:embed="rId5"/>
          <a:stretch>
            <a:fillRect/>
          </a:stretch>
        </p:blipFill>
        <p:spPr>
          <a:xfrm>
            <a:off x="9992309" y="6390178"/>
            <a:ext cx="592564" cy="287023"/>
          </a:xfrm>
          <a:prstGeom prst="rect">
            <a:avLst/>
          </a:prstGeom>
        </p:spPr>
      </p:pic>
    </p:spTree>
    <p:extLst>
      <p:ext uri="{BB962C8B-B14F-4D97-AF65-F5344CB8AC3E}">
        <p14:creationId xmlns:p14="http://schemas.microsoft.com/office/powerpoint/2010/main" val="2076594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851938" y="3078374"/>
            <a:ext cx="8578788" cy="1783443"/>
          </a:xfrm>
        </p:spPr>
        <p:txBody>
          <a:bodyPr lIns="457200" tIns="0" rIns="457200" anchor="ctr"/>
          <a:lstStyle/>
          <a:p>
            <a:pPr algn="ctr"/>
            <a:r>
              <a:rPr lang="en-US" sz="7200" dirty="0"/>
              <a:t>Questions from the attendees?</a:t>
            </a:r>
            <a:r>
              <a:rPr lang="en-US" sz="7200" dirty="0">
                <a:solidFill>
                  <a:srgbClr val="FFFFFF"/>
                </a:solidFill>
              </a:rPr>
              <a:t/>
            </a:r>
            <a:br>
              <a:rPr lang="en-US" sz="7200" dirty="0">
                <a:solidFill>
                  <a:srgbClr val="FFFFFF"/>
                </a:solidFill>
              </a:rPr>
            </a:br>
            <a:r>
              <a:rPr lang="en-US" sz="7200" dirty="0">
                <a:solidFill>
                  <a:srgbClr val="FFFFFF"/>
                </a:solidFill>
              </a:rPr>
              <a:t/>
            </a:r>
            <a:br>
              <a:rPr lang="en-US" sz="7200" dirty="0">
                <a:solidFill>
                  <a:srgbClr val="FFFFFF"/>
                </a:solidFill>
              </a:rPr>
            </a:br>
            <a:endParaRPr lang="en-US" sz="28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11</a:t>
            </a:fld>
            <a:endParaRPr lang="en-US" dirty="0"/>
          </a:p>
        </p:txBody>
      </p:sp>
      <p:pic>
        <p:nvPicPr>
          <p:cNvPr id="4" name="Picture 3"/>
          <p:cNvPicPr>
            <a:picLocks noChangeAspect="1"/>
          </p:cNvPicPr>
          <p:nvPr/>
        </p:nvPicPr>
        <p:blipFill>
          <a:blip r:embed="rId4"/>
          <a:stretch>
            <a:fillRect/>
          </a:stretch>
        </p:blipFill>
        <p:spPr>
          <a:xfrm>
            <a:off x="5473502" y="5998762"/>
            <a:ext cx="1377815" cy="646232"/>
          </a:xfrm>
          <a:prstGeom prst="rect">
            <a:avLst/>
          </a:prstGeom>
        </p:spPr>
      </p:pic>
      <p:pic>
        <p:nvPicPr>
          <p:cNvPr id="7" name="Picture 6"/>
          <p:cNvPicPr>
            <a:picLocks noChangeAspect="1"/>
          </p:cNvPicPr>
          <p:nvPr/>
        </p:nvPicPr>
        <p:blipFill>
          <a:blip r:embed="rId5"/>
          <a:stretch>
            <a:fillRect/>
          </a:stretch>
        </p:blipFill>
        <p:spPr>
          <a:xfrm>
            <a:off x="9992309" y="6390178"/>
            <a:ext cx="592564" cy="287023"/>
          </a:xfrm>
          <a:prstGeom prst="rect">
            <a:avLst/>
          </a:prstGeom>
        </p:spPr>
      </p:pic>
    </p:spTree>
    <p:extLst>
      <p:ext uri="{BB962C8B-B14F-4D97-AF65-F5344CB8AC3E}">
        <p14:creationId xmlns:p14="http://schemas.microsoft.com/office/powerpoint/2010/main" val="4251853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12</a:t>
            </a:fld>
            <a:endParaRPr lang="en-US" dirty="0"/>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061078" y="2084265"/>
            <a:ext cx="2110881" cy="253104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3803111" y="2084829"/>
            <a:ext cx="2159831" cy="24321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5" name="Title 1"/>
          <p:cNvSpPr txBox="1">
            <a:spLocks/>
          </p:cNvSpPr>
          <p:nvPr/>
        </p:nvSpPr>
        <p:spPr>
          <a:xfrm>
            <a:off x="854699" y="1153918"/>
            <a:ext cx="9833429" cy="1028700"/>
          </a:xfrm>
          <a:prstGeom prst="rect">
            <a:avLst/>
          </a:prstGeom>
        </p:spPr>
        <p:txBody>
          <a:bodyPr wrap="non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Thank you speakers!</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4094" y="2077908"/>
            <a:ext cx="2130705" cy="24390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 name="Picture Placeholder 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9386844" y="2077908"/>
            <a:ext cx="2075103" cy="24390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9" name="TextBox 18"/>
          <p:cNvSpPr txBox="1"/>
          <p:nvPr/>
        </p:nvSpPr>
        <p:spPr>
          <a:xfrm>
            <a:off x="1095566" y="4894833"/>
            <a:ext cx="2041903" cy="307777"/>
          </a:xfrm>
          <a:prstGeom prst="rect">
            <a:avLst/>
          </a:prstGeom>
          <a:noFill/>
          <a:ln>
            <a:noFill/>
          </a:ln>
          <a:effectLst/>
        </p:spPr>
        <p:txBody>
          <a:bodyPr wrap="square" rtlCol="0">
            <a:spAutoFit/>
          </a:bodyPr>
          <a:lstStyle/>
          <a:p>
            <a:pPr algn="ctr"/>
            <a:r>
              <a:rPr lang="en-US" sz="1400" b="1" dirty="0"/>
              <a:t>Haala Rokadia, MD</a:t>
            </a:r>
          </a:p>
        </p:txBody>
      </p:sp>
      <p:sp>
        <p:nvSpPr>
          <p:cNvPr id="20" name="TextBox 19"/>
          <p:cNvSpPr txBox="1"/>
          <p:nvPr/>
        </p:nvSpPr>
        <p:spPr>
          <a:xfrm>
            <a:off x="3968298" y="4894833"/>
            <a:ext cx="1829455" cy="307777"/>
          </a:xfrm>
          <a:prstGeom prst="rect">
            <a:avLst/>
          </a:prstGeom>
          <a:noFill/>
        </p:spPr>
        <p:txBody>
          <a:bodyPr wrap="square" rtlCol="0">
            <a:spAutoFit/>
          </a:bodyPr>
          <a:lstStyle/>
          <a:p>
            <a:pPr algn="ctr"/>
            <a:r>
              <a:rPr lang="en-US" sz="1400" b="1" dirty="0"/>
              <a:t>Brian Levy, MD</a:t>
            </a:r>
          </a:p>
        </p:txBody>
      </p:sp>
      <p:sp>
        <p:nvSpPr>
          <p:cNvPr id="21" name="TextBox 20"/>
          <p:cNvSpPr txBox="1"/>
          <p:nvPr/>
        </p:nvSpPr>
        <p:spPr>
          <a:xfrm>
            <a:off x="6872032" y="4921857"/>
            <a:ext cx="1574827" cy="307777"/>
          </a:xfrm>
          <a:prstGeom prst="rect">
            <a:avLst/>
          </a:prstGeom>
          <a:noFill/>
        </p:spPr>
        <p:txBody>
          <a:bodyPr wrap="square" rtlCol="0">
            <a:spAutoFit/>
          </a:bodyPr>
          <a:lstStyle/>
          <a:p>
            <a:r>
              <a:rPr lang="en-US" sz="1400" b="1" dirty="0"/>
              <a:t>Dhruv Joshi, MD </a:t>
            </a:r>
          </a:p>
        </p:txBody>
      </p:sp>
      <p:sp>
        <p:nvSpPr>
          <p:cNvPr id="22" name="TextBox 21"/>
          <p:cNvSpPr txBox="1"/>
          <p:nvPr/>
        </p:nvSpPr>
        <p:spPr>
          <a:xfrm>
            <a:off x="9609088" y="4921857"/>
            <a:ext cx="1630614" cy="307777"/>
          </a:xfrm>
          <a:prstGeom prst="rect">
            <a:avLst/>
          </a:prstGeom>
          <a:noFill/>
        </p:spPr>
        <p:txBody>
          <a:bodyPr wrap="square" rtlCol="0">
            <a:spAutoFit/>
          </a:bodyPr>
          <a:lstStyle/>
          <a:p>
            <a:pPr algn="ctr"/>
            <a:r>
              <a:rPr lang="en-US" sz="1400" b="1" dirty="0"/>
              <a:t>David Gray</a:t>
            </a:r>
          </a:p>
        </p:txBody>
      </p:sp>
    </p:spTree>
    <p:extLst>
      <p:ext uri="{BB962C8B-B14F-4D97-AF65-F5344CB8AC3E}">
        <p14:creationId xmlns:p14="http://schemas.microsoft.com/office/powerpoint/2010/main" val="197368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1651" y="2279616"/>
            <a:ext cx="5892630" cy="3016668"/>
          </a:xfrm>
        </p:spPr>
        <p:txBody>
          <a:bodyPr/>
          <a:lstStyle/>
          <a:p>
            <a:r>
              <a:rPr lang="en-US" sz="4800" dirty="0" smtClean="0"/>
              <a:t>Join Accelerate and the Physician Community </a:t>
            </a:r>
            <a:r>
              <a:rPr lang="en-US" sz="2400" dirty="0" smtClean="0"/>
              <a:t/>
            </a:r>
            <a:br>
              <a:rPr lang="en-US" sz="2400" dirty="0" smtClean="0"/>
            </a:br>
            <a:r>
              <a:rPr lang="en-US" sz="4800" dirty="0" smtClean="0"/>
              <a:t/>
            </a:r>
            <a:br>
              <a:rPr lang="en-US" sz="4800" dirty="0" smtClean="0"/>
            </a:br>
            <a:r>
              <a:rPr lang="en-US" i="0" dirty="0" smtClean="0">
                <a:hlinkClick r:id="rId3"/>
              </a:rPr>
              <a:t>www.youraccelerate.com</a:t>
            </a:r>
            <a:r>
              <a:rPr lang="en-US" i="0" dirty="0" smtClean="0"/>
              <a:t/>
            </a:r>
            <a:br>
              <a:rPr lang="en-US" i="0" dirty="0" smtClean="0"/>
            </a:br>
            <a:r>
              <a:rPr lang="en-US" i="0" dirty="0" smtClean="0"/>
              <a:t/>
            </a:r>
            <a:br>
              <a:rPr lang="en-US" i="0" dirty="0" smtClean="0"/>
            </a:br>
            <a:r>
              <a:rPr lang="en-US" sz="2000" i="0" dirty="0"/>
              <a:t>Accelerate is grounded in connecting our evolving community to provide opportunities for professional networking and development, thought leadership and research, and supporting digital transformation. </a:t>
            </a:r>
            <a:r>
              <a:rPr lang="en-US" sz="2000" i="0" dirty="0" smtClean="0"/>
              <a:t> </a:t>
            </a:r>
            <a:endParaRPr lang="en-US" sz="2800" i="0" dirty="0"/>
          </a:p>
        </p:txBody>
      </p:sp>
      <p:sp>
        <p:nvSpPr>
          <p:cNvPr id="4" name="Slide Number Placeholder 3"/>
          <p:cNvSpPr>
            <a:spLocks noGrp="1"/>
          </p:cNvSpPr>
          <p:nvPr>
            <p:ph type="sldNum" sz="quarter" idx="4294967295"/>
          </p:nvPr>
        </p:nvSpPr>
        <p:spPr>
          <a:xfrm>
            <a:off x="11677650" y="6389688"/>
            <a:ext cx="514350" cy="227012"/>
          </a:xfrm>
        </p:spPr>
        <p:txBody>
          <a:bodyPr/>
          <a:lstStyle/>
          <a:p>
            <a:fld id="{D8D877B3-D348-4611-9BDB-C5374591D951}" type="slidenum">
              <a:rPr lang="en-US" smtClean="0"/>
              <a:pPr/>
              <a:t>13</a:t>
            </a:fld>
            <a:endParaRPr lang="en-US" dirty="0"/>
          </a:p>
        </p:txBody>
      </p:sp>
      <p:pic>
        <p:nvPicPr>
          <p:cNvPr id="2" name="Picture 1"/>
          <p:cNvPicPr>
            <a:picLocks noChangeAspect="1"/>
          </p:cNvPicPr>
          <p:nvPr/>
        </p:nvPicPr>
        <p:blipFill>
          <a:blip r:embed="rId4"/>
          <a:stretch>
            <a:fillRect/>
          </a:stretch>
        </p:blipFill>
        <p:spPr>
          <a:xfrm>
            <a:off x="89452" y="2763644"/>
            <a:ext cx="4170172" cy="1192130"/>
          </a:xfrm>
          <a:prstGeom prst="rect">
            <a:avLst/>
          </a:prstGeom>
        </p:spPr>
      </p:pic>
    </p:spTree>
    <p:extLst>
      <p:ext uri="{BB962C8B-B14F-4D97-AF65-F5344CB8AC3E}">
        <p14:creationId xmlns:p14="http://schemas.microsoft.com/office/powerpoint/2010/main" val="31524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67" r="16667"/>
          <a:stretch>
            <a:fillRect/>
          </a:stretch>
        </p:blipFill>
        <p:spPr>
          <a:xfrm>
            <a:off x="4546327" y="-1996018"/>
            <a:ext cx="9089318" cy="9089318"/>
          </a:xfrm>
        </p:spPr>
      </p:pic>
      <p:sp>
        <p:nvSpPr>
          <p:cNvPr id="3" name="Title 2"/>
          <p:cNvSpPr>
            <a:spLocks noGrp="1"/>
          </p:cNvSpPr>
          <p:nvPr>
            <p:ph type="title"/>
          </p:nvPr>
        </p:nvSpPr>
        <p:spPr>
          <a:xfrm>
            <a:off x="374754" y="389744"/>
            <a:ext cx="4675941" cy="2998033"/>
          </a:xfrm>
        </p:spPr>
        <p:txBody>
          <a:bodyPr/>
          <a:lstStyle/>
          <a:p>
            <a:r>
              <a:rPr lang="en-US" sz="5600" dirty="0"/>
              <a:t>Thank you!</a:t>
            </a:r>
            <a:r>
              <a:rPr lang="en-US" dirty="0"/>
              <a:t/>
            </a:r>
            <a:br>
              <a:rPr lang="en-US" dirty="0"/>
            </a:br>
            <a:r>
              <a:rPr lang="en-US" dirty="0"/>
              <a:t/>
            </a:r>
            <a:br>
              <a:rPr lang="en-US" dirty="0"/>
            </a:br>
            <a:r>
              <a:rPr lang="en-US" sz="2400" dirty="0"/>
              <a:t>Contact emails: </a:t>
            </a:r>
            <a:br>
              <a:rPr lang="en-US" sz="2400" dirty="0"/>
            </a:br>
            <a:r>
              <a:rPr lang="en-US" sz="2400" dirty="0"/>
              <a:t/>
            </a:r>
            <a:br>
              <a:rPr lang="en-US" sz="2400" dirty="0"/>
            </a:br>
            <a:r>
              <a:rPr lang="en-US" sz="2400" dirty="0"/>
              <a:t>Physician Community</a:t>
            </a:r>
            <a:br>
              <a:rPr lang="en-US" sz="2400" dirty="0"/>
            </a:br>
            <a:r>
              <a:rPr lang="en-US" sz="2400" dirty="0">
                <a:hlinkClick r:id="rId4"/>
              </a:rPr>
              <a:t>informatics@himss.org</a:t>
            </a:r>
            <a:r>
              <a:rPr lang="en-US" sz="2400" dirty="0"/>
              <a:t> </a:t>
            </a:r>
            <a:br>
              <a:rPr lang="en-US" sz="2400" dirty="0"/>
            </a:br>
            <a:r>
              <a:rPr lang="en-US" sz="2400" dirty="0"/>
              <a:t/>
            </a:r>
            <a:br>
              <a:rPr lang="en-US" sz="2400" dirty="0"/>
            </a:br>
            <a:r>
              <a:rPr lang="en-US" sz="2400" dirty="0"/>
              <a:t/>
            </a:r>
            <a:br>
              <a:rPr lang="en-US" sz="2400" dirty="0"/>
            </a:br>
            <a:r>
              <a:rPr lang="en-US" sz="2400" dirty="0">
                <a:solidFill>
                  <a:schemeClr val="bg1"/>
                </a:solidFill>
              </a:rPr>
              <a:t>Gwynne Jelbaoui</a:t>
            </a:r>
            <a:br>
              <a:rPr lang="en-US" sz="2400" dirty="0">
                <a:solidFill>
                  <a:schemeClr val="bg1"/>
                </a:solidFill>
              </a:rPr>
            </a:br>
            <a:r>
              <a:rPr lang="en-US" sz="2400" dirty="0">
                <a:hlinkClick r:id="rId5"/>
              </a:rPr>
              <a:t>Gwynne.Jelbaoui@himss.org</a:t>
            </a:r>
            <a:r>
              <a:rPr lang="en-US" sz="2400" dirty="0"/>
              <a:t> </a:t>
            </a:r>
          </a:p>
        </p:txBody>
      </p:sp>
      <p:sp>
        <p:nvSpPr>
          <p:cNvPr id="4" name="Slide Number Placeholder 3"/>
          <p:cNvSpPr>
            <a:spLocks noGrp="1"/>
          </p:cNvSpPr>
          <p:nvPr>
            <p:ph type="sldNum" sz="quarter" idx="4"/>
          </p:nvPr>
        </p:nvSpPr>
        <p:spPr/>
        <p:txBody>
          <a:bodyPr/>
          <a:lstStyle/>
          <a:p>
            <a:fld id="{D8D877B3-D348-4611-9BDB-C5374591D951}" type="slidenum">
              <a:rPr lang="en-US" smtClean="0"/>
              <a:pPr/>
              <a:t>14</a:t>
            </a:fld>
            <a:endParaRPr lang="en-US" dirty="0"/>
          </a:p>
        </p:txBody>
      </p:sp>
    </p:spTree>
    <p:extLst>
      <p:ext uri="{BB962C8B-B14F-4D97-AF65-F5344CB8AC3E}">
        <p14:creationId xmlns:p14="http://schemas.microsoft.com/office/powerpoint/2010/main" val="347200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8D877B3-D348-4611-9BDB-C5374591D951}" type="slidenum">
              <a:rPr lang="en-US" smtClean="0"/>
              <a:pPr/>
              <a:t>2</a:t>
            </a:fld>
            <a:endParaRPr lang="en-US" dirty="0"/>
          </a:p>
        </p:txBody>
      </p:sp>
      <p:sp>
        <p:nvSpPr>
          <p:cNvPr id="9" name="TextBox 8"/>
          <p:cNvSpPr txBox="1"/>
          <p:nvPr/>
        </p:nvSpPr>
        <p:spPr>
          <a:xfrm>
            <a:off x="6231877" y="3270095"/>
            <a:ext cx="3873458" cy="1030860"/>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Reform the global health ecosystem through the power of information and technology.</a:t>
            </a:r>
          </a:p>
        </p:txBody>
      </p:sp>
      <p:sp>
        <p:nvSpPr>
          <p:cNvPr id="10" name="TextBox 9"/>
          <p:cNvSpPr txBox="1"/>
          <p:nvPr/>
        </p:nvSpPr>
        <p:spPr>
          <a:xfrm>
            <a:off x="6178869"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Mission</a:t>
            </a:r>
          </a:p>
        </p:txBody>
      </p:sp>
      <p:sp>
        <p:nvSpPr>
          <p:cNvPr id="8" name="TextBox 7">
            <a:extLst>
              <a:ext uri="{FF2B5EF4-FFF2-40B4-BE49-F238E27FC236}">
                <a16:creationId xmlns:a16="http://schemas.microsoft.com/office/drawing/2014/main" id="{A741EF62-155E-9A4F-9D30-C7E6A55533B0}"/>
              </a:ext>
            </a:extLst>
          </p:cNvPr>
          <p:cNvSpPr txBox="1"/>
          <p:nvPr/>
        </p:nvSpPr>
        <p:spPr>
          <a:xfrm>
            <a:off x="2206367" y="3270095"/>
            <a:ext cx="3655893" cy="1025152"/>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To realize the full health </a:t>
            </a:r>
          </a:p>
          <a:p>
            <a:pPr>
              <a:lnSpc>
                <a:spcPts val="2460"/>
              </a:lnSpc>
            </a:pPr>
            <a:r>
              <a:rPr lang="en-US" sz="2000" dirty="0">
                <a:solidFill>
                  <a:schemeClr val="bg1"/>
                </a:solidFill>
                <a:latin typeface="Century Gothic" panose="020B0502020202020204" pitchFamily="34" charset="0"/>
              </a:rPr>
              <a:t>potential of every human, everywhere.</a:t>
            </a:r>
          </a:p>
        </p:txBody>
      </p:sp>
      <p:sp>
        <p:nvSpPr>
          <p:cNvPr id="12" name="TextBox 11">
            <a:extLst>
              <a:ext uri="{FF2B5EF4-FFF2-40B4-BE49-F238E27FC236}">
                <a16:creationId xmlns:a16="http://schemas.microsoft.com/office/drawing/2014/main" id="{9F619561-3EDA-CC45-85A4-555951FEFFAB}"/>
              </a:ext>
            </a:extLst>
          </p:cNvPr>
          <p:cNvSpPr txBox="1"/>
          <p:nvPr/>
        </p:nvSpPr>
        <p:spPr>
          <a:xfrm>
            <a:off x="2088941"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Vision</a:t>
            </a:r>
          </a:p>
        </p:txBody>
      </p:sp>
      <p:pic>
        <p:nvPicPr>
          <p:cNvPr id="11" name="Picture Placeholder 6">
            <a:extLst>
              <a:ext uri="{FF2B5EF4-FFF2-40B4-BE49-F238E27FC236}">
                <a16:creationId xmlns:a16="http://schemas.microsoft.com/office/drawing/2014/main" id="{58712663-A0A4-9A4C-BDB3-76025FFA4D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6677625" y="4929943"/>
            <a:ext cx="3369983" cy="3374798"/>
          </a:xfrm>
          <a:prstGeom prst="ellipse">
            <a:avLst/>
          </a:prstGeom>
          <a:noFill/>
          <a:ln>
            <a:noFill/>
          </a:ln>
        </p:spPr>
      </p:pic>
      <p:pic>
        <p:nvPicPr>
          <p:cNvPr id="13" name="Picture Placeholder 6">
            <a:extLst>
              <a:ext uri="{FF2B5EF4-FFF2-40B4-BE49-F238E27FC236}">
                <a16:creationId xmlns:a16="http://schemas.microsoft.com/office/drawing/2014/main" id="{49D6DEE4-4407-D24B-BE27-73BD24EAF5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905" t="8701" r="13093" b="66296"/>
          <a:stretch/>
        </p:blipFill>
        <p:spPr>
          <a:xfrm>
            <a:off x="3708120" y="5535484"/>
            <a:ext cx="1393648" cy="1395639"/>
          </a:xfrm>
          <a:prstGeom prst="ellipse">
            <a:avLst/>
          </a:prstGeom>
          <a:noFill/>
          <a:ln>
            <a:noFill/>
          </a:ln>
        </p:spPr>
      </p:pic>
      <p:pic>
        <p:nvPicPr>
          <p:cNvPr id="14" name="Picture Placeholder 6">
            <a:extLst>
              <a:ext uri="{FF2B5EF4-FFF2-40B4-BE49-F238E27FC236}">
                <a16:creationId xmlns:a16="http://schemas.microsoft.com/office/drawing/2014/main" id="{19C60F75-50D2-9144-856A-5AE669C42E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4173178" y="-1281920"/>
            <a:ext cx="2612092" cy="2615824"/>
          </a:xfrm>
          <a:prstGeom prst="ellipse">
            <a:avLst/>
          </a:prstGeom>
          <a:noFill/>
          <a:ln>
            <a:noFill/>
          </a:ln>
        </p:spPr>
      </p:pic>
      <p:pic>
        <p:nvPicPr>
          <p:cNvPr id="15" name="Picture Placeholder 6">
            <a:extLst>
              <a:ext uri="{FF2B5EF4-FFF2-40B4-BE49-F238E27FC236}">
                <a16:creationId xmlns:a16="http://schemas.microsoft.com/office/drawing/2014/main" id="{36265AF8-15C8-5C46-842E-CAEC310FD6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875" r="20875"/>
          <a:stretch/>
        </p:blipFill>
        <p:spPr>
          <a:xfrm rot="2700000">
            <a:off x="-2102942" y="-738879"/>
            <a:ext cx="3878838" cy="3884379"/>
          </a:xfrm>
          <a:prstGeom prst="ellipse">
            <a:avLst/>
          </a:prstGeom>
          <a:noFill/>
          <a:ln>
            <a:noFill/>
          </a:ln>
        </p:spPr>
      </p:pic>
      <p:pic>
        <p:nvPicPr>
          <p:cNvPr id="16" name="Picture Placeholder 6">
            <a:extLst>
              <a:ext uri="{FF2B5EF4-FFF2-40B4-BE49-F238E27FC236}">
                <a16:creationId xmlns:a16="http://schemas.microsoft.com/office/drawing/2014/main" id="{D24752E2-4E24-0649-9A56-B264D49C4E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78" t="28178"/>
          <a:stretch/>
        </p:blipFill>
        <p:spPr>
          <a:xfrm rot="20179082">
            <a:off x="10384498" y="317075"/>
            <a:ext cx="3878838" cy="3884380"/>
          </a:xfrm>
          <a:prstGeom prst="ellipse">
            <a:avLst/>
          </a:prstGeom>
          <a:noFill/>
          <a:ln>
            <a:noFill/>
          </a:ln>
        </p:spPr>
      </p:pic>
    </p:spTree>
    <p:extLst>
      <p:ext uri="{BB962C8B-B14F-4D97-AF65-F5344CB8AC3E}">
        <p14:creationId xmlns:p14="http://schemas.microsoft.com/office/powerpoint/2010/main" val="79135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60"/>
          <p:cNvPicPr preferRelativeResize="0">
            <a:picLocks noGrp="1"/>
          </p:cNvPicPr>
          <p:nvPr>
            <p:ph type="pic" idx="2"/>
          </p:nvPr>
        </p:nvPicPr>
        <p:blipFill>
          <a:blip r:embed="rId3" cstate="print">
            <a:extLst>
              <a:ext uri="{28A0092B-C50C-407E-A947-70E740481C1C}">
                <a14:useLocalDpi xmlns:a14="http://schemas.microsoft.com/office/drawing/2010/main" val="0"/>
              </a:ext>
            </a:extLst>
          </a:blip>
          <a:stretch>
            <a:fillRect/>
          </a:stretch>
        </p:blipFill>
        <p:spPr>
          <a:xfrm>
            <a:off x="7130143" y="1673741"/>
            <a:ext cx="3788550" cy="3333688"/>
          </a:xfrm>
          <a:prstGeom prst="ellipse">
            <a:avLst/>
          </a:prstGeom>
          <a:gradFill>
            <a:gsLst>
              <a:gs pos="0">
                <a:srgbClr val="D8D8D8"/>
              </a:gs>
              <a:gs pos="99000">
                <a:srgbClr val="BFBFBF"/>
              </a:gs>
              <a:gs pos="100000">
                <a:srgbClr val="BFBFBF"/>
              </a:gs>
            </a:gsLst>
            <a:lin ang="5400000" scaled="0"/>
          </a:gradFill>
          <a:ln>
            <a:noFill/>
          </a:ln>
        </p:spPr>
      </p:pic>
      <p:sp>
        <p:nvSpPr>
          <p:cNvPr id="277" name="Google Shape;277;p60"/>
          <p:cNvSpPr txBox="1">
            <a:spLocks noGrp="1"/>
          </p:cNvSpPr>
          <p:nvPr>
            <p:ph type="title"/>
          </p:nvPr>
        </p:nvSpPr>
        <p:spPr>
          <a:xfrm>
            <a:off x="725100" y="1759505"/>
            <a:ext cx="6488617" cy="17834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5400"/>
              <a:buFont typeface="Arial"/>
              <a:buNone/>
            </a:pPr>
            <a:r>
              <a:rPr lang="en-US" dirty="0">
                <a:latin typeface="Century Gothic"/>
                <a:ea typeface="Century Gothic"/>
                <a:cs typeface="Century Gothic"/>
                <a:sym typeface="Century Gothic"/>
              </a:rPr>
              <a:t>Welcome </a:t>
            </a:r>
            <a:br>
              <a:rPr lang="en-US" dirty="0">
                <a:latin typeface="Century Gothic"/>
                <a:ea typeface="Century Gothic"/>
                <a:cs typeface="Century Gothic"/>
                <a:sym typeface="Century Gothic"/>
              </a:rPr>
            </a:br>
            <a:r>
              <a:rPr lang="en-US" dirty="0">
                <a:latin typeface="Century Gothic"/>
                <a:ea typeface="Century Gothic"/>
                <a:cs typeface="Century Gothic"/>
                <a:sym typeface="Century Gothic"/>
              </a:rPr>
              <a:t/>
            </a:r>
            <a:br>
              <a:rPr lang="en-US" dirty="0">
                <a:latin typeface="Century Gothic"/>
                <a:ea typeface="Century Gothic"/>
                <a:cs typeface="Century Gothic"/>
                <a:sym typeface="Century Gothic"/>
              </a:rPr>
            </a:br>
            <a:r>
              <a:rPr lang="en-US" sz="2800" dirty="0">
                <a:latin typeface="Century Gothic"/>
                <a:ea typeface="Century Gothic"/>
                <a:cs typeface="Century Gothic"/>
                <a:sym typeface="Century Gothic"/>
              </a:rPr>
              <a:t>Gwynne Jelbaoui</a:t>
            </a:r>
            <a:br>
              <a:rPr lang="en-US" sz="2800" dirty="0">
                <a:latin typeface="Century Gothic"/>
                <a:ea typeface="Century Gothic"/>
                <a:cs typeface="Century Gothic"/>
                <a:sym typeface="Century Gothic"/>
              </a:rPr>
            </a:br>
            <a:r>
              <a:rPr lang="en-US" sz="2800" dirty="0">
                <a:latin typeface="Century Gothic"/>
                <a:ea typeface="Century Gothic"/>
                <a:cs typeface="Century Gothic"/>
                <a:sym typeface="Century Gothic"/>
              </a:rPr>
              <a:t>Program Manager</a:t>
            </a:r>
            <a:endParaRPr sz="2800" dirty="0">
              <a:latin typeface="Century Gothic"/>
              <a:ea typeface="Century Gothic"/>
              <a:cs typeface="Century Gothic"/>
              <a:sym typeface="Century Gothic"/>
            </a:endParaRPr>
          </a:p>
          <a:p>
            <a:pPr marL="0" lvl="0" indent="0" algn="l" rtl="0">
              <a:lnSpc>
                <a:spcPct val="100000"/>
              </a:lnSpc>
              <a:spcBef>
                <a:spcPts val="0"/>
              </a:spcBef>
              <a:spcAft>
                <a:spcPts val="0"/>
              </a:spcAft>
              <a:buClr>
                <a:srgbClr val="FFFFFF"/>
              </a:buClr>
              <a:buSzPts val="5400"/>
              <a:buFont typeface="Arial"/>
              <a:buNone/>
            </a:pPr>
            <a:r>
              <a:rPr lang="en-US" sz="2800" dirty="0">
                <a:latin typeface="Century Gothic"/>
                <a:ea typeface="Century Gothic"/>
                <a:cs typeface="Century Gothic"/>
                <a:sym typeface="Century Gothic"/>
              </a:rPr>
              <a:t>Clinical Informatics  HIMSS</a:t>
            </a:r>
            <a:br>
              <a:rPr lang="en-US" sz="2800" dirty="0">
                <a:latin typeface="Century Gothic"/>
                <a:ea typeface="Century Gothic"/>
                <a:cs typeface="Century Gothic"/>
                <a:sym typeface="Century Gothic"/>
              </a:rPr>
            </a:br>
            <a:r>
              <a:rPr lang="en-US" sz="2800" u="sng" dirty="0">
                <a:solidFill>
                  <a:schemeClr val="hlink"/>
                </a:solidFill>
                <a:latin typeface="Century Gothic"/>
                <a:ea typeface="Century Gothic"/>
                <a:cs typeface="Century Gothic"/>
                <a:sym typeface="Century Gothic"/>
                <a:hlinkClick r:id="rId4"/>
              </a:rPr>
              <a:t>Gwynne.Jelbaoui@himss.org</a:t>
            </a:r>
            <a:r>
              <a:rPr lang="en-US" sz="2800" dirty="0">
                <a:latin typeface="Century Gothic"/>
                <a:ea typeface="Century Gothic"/>
                <a:cs typeface="Century Gothic"/>
                <a:sym typeface="Century Gothic"/>
              </a:rPr>
              <a:t> </a:t>
            </a:r>
            <a:endParaRPr sz="2800" dirty="0">
              <a:latin typeface="Century Gothic"/>
              <a:ea typeface="Century Gothic"/>
              <a:cs typeface="Century Gothic"/>
              <a:sym typeface="Century Gothic"/>
            </a:endParaRPr>
          </a:p>
        </p:txBody>
      </p:sp>
      <p:sp>
        <p:nvSpPr>
          <p:cNvPr id="278" name="Google Shape;278;p60"/>
          <p:cNvSpPr txBox="1">
            <a:spLocks noGrp="1"/>
          </p:cNvSpPr>
          <p:nvPr>
            <p:ph type="sldNum" idx="12"/>
          </p:nvPr>
        </p:nvSpPr>
        <p:spPr>
          <a:xfrm>
            <a:off x="11360517" y="6390178"/>
            <a:ext cx="513735" cy="227164"/>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a:t>
            </a:fld>
            <a:endParaRPr/>
          </a:p>
        </p:txBody>
      </p:sp>
    </p:spTree>
    <p:extLst>
      <p:ext uri="{BB962C8B-B14F-4D97-AF65-F5344CB8AC3E}">
        <p14:creationId xmlns:p14="http://schemas.microsoft.com/office/powerpoint/2010/main" val="365767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28278" y="1379524"/>
            <a:ext cx="4346094" cy="4346092"/>
          </a:xfrm>
          <a:prstGeom prst="ellipse">
            <a:avLst/>
          </a:prstGeom>
          <a:noFill/>
          <a:ln w="12700">
            <a:solidFill>
              <a:schemeClr val="tx1">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Oval 2"/>
          <p:cNvSpPr/>
          <p:nvPr/>
        </p:nvSpPr>
        <p:spPr>
          <a:xfrm>
            <a:off x="4685897" y="1322370"/>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596612" y="1280171"/>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59546" y="4182179"/>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777082" y="5439560"/>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Placeholder 6">
            <a:extLst>
              <a:ext uri="{FF2B5EF4-FFF2-40B4-BE49-F238E27FC236}">
                <a16:creationId xmlns:a16="http://schemas.microsoft.com/office/drawing/2014/main" id="{A65900B5-2917-164E-A95C-5B21E09BC2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257" t="27080" r="19947" b="34162"/>
          <a:stretch/>
        </p:blipFill>
        <p:spPr>
          <a:xfrm rot="19800000">
            <a:off x="4695853" y="1793681"/>
            <a:ext cx="2662142" cy="3432774"/>
          </a:xfrm>
          <a:prstGeom prst="ellipse">
            <a:avLst/>
          </a:prstGeom>
          <a:noFill/>
          <a:ln>
            <a:noFill/>
          </a:ln>
        </p:spPr>
      </p:pic>
      <p:sp>
        <p:nvSpPr>
          <p:cNvPr id="2" name="Slide Number Placeholder 1"/>
          <p:cNvSpPr>
            <a:spLocks noGrp="1"/>
          </p:cNvSpPr>
          <p:nvPr>
            <p:ph type="sldNum" sz="quarter" idx="10"/>
          </p:nvPr>
        </p:nvSpPr>
        <p:spPr/>
        <p:txBody>
          <a:bodyPr/>
          <a:lstStyle/>
          <a:p>
            <a:fld id="{D8D877B3-D348-4611-9BDB-C5374591D951}" type="slidenum">
              <a:rPr lang="en-US" smtClean="0"/>
              <a:pPr/>
              <a:t>4</a:t>
            </a:fld>
            <a:endParaRPr lang="en-US" dirty="0"/>
          </a:p>
        </p:txBody>
      </p:sp>
      <p:sp>
        <p:nvSpPr>
          <p:cNvPr id="29" name="TextBox 28"/>
          <p:cNvSpPr txBox="1"/>
          <p:nvPr/>
        </p:nvSpPr>
        <p:spPr>
          <a:xfrm>
            <a:off x="884121" y="1421579"/>
            <a:ext cx="3458642" cy="738664"/>
          </a:xfrm>
          <a:prstGeom prst="rect">
            <a:avLst/>
          </a:prstGeom>
          <a:noFill/>
        </p:spPr>
        <p:txBody>
          <a:bodyPr wrap="square" lIns="0" rIns="0" rtlCol="0">
            <a:spAutoFit/>
          </a:bodyPr>
          <a:lstStyle/>
          <a:p>
            <a:pPr algn="r"/>
            <a:r>
              <a:rPr lang="en-US" sz="1400" dirty="0">
                <a:solidFill>
                  <a:schemeClr val="bg2"/>
                </a:solidFill>
                <a:latin typeface="Century Gothic" panose="020B0502020202020204" pitchFamily="34" charset="0"/>
              </a:rPr>
              <a:t>Present webinars on telehealth, medical informatics, clinical decision support and best use of EHR systems  </a:t>
            </a:r>
          </a:p>
        </p:txBody>
      </p:sp>
      <p:sp>
        <p:nvSpPr>
          <p:cNvPr id="35" name="TextBox 34"/>
          <p:cNvSpPr txBox="1"/>
          <p:nvPr/>
        </p:nvSpPr>
        <p:spPr>
          <a:xfrm>
            <a:off x="810125" y="4751726"/>
            <a:ext cx="2902501" cy="523220"/>
          </a:xfrm>
          <a:prstGeom prst="rect">
            <a:avLst/>
          </a:prstGeom>
          <a:noFill/>
        </p:spPr>
        <p:txBody>
          <a:bodyPr wrap="square" lIns="0" rIns="0" rtlCol="0">
            <a:spAutoFit/>
          </a:bodyPr>
          <a:lstStyle/>
          <a:p>
            <a:pPr algn="r"/>
            <a:r>
              <a:rPr lang="en-US" sz="1400" dirty="0">
                <a:solidFill>
                  <a:schemeClr val="bg2"/>
                </a:solidFill>
                <a:latin typeface="Century Gothic" panose="020B0502020202020204" pitchFamily="34" charset="0"/>
              </a:rPr>
              <a:t>Career profiles, education, articles, blogs </a:t>
            </a:r>
          </a:p>
        </p:txBody>
      </p:sp>
      <p:sp>
        <p:nvSpPr>
          <p:cNvPr id="45" name="Freeform 85"/>
          <p:cNvSpPr>
            <a:spLocks noEditPoints="1"/>
          </p:cNvSpPr>
          <p:nvPr/>
        </p:nvSpPr>
        <p:spPr bwMode="auto">
          <a:xfrm>
            <a:off x="4026860" y="4392308"/>
            <a:ext cx="338138" cy="338138"/>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6" name="Freeform 104"/>
          <p:cNvSpPr>
            <a:spLocks noEditPoints="1"/>
          </p:cNvSpPr>
          <p:nvPr/>
        </p:nvSpPr>
        <p:spPr bwMode="auto">
          <a:xfrm>
            <a:off x="4844223" y="5447561"/>
            <a:ext cx="236511" cy="317868"/>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8" name="TextBox 47"/>
          <p:cNvSpPr txBox="1"/>
          <p:nvPr/>
        </p:nvSpPr>
        <p:spPr>
          <a:xfrm>
            <a:off x="656963" y="4356296"/>
            <a:ext cx="3099915" cy="507831"/>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Physician  Resources</a:t>
            </a:r>
          </a:p>
        </p:txBody>
      </p:sp>
      <p:sp>
        <p:nvSpPr>
          <p:cNvPr id="49" name="TextBox 48"/>
          <p:cNvSpPr txBox="1"/>
          <p:nvPr/>
        </p:nvSpPr>
        <p:spPr>
          <a:xfrm>
            <a:off x="1627702" y="1040659"/>
            <a:ext cx="2728198"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Education</a:t>
            </a:r>
          </a:p>
        </p:txBody>
      </p:sp>
      <p:sp>
        <p:nvSpPr>
          <p:cNvPr id="50" name="TextBox 49"/>
          <p:cNvSpPr txBox="1"/>
          <p:nvPr/>
        </p:nvSpPr>
        <p:spPr>
          <a:xfrm>
            <a:off x="6690061" y="5494667"/>
            <a:ext cx="4255106"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Strategic Partners</a:t>
            </a:r>
          </a:p>
        </p:txBody>
      </p:sp>
      <p:sp>
        <p:nvSpPr>
          <p:cNvPr id="53" name="TextBox 52"/>
          <p:cNvSpPr txBox="1"/>
          <p:nvPr/>
        </p:nvSpPr>
        <p:spPr>
          <a:xfrm>
            <a:off x="7643010" y="1119306"/>
            <a:ext cx="2438710"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Community </a:t>
            </a:r>
          </a:p>
        </p:txBody>
      </p:sp>
      <p:sp>
        <p:nvSpPr>
          <p:cNvPr id="54" name="Oval 53"/>
          <p:cNvSpPr/>
          <p:nvPr/>
        </p:nvSpPr>
        <p:spPr>
          <a:xfrm>
            <a:off x="4986064" y="2344945"/>
            <a:ext cx="2268114" cy="22681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986065" y="3172394"/>
            <a:ext cx="2268114" cy="830997"/>
          </a:xfrm>
          <a:prstGeom prst="rect">
            <a:avLst/>
          </a:prstGeom>
          <a:noFill/>
        </p:spPr>
        <p:txBody>
          <a:bodyPr wrap="square" rtlCol="0">
            <a:spAutoFit/>
          </a:bodyPr>
          <a:lstStyle/>
          <a:p>
            <a:pPr algn="ctr"/>
            <a:r>
              <a:rPr lang="en-US" sz="2400" i="1" dirty="0">
                <a:solidFill>
                  <a:schemeClr val="bg1"/>
                </a:solidFill>
                <a:latin typeface="Prometo Medium" panose="020B0704030203060203" pitchFamily="34" charset="0"/>
              </a:rPr>
              <a:t>Physician Community</a:t>
            </a:r>
          </a:p>
        </p:txBody>
      </p:sp>
      <p:sp>
        <p:nvSpPr>
          <p:cNvPr id="32" name="Oval 31"/>
          <p:cNvSpPr/>
          <p:nvPr/>
        </p:nvSpPr>
        <p:spPr>
          <a:xfrm>
            <a:off x="3654632" y="2734803"/>
            <a:ext cx="701268" cy="6687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94277" y="3073535"/>
            <a:ext cx="3266397" cy="523220"/>
          </a:xfrm>
          <a:prstGeom prst="rect">
            <a:avLst/>
          </a:prstGeom>
          <a:noFill/>
        </p:spPr>
        <p:txBody>
          <a:bodyPr wrap="square" lIns="0" rIns="0" rtlCol="0">
            <a:spAutoFit/>
          </a:bodyPr>
          <a:lstStyle/>
          <a:p>
            <a:pPr algn="r"/>
            <a:r>
              <a:rPr lang="en-US" sz="1400" dirty="0">
                <a:solidFill>
                  <a:schemeClr val="bg2"/>
                </a:solidFill>
                <a:latin typeface="Century Gothic" panose="020B0502020202020204" pitchFamily="34" charset="0"/>
              </a:rPr>
              <a:t>Policy input, interviews with HIMSS Media; Pre-Con Symposium Planning</a:t>
            </a:r>
          </a:p>
        </p:txBody>
      </p:sp>
      <p:sp>
        <p:nvSpPr>
          <p:cNvPr id="40" name="TextBox 39"/>
          <p:cNvSpPr txBox="1"/>
          <p:nvPr/>
        </p:nvSpPr>
        <p:spPr>
          <a:xfrm>
            <a:off x="851474" y="2670688"/>
            <a:ext cx="2728198"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Thought Leadership</a:t>
            </a:r>
          </a:p>
        </p:txBody>
      </p:sp>
      <p:sp>
        <p:nvSpPr>
          <p:cNvPr id="56" name="Oval 55"/>
          <p:cNvSpPr/>
          <p:nvPr/>
        </p:nvSpPr>
        <p:spPr>
          <a:xfrm>
            <a:off x="7690816" y="2651457"/>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8652687" y="2932405"/>
            <a:ext cx="2633733" cy="523220"/>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Value of CMIO; CMIO Roundtable</a:t>
            </a:r>
          </a:p>
        </p:txBody>
      </p:sp>
      <p:sp>
        <p:nvSpPr>
          <p:cNvPr id="59" name="TextBox 58"/>
          <p:cNvSpPr txBox="1"/>
          <p:nvPr/>
        </p:nvSpPr>
        <p:spPr>
          <a:xfrm>
            <a:off x="8548018" y="2566559"/>
            <a:ext cx="2087382"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CMIOs</a:t>
            </a:r>
          </a:p>
        </p:txBody>
      </p:sp>
      <p:sp>
        <p:nvSpPr>
          <p:cNvPr id="60" name="Oval 59"/>
          <p:cNvSpPr/>
          <p:nvPr/>
        </p:nvSpPr>
        <p:spPr>
          <a:xfrm>
            <a:off x="7715980" y="4174731"/>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36"/>
          <p:cNvSpPr>
            <a:spLocks noEditPoints="1"/>
          </p:cNvSpPr>
          <p:nvPr/>
        </p:nvSpPr>
        <p:spPr bwMode="auto">
          <a:xfrm>
            <a:off x="7898339" y="4356296"/>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3" name="TextBox 62"/>
          <p:cNvSpPr txBox="1"/>
          <p:nvPr/>
        </p:nvSpPr>
        <p:spPr>
          <a:xfrm>
            <a:off x="8401182" y="4094273"/>
            <a:ext cx="3473070" cy="507831"/>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Education Task Force </a:t>
            </a:r>
            <a:r>
              <a:rPr lang="en-US" sz="1000" i="1" dirty="0">
                <a:solidFill>
                  <a:schemeClr val="accent1"/>
                </a:solidFill>
                <a:latin typeface="Prometo Medium" panose="020B0704030203060203" pitchFamily="34" charset="0"/>
              </a:rPr>
              <a:t> </a:t>
            </a:r>
          </a:p>
        </p:txBody>
      </p:sp>
      <p:sp>
        <p:nvSpPr>
          <p:cNvPr id="72" name="TextBox 71"/>
          <p:cNvSpPr txBox="1"/>
          <p:nvPr/>
        </p:nvSpPr>
        <p:spPr>
          <a:xfrm>
            <a:off x="6791379" y="5890572"/>
            <a:ext cx="3193638" cy="307777"/>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AMDIS, PEHRC with CMSS, AHA</a:t>
            </a:r>
          </a:p>
        </p:txBody>
      </p:sp>
      <p:pic>
        <p:nvPicPr>
          <p:cNvPr id="70" name="Graphic 129">
            <a:extLst>
              <a:ext uri="{FF2B5EF4-FFF2-40B4-BE49-F238E27FC236}">
                <a16:creationId xmlns:a16="http://schemas.microsoft.com/office/drawing/2014/main" id="{991A161E-A268-CF45-9837-B36DF4C983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42548" y="2952704"/>
            <a:ext cx="304003" cy="396125"/>
          </a:xfrm>
          <a:prstGeom prst="rect">
            <a:avLst/>
          </a:prstGeom>
        </p:spPr>
      </p:pic>
      <p:pic>
        <p:nvPicPr>
          <p:cNvPr id="71" name="Graphic 174">
            <a:extLst>
              <a:ext uri="{FF2B5EF4-FFF2-40B4-BE49-F238E27FC236}">
                <a16:creationId xmlns:a16="http://schemas.microsoft.com/office/drawing/2014/main" id="{4A52842A-158D-354C-B049-9166C9D3AA0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5934242" y="5602887"/>
            <a:ext cx="371757" cy="375802"/>
          </a:xfrm>
          <a:prstGeom prst="rect">
            <a:avLst/>
          </a:prstGeom>
        </p:spPr>
      </p:pic>
      <p:sp>
        <p:nvSpPr>
          <p:cNvPr id="73" name="TextBox 72"/>
          <p:cNvSpPr txBox="1"/>
          <p:nvPr/>
        </p:nvSpPr>
        <p:spPr>
          <a:xfrm>
            <a:off x="7746049" y="1469277"/>
            <a:ext cx="2947041" cy="738664"/>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Volunteer efforts include –CMIO Roundtable &amp; Workgroups, Clinician Circle (ambassador)</a:t>
            </a:r>
          </a:p>
        </p:txBody>
      </p:sp>
      <p:pic>
        <p:nvPicPr>
          <p:cNvPr id="74" name="Graphic 81">
            <a:extLst>
              <a:ext uri="{FF2B5EF4-FFF2-40B4-BE49-F238E27FC236}">
                <a16:creationId xmlns:a16="http://schemas.microsoft.com/office/drawing/2014/main" id="{06513BD8-A7F8-444D-A15D-E163ABC84F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865676" y="2759535"/>
            <a:ext cx="470357" cy="391432"/>
          </a:xfrm>
          <a:prstGeom prst="rect">
            <a:avLst/>
          </a:prstGeom>
        </p:spPr>
      </p:pic>
      <p:sp>
        <p:nvSpPr>
          <p:cNvPr id="77" name="TextBox 76"/>
          <p:cNvSpPr txBox="1"/>
          <p:nvPr/>
        </p:nvSpPr>
        <p:spPr>
          <a:xfrm>
            <a:off x="8524361" y="4505784"/>
            <a:ext cx="3193638" cy="523220"/>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Drive education and content for  Community</a:t>
            </a:r>
          </a:p>
        </p:txBody>
      </p:sp>
      <p:pic>
        <p:nvPicPr>
          <p:cNvPr id="58" name="Graphic 170">
            <a:extLst>
              <a:ext uri="{FF2B5EF4-FFF2-40B4-BE49-F238E27FC236}">
                <a16:creationId xmlns:a16="http://schemas.microsoft.com/office/drawing/2014/main" id="{D7525D57-A861-634B-80AF-6D903ADAEA5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6711905" y="1373968"/>
            <a:ext cx="482600" cy="502910"/>
          </a:xfrm>
          <a:prstGeom prst="rect">
            <a:avLst/>
          </a:prstGeom>
        </p:spPr>
      </p:pic>
      <p:sp>
        <p:nvSpPr>
          <p:cNvPr id="66" name="Freeform 55"/>
          <p:cNvSpPr>
            <a:spLocks noEditPoints="1"/>
          </p:cNvSpPr>
          <p:nvPr/>
        </p:nvSpPr>
        <p:spPr bwMode="auto">
          <a:xfrm>
            <a:off x="4868256" y="1501491"/>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5" name="TextBox 4"/>
          <p:cNvSpPr txBox="1"/>
          <p:nvPr/>
        </p:nvSpPr>
        <p:spPr>
          <a:xfrm>
            <a:off x="3240226" y="6479692"/>
            <a:ext cx="6476247" cy="338554"/>
          </a:xfrm>
          <a:prstGeom prst="rect">
            <a:avLst/>
          </a:prstGeom>
          <a:noFill/>
        </p:spPr>
        <p:txBody>
          <a:bodyPr wrap="square" rtlCol="0">
            <a:spAutoFit/>
          </a:bodyPr>
          <a:lstStyle/>
          <a:p>
            <a:r>
              <a:rPr lang="en-US" sz="1600" b="1" u="sng" dirty="0">
                <a:solidFill>
                  <a:schemeClr val="bg1"/>
                </a:solidFill>
                <a:hlinkClick r:id="rId14"/>
              </a:rPr>
              <a:t>www.himss.org/membership-participation/physician</a:t>
            </a:r>
            <a:r>
              <a:rPr lang="en-US" sz="1600" b="1" dirty="0">
                <a:solidFill>
                  <a:schemeClr val="bg1"/>
                </a:solidFill>
              </a:rPr>
              <a:t> </a:t>
            </a:r>
          </a:p>
        </p:txBody>
      </p:sp>
      <p:sp>
        <p:nvSpPr>
          <p:cNvPr id="7" name="TextBox 6"/>
          <p:cNvSpPr txBox="1"/>
          <p:nvPr/>
        </p:nvSpPr>
        <p:spPr>
          <a:xfrm>
            <a:off x="261425" y="281354"/>
            <a:ext cx="4819309" cy="523220"/>
          </a:xfrm>
          <a:prstGeom prst="rect">
            <a:avLst/>
          </a:prstGeom>
          <a:noFill/>
        </p:spPr>
        <p:txBody>
          <a:bodyPr wrap="square" rtlCol="0">
            <a:spAutoFit/>
          </a:bodyPr>
          <a:lstStyle/>
          <a:p>
            <a:r>
              <a:rPr lang="en-US" sz="2800" dirty="0">
                <a:solidFill>
                  <a:srgbClr val="FF0000"/>
                </a:solidFill>
                <a:latin typeface="Prometo Medium" panose="020B0604020202020204" charset="0"/>
              </a:rPr>
              <a:t>Physician Community </a:t>
            </a:r>
            <a:endParaRPr lang="en-US" sz="2800" dirty="0">
              <a:latin typeface="Prometo Medium" panose="020B0604020202020204" charset="0"/>
            </a:endParaRPr>
          </a:p>
        </p:txBody>
      </p:sp>
    </p:spTree>
    <p:extLst>
      <p:ext uri="{BB962C8B-B14F-4D97-AF65-F5344CB8AC3E}">
        <p14:creationId xmlns:p14="http://schemas.microsoft.com/office/powerpoint/2010/main" val="196216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735304" y="579463"/>
            <a:ext cx="9518314" cy="1249338"/>
          </a:xfrm>
        </p:spPr>
        <p:txBody>
          <a:bodyPr/>
          <a:lstStyle/>
          <a:p>
            <a:pPr>
              <a:lnSpc>
                <a:spcPct val="100000"/>
              </a:lnSpc>
            </a:pPr>
            <a:r>
              <a:rPr lang="en-US" sz="2800" dirty="0"/>
              <a:t>Virtual Medicine:</a:t>
            </a:r>
            <a:br>
              <a:rPr lang="en-US" sz="2800" dirty="0"/>
            </a:br>
            <a:r>
              <a:rPr lang="en-US" sz="2400" dirty="0"/>
              <a:t>The future of care delivery and care setting, hospital and home</a:t>
            </a:r>
            <a:br>
              <a:rPr lang="en-US" sz="2400" dirty="0"/>
            </a:br>
            <a:r>
              <a:rPr lang="en-US" sz="2400" dirty="0"/>
              <a:t/>
            </a:r>
            <a:br>
              <a:rPr lang="en-US" sz="2400" dirty="0"/>
            </a:br>
            <a:r>
              <a:rPr lang="en-US" sz="2400" dirty="0">
                <a:solidFill>
                  <a:srgbClr val="FF0000"/>
                </a:solidFill>
              </a:rPr>
              <a:t>Learning Objectives</a:t>
            </a:r>
            <a:br>
              <a:rPr lang="en-US" sz="2400" dirty="0">
                <a:solidFill>
                  <a:srgbClr val="FF0000"/>
                </a:solidFill>
              </a:rPr>
            </a:br>
            <a:r>
              <a:rPr lang="en-US" dirty="0"/>
              <a:t/>
            </a:r>
            <a:br>
              <a:rPr lang="en-US" dirty="0"/>
            </a:br>
            <a:r>
              <a:rPr lang="en-US" sz="3200" i="0" dirty="0">
                <a:latin typeface="Century Gothic" panose="020B0502020202020204" pitchFamily="34" charset="0"/>
              </a:rPr>
              <a:t/>
            </a:r>
            <a:br>
              <a:rPr lang="en-US" sz="3200" i="0" dirty="0">
                <a:latin typeface="Century Gothic" panose="020B0502020202020204" pitchFamily="34" charset="0"/>
              </a:rPr>
            </a:br>
            <a:r>
              <a:rPr lang="en-US" sz="2000" i="0" dirty="0">
                <a:solidFill>
                  <a:schemeClr val="accent3"/>
                </a:solidFill>
                <a:latin typeface="Century Gothic" panose="020B0502020202020204" pitchFamily="34" charset="0"/>
              </a:rPr>
              <a:t/>
            </a:r>
            <a:br>
              <a:rPr lang="en-US" sz="2000" i="0" dirty="0">
                <a:solidFill>
                  <a:schemeClr val="accent3"/>
                </a:solidFill>
                <a:latin typeface="Century Gothic" panose="020B0502020202020204" pitchFamily="34" charset="0"/>
              </a:rPr>
            </a:br>
            <a:endParaRPr lang="en-US" sz="2000" i="0" dirty="0">
              <a:latin typeface="Century Gothic" panose="020B0502020202020204" pitchFamily="34" charset="0"/>
            </a:endParaRP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795175" y="2639949"/>
            <a:ext cx="9398571" cy="4411475"/>
          </a:xfrm>
        </p:spPr>
        <p:txBody>
          <a:bodyPr>
            <a:noAutofit/>
          </a:bodyPr>
          <a:lstStyle/>
          <a:p>
            <a:pPr fontAlgn="ctr">
              <a:lnSpc>
                <a:spcPct val="100000"/>
              </a:lnSpc>
              <a:spcBef>
                <a:spcPts val="600"/>
              </a:spcBef>
              <a:spcAft>
                <a:spcPts val="600"/>
              </a:spcAft>
            </a:pPr>
            <a:r>
              <a:rPr lang="en-US" b="0" dirty="0"/>
              <a:t>Recognize opportunities for virtual care to ensure </a:t>
            </a:r>
            <a:r>
              <a:rPr lang="en-US" b="0" dirty="0" smtClean="0"/>
              <a:t>constancy </a:t>
            </a:r>
            <a:r>
              <a:rPr lang="en-US" b="0" dirty="0"/>
              <a:t>for chronic disease management with higher patient engagement and more efficient use of healthcare resources.</a:t>
            </a:r>
          </a:p>
          <a:p>
            <a:pPr fontAlgn="ctr">
              <a:lnSpc>
                <a:spcPct val="100000"/>
              </a:lnSpc>
              <a:spcBef>
                <a:spcPts val="600"/>
              </a:spcBef>
              <a:spcAft>
                <a:spcPts val="600"/>
              </a:spcAft>
            </a:pPr>
            <a:r>
              <a:rPr lang="en-US" b="0" dirty="0"/>
              <a:t>Gain insight of interoperability opportunities with home health devices and EMRs.</a:t>
            </a:r>
          </a:p>
          <a:p>
            <a:pPr fontAlgn="ctr">
              <a:lnSpc>
                <a:spcPct val="100000"/>
              </a:lnSpc>
              <a:spcBef>
                <a:spcPts val="600"/>
              </a:spcBef>
              <a:spcAft>
                <a:spcPts val="600"/>
              </a:spcAft>
            </a:pPr>
            <a:r>
              <a:rPr lang="en-US" b="0" dirty="0"/>
              <a:t>Discuss the future of acute care telemedicine and its global reach</a:t>
            </a:r>
          </a:p>
          <a:p>
            <a:pPr lvl="0" fontAlgn="base">
              <a:spcAft>
                <a:spcPts val="600"/>
              </a:spcAft>
            </a:pPr>
            <a:endParaRPr lang="en-US" sz="2400" b="0" dirty="0"/>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5</a:t>
            </a:fld>
            <a:endParaRPr lang="en-US" dirty="0"/>
          </a:p>
        </p:txBody>
      </p:sp>
    </p:spTree>
    <p:extLst>
      <p:ext uri="{BB962C8B-B14F-4D97-AF65-F5344CB8AC3E}">
        <p14:creationId xmlns:p14="http://schemas.microsoft.com/office/powerpoint/2010/main" val="199297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a:t>
            </a:fld>
            <a:endParaRPr lang="en-US" dirty="0"/>
          </a:p>
        </p:txBody>
      </p:sp>
      <p:sp>
        <p:nvSpPr>
          <p:cNvPr id="12" name="Content Placeholder 11"/>
          <p:cNvSpPr>
            <a:spLocks noGrp="1"/>
          </p:cNvSpPr>
          <p:nvPr>
            <p:ph idx="1"/>
          </p:nvPr>
        </p:nvSpPr>
        <p:spPr>
          <a:xfrm>
            <a:off x="1082388" y="1611299"/>
            <a:ext cx="6154472" cy="4405931"/>
          </a:xfrm>
        </p:spPr>
        <p:txBody>
          <a:bodyPr>
            <a:normAutofit/>
          </a:bodyPr>
          <a:lstStyle/>
          <a:p>
            <a:pPr marL="0" indent="0">
              <a:buNone/>
            </a:pPr>
            <a:r>
              <a:rPr lang="en-US" sz="2800" dirty="0">
                <a:solidFill>
                  <a:schemeClr val="tx1"/>
                </a:solidFill>
              </a:rPr>
              <a:t>Pulmonary and Critical Care Specialist; Tele-ICU Program Director</a:t>
            </a:r>
          </a:p>
          <a:p>
            <a:pPr marL="0" indent="0">
              <a:buNone/>
            </a:pPr>
            <a:r>
              <a:rPr lang="en-US" sz="2800" b="0" dirty="0">
                <a:solidFill>
                  <a:schemeClr val="tx1"/>
                </a:solidFill>
              </a:rPr>
              <a:t>Sound Physicians</a:t>
            </a:r>
          </a:p>
          <a:p>
            <a:pPr marL="0" indent="0">
              <a:buNone/>
            </a:pPr>
            <a:r>
              <a:rPr lang="en-US" sz="2800" dirty="0">
                <a:solidFill>
                  <a:schemeClr val="tx1"/>
                </a:solidFill>
                <a:latin typeface="+mn-lt"/>
              </a:rPr>
              <a:t/>
            </a:r>
            <a:br>
              <a:rPr lang="en-US" sz="2800" dirty="0">
                <a:solidFill>
                  <a:schemeClr val="tx1"/>
                </a:solidFill>
                <a:latin typeface="+mn-lt"/>
              </a:rPr>
            </a:br>
            <a:r>
              <a:rPr lang="en-US" sz="2800" dirty="0">
                <a:solidFill>
                  <a:schemeClr val="tx1"/>
                </a:solidFill>
                <a:latin typeface="+mn-lt"/>
              </a:rPr>
              <a:t>HIMSS Physician Committee Member</a:t>
            </a:r>
            <a:endParaRPr lang="en-US" sz="2800" dirty="0">
              <a:latin typeface="+mn-lt"/>
            </a:endParaRPr>
          </a:p>
        </p:txBody>
      </p:sp>
      <p:pic>
        <p:nvPicPr>
          <p:cNvPr id="14" name="Picture Placeholder 1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7360722" y="1728688"/>
            <a:ext cx="2753576" cy="3441971"/>
          </a:xfrm>
        </p:spPr>
      </p:pic>
      <p:sp>
        <p:nvSpPr>
          <p:cNvPr id="11" name="Title 10"/>
          <p:cNvSpPr>
            <a:spLocks noGrp="1"/>
          </p:cNvSpPr>
          <p:nvPr>
            <p:ph type="title"/>
          </p:nvPr>
        </p:nvSpPr>
        <p:spPr>
          <a:xfrm>
            <a:off x="950074" y="582599"/>
            <a:ext cx="5069272" cy="1028700"/>
          </a:xfrm>
        </p:spPr>
        <p:txBody>
          <a:bodyPr/>
          <a:lstStyle/>
          <a:p>
            <a:pPr algn="ctr"/>
            <a:r>
              <a:rPr lang="en-US" sz="4400" dirty="0">
                <a:solidFill>
                  <a:schemeClr val="accent1"/>
                </a:solidFill>
              </a:rPr>
              <a:t>Haala Rokadia, MD</a:t>
            </a:r>
            <a:br>
              <a:rPr lang="en-US" sz="4400" dirty="0">
                <a:solidFill>
                  <a:schemeClr val="accent1"/>
                </a:solidFill>
              </a:rPr>
            </a:br>
            <a:r>
              <a:rPr lang="en-US" sz="1600" dirty="0">
                <a:solidFill>
                  <a:schemeClr val="tx1"/>
                </a:solidFill>
              </a:rPr>
              <a:t/>
            </a:r>
            <a:br>
              <a:rPr lang="en-US" sz="1600"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682369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a:t>
            </a:fld>
            <a:endParaRPr lang="en-US" dirty="0"/>
          </a:p>
        </p:txBody>
      </p:sp>
      <p:sp>
        <p:nvSpPr>
          <p:cNvPr id="12" name="Content Placeholder 11"/>
          <p:cNvSpPr>
            <a:spLocks noGrp="1"/>
          </p:cNvSpPr>
          <p:nvPr>
            <p:ph idx="1"/>
          </p:nvPr>
        </p:nvSpPr>
        <p:spPr>
          <a:xfrm>
            <a:off x="806501" y="1735856"/>
            <a:ext cx="5796313" cy="4515058"/>
          </a:xfrm>
        </p:spPr>
        <p:txBody>
          <a:bodyPr>
            <a:normAutofit/>
          </a:bodyPr>
          <a:lstStyle/>
          <a:p>
            <a:pPr marL="0" indent="0">
              <a:buNone/>
            </a:pPr>
            <a:r>
              <a:rPr lang="en-US" sz="2800" dirty="0">
                <a:solidFill>
                  <a:schemeClr val="tx1"/>
                </a:solidFill>
                <a:latin typeface="+mn-lt"/>
              </a:rPr>
              <a:t>Lead Physician Executive</a:t>
            </a:r>
            <a:br>
              <a:rPr lang="en-US" sz="2800" dirty="0">
                <a:solidFill>
                  <a:schemeClr val="tx1"/>
                </a:solidFill>
                <a:latin typeface="+mn-lt"/>
              </a:rPr>
            </a:br>
            <a:r>
              <a:rPr lang="en-US" sz="2800" b="0" dirty="0">
                <a:solidFill>
                  <a:schemeClr val="tx1"/>
                </a:solidFill>
                <a:latin typeface="+mn-lt"/>
              </a:rPr>
              <a:t>Cerner</a:t>
            </a:r>
          </a:p>
          <a:p>
            <a:pPr marL="0" indent="0">
              <a:buNone/>
            </a:pPr>
            <a:r>
              <a:rPr lang="en-US" sz="2800" dirty="0">
                <a:solidFill>
                  <a:schemeClr val="tx1"/>
                </a:solidFill>
                <a:latin typeface="+mn-lt"/>
              </a:rPr>
              <a:t>Telemedicine Provider</a:t>
            </a:r>
          </a:p>
          <a:p>
            <a:pPr marL="0" indent="0">
              <a:buNone/>
            </a:pPr>
            <a:r>
              <a:rPr lang="en-US" sz="2800" b="0" dirty="0">
                <a:solidFill>
                  <a:schemeClr val="tx1"/>
                </a:solidFill>
                <a:latin typeface="+mn-lt"/>
              </a:rPr>
              <a:t>Global Services </a:t>
            </a:r>
          </a:p>
          <a:p>
            <a:pPr marL="0" indent="0">
              <a:buNone/>
            </a:pPr>
            <a:r>
              <a:rPr lang="en-US" sz="2800" dirty="0">
                <a:solidFill>
                  <a:schemeClr val="tx1"/>
                </a:solidFill>
                <a:latin typeface="+mn-lt"/>
              </a:rPr>
              <a:t/>
            </a:r>
            <a:br>
              <a:rPr lang="en-US" sz="2800" dirty="0">
                <a:solidFill>
                  <a:schemeClr val="tx1"/>
                </a:solidFill>
                <a:latin typeface="+mn-lt"/>
              </a:rPr>
            </a:br>
            <a:r>
              <a:rPr lang="en-US" sz="2800" dirty="0">
                <a:solidFill>
                  <a:schemeClr val="tx1"/>
                </a:solidFill>
                <a:latin typeface="+mn-lt"/>
              </a:rPr>
              <a:t>HIMSS Physician Committee Member</a:t>
            </a:r>
            <a:endParaRPr lang="en-US" sz="2800" dirty="0">
              <a:latin typeface="+mn-lt"/>
            </a:endParaRPr>
          </a:p>
        </p:txBody>
      </p:sp>
      <p:pic>
        <p:nvPicPr>
          <p:cNvPr id="14" name="Picture Placeholder 13"/>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7158629" y="1970903"/>
            <a:ext cx="3156508" cy="3156508"/>
          </a:xfrm>
        </p:spPr>
      </p:pic>
      <p:sp>
        <p:nvSpPr>
          <p:cNvPr id="11" name="Title 10"/>
          <p:cNvSpPr>
            <a:spLocks noGrp="1"/>
          </p:cNvSpPr>
          <p:nvPr>
            <p:ph type="title"/>
          </p:nvPr>
        </p:nvSpPr>
        <p:spPr>
          <a:xfrm>
            <a:off x="806501" y="603358"/>
            <a:ext cx="5069272" cy="1028700"/>
          </a:xfrm>
        </p:spPr>
        <p:txBody>
          <a:bodyPr/>
          <a:lstStyle/>
          <a:p>
            <a:r>
              <a:rPr lang="en-US" sz="4400" dirty="0">
                <a:solidFill>
                  <a:schemeClr val="accent1"/>
                </a:solidFill>
              </a:rPr>
              <a:t>Brian Levy, MD</a:t>
            </a:r>
            <a:br>
              <a:rPr lang="en-US" sz="4400" dirty="0">
                <a:solidFill>
                  <a:schemeClr val="accent1"/>
                </a:solidFill>
              </a:rPr>
            </a:br>
            <a:r>
              <a:rPr lang="en-US" sz="1600" dirty="0">
                <a:solidFill>
                  <a:schemeClr val="tx1"/>
                </a:solidFill>
              </a:rPr>
              <a:t/>
            </a:r>
            <a:br>
              <a:rPr lang="en-US" sz="1600"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62709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8</a:t>
            </a:fld>
            <a:endParaRPr lang="en-US" dirty="0"/>
          </a:p>
        </p:txBody>
      </p:sp>
      <p:sp>
        <p:nvSpPr>
          <p:cNvPr id="3" name="Content Placeholder 2"/>
          <p:cNvSpPr>
            <a:spLocks noGrp="1"/>
          </p:cNvSpPr>
          <p:nvPr>
            <p:ph idx="1"/>
          </p:nvPr>
        </p:nvSpPr>
        <p:spPr>
          <a:xfrm>
            <a:off x="710802" y="2031524"/>
            <a:ext cx="5430114" cy="3741633"/>
          </a:xfrm>
        </p:spPr>
        <p:txBody>
          <a:bodyPr>
            <a:normAutofit/>
          </a:bodyPr>
          <a:lstStyle/>
          <a:p>
            <a:pPr marL="0" indent="0">
              <a:buNone/>
            </a:pPr>
            <a:r>
              <a:rPr lang="en-US" sz="3200" dirty="0"/>
              <a:t>Co-founder and CEO, </a:t>
            </a:r>
            <a:r>
              <a:rPr lang="en-US" sz="3200" b="0" dirty="0" err="1"/>
              <a:t>Cloudphysician</a:t>
            </a:r>
            <a:r>
              <a:rPr lang="en-US" sz="3200" b="0" dirty="0"/>
              <a:t> Healthcare</a:t>
            </a:r>
          </a:p>
          <a:p>
            <a:pPr marL="0" indent="0">
              <a:buNone/>
            </a:pPr>
            <a:endParaRPr lang="en-US" sz="2800" dirty="0"/>
          </a:p>
        </p:txBody>
      </p:sp>
      <p:pic>
        <p:nvPicPr>
          <p:cNvPr id="9" name="Picture Placeholder 8"/>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7049530" y="1932957"/>
            <a:ext cx="3484606" cy="3302079"/>
          </a:xfrm>
          <a:prstGeom prst="rect">
            <a:avLst/>
          </a:prstGeom>
          <a:ln>
            <a:noFill/>
          </a:ln>
          <a:effectLst>
            <a:softEdge rad="112500"/>
          </a:effectLst>
        </p:spPr>
      </p:pic>
      <p:sp>
        <p:nvSpPr>
          <p:cNvPr id="5" name="Title 4"/>
          <p:cNvSpPr>
            <a:spLocks noGrp="1"/>
          </p:cNvSpPr>
          <p:nvPr>
            <p:ph type="title"/>
          </p:nvPr>
        </p:nvSpPr>
        <p:spPr>
          <a:xfrm>
            <a:off x="710802" y="1002824"/>
            <a:ext cx="5492265" cy="1028700"/>
          </a:xfrm>
        </p:spPr>
        <p:txBody>
          <a:bodyPr/>
          <a:lstStyle/>
          <a:p>
            <a:r>
              <a:rPr lang="en-US" sz="4400" dirty="0">
                <a:solidFill>
                  <a:schemeClr val="accent1"/>
                </a:solidFill>
              </a:rPr>
              <a:t>Dhruv Joshi, MD </a:t>
            </a:r>
            <a:r>
              <a:rPr lang="en-US" dirty="0">
                <a:solidFill>
                  <a:schemeClr val="accent1"/>
                </a:solidFill>
              </a:rPr>
              <a:t/>
            </a:r>
            <a:br>
              <a:rPr lang="en-US" dirty="0">
                <a:solidFill>
                  <a:schemeClr val="accent1"/>
                </a:solidFill>
              </a:rPr>
            </a:br>
            <a:endParaRPr lang="en-US" dirty="0"/>
          </a:p>
        </p:txBody>
      </p:sp>
    </p:spTree>
    <p:extLst>
      <p:ext uri="{BB962C8B-B14F-4D97-AF65-F5344CB8AC3E}">
        <p14:creationId xmlns:p14="http://schemas.microsoft.com/office/powerpoint/2010/main" val="248331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9</a:t>
            </a:fld>
            <a:endParaRPr lang="en-US" dirty="0"/>
          </a:p>
        </p:txBody>
      </p:sp>
      <p:sp>
        <p:nvSpPr>
          <p:cNvPr id="3" name="Content Placeholder 2"/>
          <p:cNvSpPr>
            <a:spLocks noGrp="1"/>
          </p:cNvSpPr>
          <p:nvPr>
            <p:ph idx="1"/>
          </p:nvPr>
        </p:nvSpPr>
        <p:spPr>
          <a:xfrm>
            <a:off x="745435" y="2168612"/>
            <a:ext cx="5933661" cy="3824228"/>
          </a:xfrm>
        </p:spPr>
        <p:txBody>
          <a:bodyPr>
            <a:normAutofit/>
          </a:bodyPr>
          <a:lstStyle/>
          <a:p>
            <a:pPr marL="0" indent="0">
              <a:spcBef>
                <a:spcPts val="600"/>
              </a:spcBef>
              <a:buNone/>
            </a:pPr>
            <a:r>
              <a:rPr lang="en-US" sz="3200" dirty="0"/>
              <a:t>Director, Government Relations &amp; Connected Health Policy</a:t>
            </a:r>
            <a:endParaRPr lang="en-US" sz="3200" b="0" dirty="0"/>
          </a:p>
          <a:p>
            <a:pPr marL="0" indent="0">
              <a:spcBef>
                <a:spcPts val="600"/>
              </a:spcBef>
              <a:buNone/>
            </a:pPr>
            <a:r>
              <a:rPr lang="en-US" sz="3200" b="0" dirty="0"/>
              <a:t>HIMSS</a:t>
            </a:r>
          </a:p>
        </p:txBody>
      </p:sp>
      <p:pic>
        <p:nvPicPr>
          <p:cNvPr id="8" name="Picture Placeholder 7"/>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7191632" y="2026509"/>
            <a:ext cx="3139709" cy="3139709"/>
          </a:xfrm>
        </p:spPr>
      </p:pic>
      <p:sp>
        <p:nvSpPr>
          <p:cNvPr id="5" name="Title 4"/>
          <p:cNvSpPr>
            <a:spLocks noGrp="1"/>
          </p:cNvSpPr>
          <p:nvPr>
            <p:ph type="title"/>
          </p:nvPr>
        </p:nvSpPr>
        <p:spPr>
          <a:xfrm>
            <a:off x="745435" y="982221"/>
            <a:ext cx="5230761" cy="618550"/>
          </a:xfrm>
        </p:spPr>
        <p:txBody>
          <a:bodyPr/>
          <a:lstStyle/>
          <a:p>
            <a:r>
              <a:rPr lang="en-US" sz="4400" dirty="0">
                <a:solidFill>
                  <a:schemeClr val="accent1"/>
                </a:solidFill>
              </a:rPr>
              <a:t>David Gray</a:t>
            </a:r>
            <a:r>
              <a:rPr lang="en-US" dirty="0">
                <a:solidFill>
                  <a:schemeClr val="accent1"/>
                </a:solidFill>
              </a:rPr>
              <a:t/>
            </a:r>
            <a:br>
              <a:rPr lang="en-US" dirty="0">
                <a:solidFill>
                  <a:schemeClr val="accent1"/>
                </a:solidFill>
              </a:rPr>
            </a:br>
            <a:endParaRPr lang="en-US" dirty="0"/>
          </a:p>
        </p:txBody>
      </p:sp>
    </p:spTree>
    <p:extLst>
      <p:ext uri="{BB962C8B-B14F-4D97-AF65-F5344CB8AC3E}">
        <p14:creationId xmlns:p14="http://schemas.microsoft.com/office/powerpoint/2010/main" val="1322134378"/>
      </p:ext>
    </p:extLst>
  </p:cSld>
  <p:clrMapOvr>
    <a:masterClrMapping/>
  </p:clrMapOvr>
</p:sld>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3801A1C5168B46903C3FB372F7B09B" ma:contentTypeVersion="9" ma:contentTypeDescription="Create a new document." ma:contentTypeScope="" ma:versionID="d2a3d35a41d18d1814c148b7750a91ae">
  <xsd:schema xmlns:xsd="http://www.w3.org/2001/XMLSchema" xmlns:xs="http://www.w3.org/2001/XMLSchema" xmlns:p="http://schemas.microsoft.com/office/2006/metadata/properties" xmlns:ns3="9cdbcf6e-4b04-422a-81b8-d6dfec4a673b" targetNamespace="http://schemas.microsoft.com/office/2006/metadata/properties" ma:root="true" ma:fieldsID="b9eb28fea15a0583e31d0cfce37a552b" ns3:_="">
    <xsd:import namespace="9cdbcf6e-4b04-422a-81b8-d6dfec4a673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dbcf6e-4b04-422a-81b8-d6dfec4a67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79258B-BAF6-439A-8C8D-D74B1CFAE093}">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9cdbcf6e-4b04-422a-81b8-d6dfec4a673b"/>
    <ds:schemaRef ds:uri="http://www.w3.org/XML/1998/namespace"/>
    <ds:schemaRef ds:uri="http://purl.org/dc/dcmitype/"/>
  </ds:schemaRefs>
</ds:datastoreItem>
</file>

<file path=customXml/itemProps2.xml><?xml version="1.0" encoding="utf-8"?>
<ds:datastoreItem xmlns:ds="http://schemas.openxmlformats.org/officeDocument/2006/customXml" ds:itemID="{A26B50E6-CC15-4160-93E2-DD64E2182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dbcf6e-4b04-422a-81b8-d6dfec4a67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B86978-C9FE-4C7E-84FD-E51DAC869A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7852</TotalTime>
  <Words>737</Words>
  <Application>Microsoft Office PowerPoint</Application>
  <PresentationFormat>Widescreen</PresentationFormat>
  <Paragraphs>96</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Prometo Medium</vt:lpstr>
      <vt:lpstr>Ravi Powerpoint Template</vt:lpstr>
      <vt:lpstr>PowerPoint Presentation</vt:lpstr>
      <vt:lpstr>PowerPoint Presentation</vt:lpstr>
      <vt:lpstr>Welcome   Gwynne Jelbaoui Program Manager Clinical Informatics  HIMSS Gwynne.Jelbaoui@himss.org </vt:lpstr>
      <vt:lpstr>PowerPoint Presentation</vt:lpstr>
      <vt:lpstr>Virtual Medicine: The future of care delivery and care setting, hospital and home  Learning Objectives    </vt:lpstr>
      <vt:lpstr>Haala Rokadia, MD  </vt:lpstr>
      <vt:lpstr>Brian Levy, MD  </vt:lpstr>
      <vt:lpstr>Dhruv Joshi, MD  </vt:lpstr>
      <vt:lpstr>David Gray </vt:lpstr>
      <vt:lpstr>Panel Discussion  </vt:lpstr>
      <vt:lpstr>Questions from the attendees?  </vt:lpstr>
      <vt:lpstr>PowerPoint Presentation</vt:lpstr>
      <vt:lpstr>Join Accelerate and the Physician Community   www.youraccelerate.com  Accelerate is grounded in connecting our evolving community to provide opportunities for professional networking and development, thought leadership and research, and supporting digital transformation.  </vt:lpstr>
      <vt:lpstr>Thank you!  Contact emails:   Physician Community informatics@himss.org    Gwynne Jelbaoui Gwynne.Jelbaoui@himss.org </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Jelbaoui, Gwynne</cp:lastModifiedBy>
  <cp:revision>97</cp:revision>
  <dcterms:created xsi:type="dcterms:W3CDTF">2019-10-16T19:16:43Z</dcterms:created>
  <dcterms:modified xsi:type="dcterms:W3CDTF">2021-09-30T19:14:02Z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0x010100743801A1C5168B46903C3FB372F7B09B</vt:lpwstr>
  </property>
</Properties>
</file>